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94" r:id="rId2"/>
    <p:sldId id="293" r:id="rId3"/>
    <p:sldId id="258" r:id="rId4"/>
    <p:sldId id="261" r:id="rId5"/>
    <p:sldId id="295" r:id="rId6"/>
    <p:sldId id="296" r:id="rId7"/>
    <p:sldId id="259" r:id="rId8"/>
    <p:sldId id="297" r:id="rId9"/>
    <p:sldId id="327" r:id="rId10"/>
    <p:sldId id="335" r:id="rId11"/>
    <p:sldId id="298" r:id="rId12"/>
    <p:sldId id="299" r:id="rId13"/>
    <p:sldId id="337" r:id="rId14"/>
    <p:sldId id="328" r:id="rId15"/>
    <p:sldId id="300" r:id="rId16"/>
    <p:sldId id="326" r:id="rId17"/>
    <p:sldId id="331" r:id="rId18"/>
    <p:sldId id="260" r:id="rId19"/>
    <p:sldId id="301" r:id="rId20"/>
    <p:sldId id="334" r:id="rId21"/>
    <p:sldId id="270" r:id="rId22"/>
    <p:sldId id="262" r:id="rId23"/>
    <p:sldId id="329" r:id="rId24"/>
    <p:sldId id="278" r:id="rId25"/>
    <p:sldId id="279" r:id="rId26"/>
    <p:sldId id="264" r:id="rId27"/>
    <p:sldId id="282" r:id="rId28"/>
    <p:sldId id="306" r:id="rId29"/>
    <p:sldId id="308" r:id="rId30"/>
    <p:sldId id="324" r:id="rId31"/>
    <p:sldId id="309" r:id="rId32"/>
    <p:sldId id="330" r:id="rId33"/>
    <p:sldId id="311" r:id="rId34"/>
    <p:sldId id="339" r:id="rId35"/>
    <p:sldId id="316" r:id="rId36"/>
    <p:sldId id="317" r:id="rId37"/>
    <p:sldId id="318" r:id="rId38"/>
    <p:sldId id="320" r:id="rId39"/>
    <p:sldId id="321" r:id="rId40"/>
    <p:sldId id="322" r:id="rId41"/>
    <p:sldId id="340" r:id="rId42"/>
    <p:sldId id="325" r:id="rId43"/>
    <p:sldId id="332" r:id="rId44"/>
    <p:sldId id="338" r:id="rId45"/>
    <p:sldId id="333" r:id="rId46"/>
    <p:sldId id="257" r:id="rId47"/>
    <p:sldId id="323" r:id="rId48"/>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AB5"/>
    <a:srgbClr val="FFFFFF"/>
    <a:srgbClr val="3B3B3B"/>
    <a:srgbClr val="AB0D0F"/>
    <a:srgbClr val="6F984A"/>
    <a:srgbClr val="00E5FF"/>
    <a:srgbClr val="021CA1"/>
    <a:srgbClr val="C00000"/>
    <a:srgbClr val="2731FD"/>
    <a:srgbClr val="E662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6" autoAdjust="0"/>
    <p:restoredTop sz="68735" autoAdjust="0"/>
  </p:normalViewPr>
  <p:slideViewPr>
    <p:cSldViewPr snapToGrid="0">
      <p:cViewPr varScale="1">
        <p:scale>
          <a:sx n="80" d="100"/>
          <a:sy n="80" d="100"/>
        </p:scale>
        <p:origin x="178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7T13:58:31.252"/>
    </inkml:context>
    <inkml:brush xml:id="br0">
      <inkml:brushProperty name="width" value="0.10583" units="cm"/>
      <inkml:brushProperty name="height" value="0.10583" units="cm"/>
      <inkml:brushProperty name="color" value="#E71224"/>
    </inkml:brush>
  </inkml:definitions>
  <inkml:trace contextRef="#ctx0" brushRef="#br0">472 5780 24575,'-3'-1'0,"0"1"0,1-1 0,-1 0 0,-1 0 0,1 0 0,1 0 0,-1 0 0,0-1 0,1 1 0,-1-1 0,1 1 0,0-1 0,-1 0 0,1 0 0,-2-4 0,-33-39 0,31 37 0,-20-28 0,4-3 0,-28-53 0,26 36 0,-13-25 0,23 52 0,0-1 0,2-1 0,1 0 0,-10-45 0,-14-69 0,34 143 0,-27-101 0,16 73 0,3 0 0,1-1 0,2-1 0,-4-33 0,0-32 0,-2-54 0,-2-66 0,9 173 0,1-69 0,5 94 0,1 0 0,0 0 0,1 0 0,1 0 0,2 2 0,7-24 0,44-97 0,28-38 0,-72 154 0,1-1 0,1 1 0,0 2 0,22-23 0,26-33 0,21-27 0,-47 60 0,5-1 0,69-58 0,-13 14 0,-61 55 0,56-38 0,-52 41 0,-8 9 0,0 1 0,1 2 0,47-18 0,16-9 0,-83 39 0,3-4 0,2 0 0,0 2 0,0 1 0,31-8 0,46-11 0,-91 24 0,57-12 0,-21 6 0,-5 0 0,73-16 0,-68 21 0,-28 2 0,-1 0 0,15-3 0,3-3 0,31-6 0,85-32 0,-97 31 0,-36 10 0,1 1 0,20-11 0,-21 9 0,1 1 0,21-6 0,13-4 0,-14-1 0,1-1 0,-2-1 0,-1-3 0,-1 0 0,35-30 0,39-25 0,-70 53 0,57-50 0,-59 44 0,-17 14 0,28-29 0,72-81 0,-29 31 0,-63 67 0,4-4 0,-2 0 0,-1-1 0,34-55 0,-43 51 0,1 1 0,-4-1 0,12-38 0,-9-12 0,-6 33 0,-6 25 0,-2 0 0,0-1 0,-4-38 0,0 7 0,3 42 0,-2-1 0,0-1 0,-1 2 0,0-1 0,-8-20 0,-7-31 0,-9-23 0,3 26 0,8 20 0,-25-49 0,19 38 0,15 39 0,-12-25 0,-6 1 0,-1 3 0,-31-40 0,43 64 0,1 2 0,-2-1 0,-23-16 0,-1-3 0,-40-35 0,20 16 0,44 39 0,1 1 0,-2-1 0,1 2 0,-2 0 0,-23-12 0,28 18 0,-5-3 0,2 2 0,-2-2 0,2 0 0,1-2 0,-1 1 0,-16-15 0,23 16-341,-1 1 0,-1 0-1,-16-13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7T14:01:14.138"/>
    </inkml:context>
    <inkml:brush xml:id="br0">
      <inkml:brushProperty name="width" value="0.10583" units="cm"/>
      <inkml:brushProperty name="height" value="0.10583" units="cm"/>
      <inkml:brushProperty name="color" value="#E71224"/>
    </inkml:brush>
  </inkml:definitions>
  <inkml:trace contextRef="#ctx0" brushRef="#br0">1 5554 24575,'0'-51'0,"9"-74"0,3 37 0,-3-56 0,14 0 0,-12 58 0,-9 58 0,1 2 0,1-2 0,16-48 0,2-1 0,-17 53 0,1-3 0,1-33 0,-2 11 0,-2 12 0,-2-43 0,-2 56 0,2 1 0,0-1 0,1 1 0,2-1 0,10-38 0,-5 30 0,-1 1 0,3-42 0,5-19 0,-5 45 0,5-77 0,-11 70 0,1-85 0,-6-565 0,-13 546 0,14-777 0,0 922 0,1 1 0,2-1 0,-1 1 0,0 0 0,1 0 0,9-17 0,-1 1 0,33-60 0,-33 67 0,0-1 0,2 1 0,23-26 0,4-6 0,73-114 0,-78 119 0,-26 35 0,1-1 0,-1 0 0,8-16 0,2-7 0,43-57 0,-18 29 0,-34 49 0,2 0 0,15-15 0,11-12 0,-15 14 0,3-1 0,53-45 0,43-23 0,-78 66 0,-28 22 0,-2-2 0,24-20 0,-19 15 0,0 0 0,40-25 0,-42 31 0,-1 0 0,0-2 0,-1 0 0,0 1 0,26-33 0,33-40 0,-48 56 0,22-15 0,-18 16 0,-6 6 0,1 0 0,0 2 0,3 0 0,35-18 0,-41 27 65,28-8 0,16-7-1560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45297E90-C40C-4890-BB4E-CBC3536409F2}" type="datetimeFigureOut">
              <a:rPr lang="he-IL" smtClean="0"/>
              <a:t>ח'/תשרי/תשפ"ג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9547791-7F05-4D1A-9132-DAFCA36AFBD4}" type="slidenum">
              <a:rPr lang="he-IL" smtClean="0"/>
              <a:t>‹#›</a:t>
            </a:fld>
            <a:endParaRPr lang="he-IL"/>
          </a:p>
        </p:txBody>
      </p:sp>
    </p:spTree>
    <p:extLst>
      <p:ext uri="{BB962C8B-B14F-4D97-AF65-F5344CB8AC3E}">
        <p14:creationId xmlns:p14="http://schemas.microsoft.com/office/powerpoint/2010/main" val="1060341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day to day our brain receives a lot of information</a:t>
            </a:r>
          </a:p>
          <a:p>
            <a:r>
              <a:rPr lang="en-US" dirty="0"/>
              <a:t>He than processes it.</a:t>
            </a:r>
          </a:p>
          <a:p>
            <a:r>
              <a:rPr lang="en-US" dirty="0"/>
              <a:t>Some of is consciously perceived, and thus called conscious</a:t>
            </a:r>
          </a:p>
          <a:p>
            <a:r>
              <a:rPr lang="en-US" dirty="0"/>
              <a:t>And than it </a:t>
            </a:r>
            <a:r>
              <a:rPr lang="en-US" b="1" dirty="0"/>
              <a:t>can, although doesn’t necessarily, </a:t>
            </a:r>
            <a:r>
              <a:rPr lang="en-US" b="0" dirty="0"/>
              <a:t>a</a:t>
            </a:r>
            <a:r>
              <a:rPr lang="en-US" dirty="0"/>
              <a:t>ffect our behavior.</a:t>
            </a:r>
          </a:p>
          <a:p>
            <a:endParaRPr lang="en-US" dirty="0"/>
          </a:p>
          <a:p>
            <a:r>
              <a:rPr lang="en-US" dirty="0"/>
              <a:t>But we don’t perceive everything we processes,</a:t>
            </a:r>
          </a:p>
          <a:p>
            <a:r>
              <a:rPr lang="en-US" dirty="0"/>
              <a:t>Some of the information doesn’t enter our awareness,</a:t>
            </a:r>
          </a:p>
          <a:p>
            <a:r>
              <a:rPr lang="en-US" dirty="0"/>
              <a:t>But can still affect our behavior (references)</a:t>
            </a:r>
          </a:p>
          <a:p>
            <a:r>
              <a:rPr lang="en-US" dirty="0"/>
              <a:t>This type of processing is called unconscious,</a:t>
            </a:r>
          </a:p>
          <a:p>
            <a:r>
              <a:rPr lang="en-US" dirty="0"/>
              <a:t>We know a stimuli is unconscious when someone </a:t>
            </a:r>
            <a:r>
              <a:rPr lang="en-US" b="1" dirty="0"/>
              <a:t>can’t make any judgments </a:t>
            </a:r>
            <a:r>
              <a:rPr lang="en-US" dirty="0"/>
              <a:t>regarding it.</a:t>
            </a:r>
          </a:p>
        </p:txBody>
      </p:sp>
      <p:sp>
        <p:nvSpPr>
          <p:cNvPr id="4" name="Slide Number Placeholder 3"/>
          <p:cNvSpPr>
            <a:spLocks noGrp="1"/>
          </p:cNvSpPr>
          <p:nvPr>
            <p:ph type="sldNum" sz="quarter" idx="5"/>
          </p:nvPr>
        </p:nvSpPr>
        <p:spPr/>
        <p:txBody>
          <a:bodyPr/>
          <a:lstStyle/>
          <a:p>
            <a:fld id="{09AAF1AC-2DC5-44C0-AD50-A0EE0A919920}" type="slidenum">
              <a:rPr lang="he-IL" smtClean="0"/>
              <a:t>2</a:t>
            </a:fld>
            <a:endParaRPr lang="he-IL"/>
          </a:p>
        </p:txBody>
      </p:sp>
    </p:spTree>
    <p:extLst>
      <p:ext uri="{BB962C8B-B14F-4D97-AF65-F5344CB8AC3E}">
        <p14:creationId xmlns:p14="http://schemas.microsoft.com/office/powerpoint/2010/main" val="129467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date, </a:t>
            </a:r>
          </a:p>
          <a:p>
            <a:r>
              <a:rPr lang="en-US" dirty="0"/>
              <a:t>Only one study directly compared them (reference)</a:t>
            </a:r>
          </a:p>
          <a:p>
            <a:r>
              <a:rPr lang="en-US" dirty="0"/>
              <a:t>Importantly, it found a robust </a:t>
            </a:r>
            <a:r>
              <a:rPr lang="en-US" dirty="0" err="1"/>
              <a:t>weffect</a:t>
            </a:r>
            <a:r>
              <a:rPr lang="en-US" dirty="0"/>
              <a:t> when using mouse tracking,</a:t>
            </a:r>
          </a:p>
          <a:p>
            <a:r>
              <a:rPr lang="en-US" dirty="0"/>
              <a:t>While the keyboard effect was only marginally significant.</a:t>
            </a:r>
          </a:p>
          <a:p>
            <a:endParaRPr lang="en-US" dirty="0"/>
          </a:p>
        </p:txBody>
      </p:sp>
      <p:sp>
        <p:nvSpPr>
          <p:cNvPr id="4" name="Slide Number Placeholder 3"/>
          <p:cNvSpPr>
            <a:spLocks noGrp="1"/>
          </p:cNvSpPr>
          <p:nvPr>
            <p:ph type="sldNum" sz="quarter" idx="5"/>
          </p:nvPr>
        </p:nvSpPr>
        <p:spPr/>
        <p:txBody>
          <a:bodyPr/>
          <a:lstStyle/>
          <a:p>
            <a:fld id="{09AAF1AC-2DC5-44C0-AD50-A0EE0A919920}" type="slidenum">
              <a:rPr lang="he-IL" smtClean="0"/>
              <a:t>11</a:t>
            </a:fld>
            <a:endParaRPr lang="he-IL"/>
          </a:p>
        </p:txBody>
      </p:sp>
    </p:spTree>
    <p:extLst>
      <p:ext uri="{BB962C8B-B14F-4D97-AF65-F5344CB8AC3E}">
        <p14:creationId xmlns:p14="http://schemas.microsoft.com/office/powerpoint/2010/main" val="3928448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96 trials isn’t enough to detect </a:t>
            </a:r>
            <a:r>
              <a:rPr lang="en-US" dirty="0" err="1"/>
              <a:t>awarenesss</a:t>
            </a:r>
            <a:r>
              <a:rPr lang="en-US" dirty="0"/>
              <a:t> according to work in our lab.</a:t>
            </a:r>
          </a:p>
          <a:p>
            <a:pPr marL="171450" indent="-171450">
              <a:buFont typeface="Arial" panose="020B0604020202020204" pitchFamily="34" charset="0"/>
              <a:buChar char="•"/>
            </a:pPr>
            <a:r>
              <a:rPr lang="en-US" dirty="0"/>
              <a:t>Estimating awareness in a separate block doesn’t allow to draw conclusions about awareness in single trial level.</a:t>
            </a:r>
          </a:p>
          <a:p>
            <a:pPr marL="171450" indent="-171450">
              <a:buFont typeface="Arial" panose="020B0604020202020204" pitchFamily="34" charset="0"/>
              <a:buChar char="•"/>
            </a:pPr>
            <a:r>
              <a:rPr lang="en-US" dirty="0"/>
              <a:t>To estimate awareness they estimated the correlation between the awareness score (d’) and the performance score (AUC/RT).</a:t>
            </a:r>
          </a:p>
          <a:p>
            <a:pPr marL="0" indent="0">
              <a:buFont typeface="Arial" panose="020B0604020202020204" pitchFamily="34" charset="0"/>
              <a:buNone/>
            </a:pPr>
            <a:r>
              <a:rPr lang="en-US" dirty="0"/>
              <a:t>Since no correlation was found and the intercept at zero awareness shows a congruency effect larger than 0, they conclude UC processing occurred.</a:t>
            </a:r>
          </a:p>
          <a:p>
            <a:pPr marL="0" indent="0">
              <a:buFont typeface="Arial" panose="020B0604020202020204" pitchFamily="34" charset="0"/>
              <a:buNone/>
            </a:pPr>
            <a:r>
              <a:rPr lang="en-US" dirty="0"/>
              <a:t>This analysis has been highly criticized since the correlation is limited by the reliability of each measure.</a:t>
            </a:r>
          </a:p>
          <a:p>
            <a:pPr marL="0" indent="0">
              <a:buFont typeface="Arial" panose="020B0604020202020204" pitchFamily="34" charset="0"/>
              <a:buNone/>
            </a:pPr>
            <a:r>
              <a:rPr lang="en-US" dirty="0"/>
              <a:t>Therefor it underestimates awareness.</a:t>
            </a:r>
          </a:p>
          <a:p>
            <a:pPr marL="171450" indent="-171450">
              <a:buFont typeface="Arial" panose="020B0604020202020204" pitchFamily="34" charset="0"/>
              <a:buChar char="•"/>
            </a:pPr>
            <a:r>
              <a:rPr lang="en-US" dirty="0"/>
              <a:t>d’ (sensitivity to prime) seems to be larger than 0, participants are partially conscious of the stimulus.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09AAF1AC-2DC5-44C0-AD50-A0EE0A919920}" type="slidenum">
              <a:rPr lang="he-IL" smtClean="0"/>
              <a:t>12</a:t>
            </a:fld>
            <a:endParaRPr lang="he-IL"/>
          </a:p>
        </p:txBody>
      </p:sp>
    </p:spTree>
    <p:extLst>
      <p:ext uri="{BB962C8B-B14F-4D97-AF65-F5344CB8AC3E}">
        <p14:creationId xmlns:p14="http://schemas.microsoft.com/office/powerpoint/2010/main" val="1835579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Constrains movements - Mouse require remapping to 2D space, which constrains movement, and thus affects the trajectory and timing.</a:t>
            </a:r>
          </a:p>
          <a:p>
            <a:pPr marL="0" indent="0">
              <a:buFont typeface="Arial" panose="020B0604020202020204" pitchFamily="34" charset="0"/>
              <a:buNone/>
            </a:pPr>
            <a:r>
              <a:rPr lang="en-US" dirty="0"/>
              <a:t>Reduce the curvature,</a:t>
            </a:r>
          </a:p>
          <a:p>
            <a:pPr marL="0" indent="0">
              <a:buFont typeface="Arial" panose="020B0604020202020204" pitchFamily="34" charset="0"/>
              <a:buNone/>
            </a:pPr>
            <a:r>
              <a:rPr lang="en-US" dirty="0"/>
              <a:t>Reduce the velocity,</a:t>
            </a:r>
          </a:p>
          <a:p>
            <a:pPr marL="0" indent="0">
              <a:buFont typeface="Arial" panose="020B0604020202020204" pitchFamily="34" charset="0"/>
              <a:buNone/>
            </a:pPr>
            <a:r>
              <a:rPr lang="en-US" dirty="0"/>
              <a:t>Cause slower responses and slower reactions to changes (particularly bad because we want to observe COM).</a:t>
            </a:r>
          </a:p>
          <a:p>
            <a:pPr marL="0" indent="0">
              <a:buFont typeface="Arial" panose="020B0604020202020204" pitchFamily="34" charset="0"/>
              <a:buNone/>
            </a:pPr>
            <a:r>
              <a:rPr lang="en-US" dirty="0"/>
              <a:t>All these can prevent the expression of effect in the movement.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Less intuitive – therefor more effortful and thus might be less likely to express fluctuations in decision (reference) which are important to us when looking for a congruency effect.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Are motor costs in mouse higher?</a:t>
            </a:r>
          </a:p>
          <a:p>
            <a:pPr marL="0" indent="0">
              <a:buFont typeface="Arial" panose="020B0604020202020204" pitchFamily="34" charset="0"/>
              <a:buNone/>
            </a:pPr>
            <a:r>
              <a:rPr lang="en-US" dirty="0"/>
              <a:t>The movement itself is in 2D as opposed to 3D reaching, seems lower motor cost.</a:t>
            </a:r>
          </a:p>
          <a:p>
            <a:pPr marL="0" indent="0">
              <a:buFont typeface="Arial" panose="020B0604020202020204" pitchFamily="34" charset="0"/>
              <a:buNone/>
            </a:pPr>
            <a:r>
              <a:rPr lang="en-US" dirty="0"/>
              <a:t>However, planning is more costly since it requires remapping.</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AAF1AC-2DC5-44C0-AD50-A0EE0A919920}" type="slidenum">
              <a:rPr lang="he-IL" smtClean="0"/>
              <a:t>13</a:t>
            </a:fld>
            <a:endParaRPr lang="he-IL"/>
          </a:p>
        </p:txBody>
      </p:sp>
    </p:spTree>
    <p:extLst>
      <p:ext uri="{BB962C8B-B14F-4D97-AF65-F5344CB8AC3E}">
        <p14:creationId xmlns:p14="http://schemas.microsoft.com/office/powerpoint/2010/main" val="3804847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AAF1AC-2DC5-44C0-AD50-A0EE0A919920}" type="slidenum">
              <a:rPr lang="he-IL" smtClean="0"/>
              <a:t>14</a:t>
            </a:fld>
            <a:endParaRPr lang="he-IL"/>
          </a:p>
        </p:txBody>
      </p:sp>
    </p:spTree>
    <p:extLst>
      <p:ext uri="{BB962C8B-B14F-4D97-AF65-F5344CB8AC3E}">
        <p14:creationId xmlns:p14="http://schemas.microsoft.com/office/powerpoint/2010/main" val="3048731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address all these issues,</a:t>
            </a:r>
          </a:p>
          <a:p>
            <a:pPr marL="0" indent="0">
              <a:buFont typeface="Arial" panose="020B0604020202020204" pitchFamily="34" charset="0"/>
              <a:buNone/>
            </a:pPr>
            <a:r>
              <a:rPr lang="en-US" dirty="0"/>
              <a:t>In the current study I used a rigorous awareness measuring procedure.</a:t>
            </a:r>
          </a:p>
          <a:p>
            <a:pPr marL="0" indent="0">
              <a:buFont typeface="Arial" panose="020B0604020202020204" pitchFamily="34" charset="0"/>
              <a:buNone/>
            </a:pPr>
            <a:r>
              <a:rPr lang="en-US" dirty="0"/>
              <a:t>240 awareness trails</a:t>
            </a:r>
          </a:p>
          <a:p>
            <a:pPr marL="0" indent="0">
              <a:buFont typeface="Arial" panose="020B0604020202020204" pitchFamily="34" charset="0"/>
              <a:buNone/>
            </a:pPr>
            <a:r>
              <a:rPr lang="en-US" dirty="0"/>
              <a:t>Estimated at a single trials level,</a:t>
            </a:r>
          </a:p>
          <a:p>
            <a:pPr marL="0" indent="0">
              <a:buFont typeface="Arial" panose="020B0604020202020204" pitchFamily="34" charset="0"/>
              <a:buNone/>
            </a:pPr>
            <a:r>
              <a:rPr lang="en-US" dirty="0"/>
              <a:t>And used both subjective and objective measures,</a:t>
            </a:r>
          </a:p>
          <a:p>
            <a:pPr marL="0" indent="0">
              <a:buFont typeface="Arial" panose="020B0604020202020204" pitchFamily="34" charset="0"/>
              <a:buNone/>
            </a:pPr>
            <a:r>
              <a:rPr lang="en-US" dirty="0"/>
              <a:t>To make sure I can locate any residual awareness.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Additionally,</a:t>
            </a:r>
          </a:p>
          <a:p>
            <a:pPr marL="0" indent="0">
              <a:buFont typeface="Arial" panose="020B0604020202020204" pitchFamily="34" charset="0"/>
              <a:buNone/>
            </a:pPr>
            <a:r>
              <a:rPr lang="en-US" dirty="0"/>
              <a:t>Reaching movements</a:t>
            </a:r>
          </a:p>
          <a:p>
            <a:pPr marL="0" indent="0">
              <a:buFont typeface="Arial" panose="020B0604020202020204" pitchFamily="34" charset="0"/>
              <a:buNone/>
            </a:pPr>
            <a:r>
              <a:rPr lang="en-US" dirty="0"/>
              <a:t>Doesn’t constrain movement,</a:t>
            </a:r>
          </a:p>
          <a:p>
            <a:pPr marL="0" indent="0">
              <a:buFont typeface="Arial" panose="020B0604020202020204" pitchFamily="34" charset="0"/>
              <a:buNone/>
            </a:pPr>
            <a:r>
              <a:rPr lang="en-US" dirty="0"/>
              <a:t>Is more intuitive</a:t>
            </a:r>
          </a:p>
        </p:txBody>
      </p:sp>
      <p:sp>
        <p:nvSpPr>
          <p:cNvPr id="4" name="Slide Number Placeholder 3"/>
          <p:cNvSpPr>
            <a:spLocks noGrp="1"/>
          </p:cNvSpPr>
          <p:nvPr>
            <p:ph type="sldNum" sz="quarter" idx="5"/>
          </p:nvPr>
        </p:nvSpPr>
        <p:spPr/>
        <p:txBody>
          <a:bodyPr/>
          <a:lstStyle/>
          <a:p>
            <a:fld id="{09AAF1AC-2DC5-44C0-AD50-A0EE0A919920}" type="slidenum">
              <a:rPr lang="he-IL" smtClean="0"/>
              <a:t>15</a:t>
            </a:fld>
            <a:endParaRPr lang="he-IL"/>
          </a:p>
        </p:txBody>
      </p:sp>
    </p:spTree>
    <p:extLst>
      <p:ext uri="{BB962C8B-B14F-4D97-AF65-F5344CB8AC3E}">
        <p14:creationId xmlns:p14="http://schemas.microsoft.com/office/powerpoint/2010/main" val="2344564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000" baseline="0" dirty="0"/>
              <a:t>Wooden frame</a:t>
            </a:r>
          </a:p>
        </p:txBody>
      </p:sp>
      <p:sp>
        <p:nvSpPr>
          <p:cNvPr id="4" name="Slide Number Placeholder 3"/>
          <p:cNvSpPr>
            <a:spLocks noGrp="1"/>
          </p:cNvSpPr>
          <p:nvPr>
            <p:ph type="sldNum" sz="quarter" idx="5"/>
          </p:nvPr>
        </p:nvSpPr>
        <p:spPr/>
        <p:txBody>
          <a:bodyPr/>
          <a:lstStyle/>
          <a:p>
            <a:fld id="{09AAF1AC-2DC5-44C0-AD50-A0EE0A919920}" type="slidenum">
              <a:rPr lang="he-IL" smtClean="0"/>
              <a:t>16</a:t>
            </a:fld>
            <a:endParaRPr lang="he-IL"/>
          </a:p>
        </p:txBody>
      </p:sp>
    </p:spTree>
    <p:extLst>
      <p:ext uri="{BB962C8B-B14F-4D97-AF65-F5344CB8AC3E}">
        <p14:creationId xmlns:p14="http://schemas.microsoft.com/office/powerpoint/2010/main" val="2080152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a:t>inpaint_nans</a:t>
            </a:r>
            <a:r>
              <a:rPr lang="en-US" dirty="0"/>
              <a:t> - extrapolation – linear</a:t>
            </a:r>
          </a:p>
          <a:p>
            <a:pPr marL="0" indent="0">
              <a:buFont typeface="Arial" panose="020B0604020202020204" pitchFamily="34" charset="0"/>
              <a:buNone/>
            </a:pPr>
            <a:r>
              <a:rPr lang="en-US" dirty="0"/>
              <a:t>                        Interpolation – I THINK: uses 2</a:t>
            </a:r>
            <a:r>
              <a:rPr lang="en-US" baseline="30000" dirty="0"/>
              <a:t>nd</a:t>
            </a:r>
            <a:r>
              <a:rPr lang="en-US" dirty="0"/>
              <a:t> derivative and least squares, chooses value with minimal diff in derivative from surrounding point.</a:t>
            </a:r>
          </a:p>
          <a:p>
            <a:pPr marL="0" indent="0">
              <a:buFont typeface="Arial" panose="020B0604020202020204" pitchFamily="34" charset="0"/>
              <a:buNone/>
            </a:pPr>
            <a:r>
              <a:rPr lang="en-US" dirty="0"/>
              <a:t>	Created a GUI to examine the filling of missing parts – filled parts seem natural, they do not cause a sharp “break” in the </a:t>
            </a:r>
            <a:r>
              <a:rPr lang="en-US" dirty="0" err="1"/>
              <a:t>traj</a:t>
            </a:r>
            <a:r>
              <a:rPr lang="en-US" dirty="0"/>
              <a:t>.</a:t>
            </a:r>
          </a:p>
          <a:p>
            <a:pPr marL="0" indent="0">
              <a:buFont typeface="Arial" panose="020B0604020202020204" pitchFamily="34" charset="0"/>
              <a:buNone/>
            </a:pPr>
            <a:r>
              <a:rPr lang="en-US" dirty="0"/>
              <a:t>Axis origin at first sample – Common axis for all trials, and for all participants.</a:t>
            </a:r>
          </a:p>
          <a:p>
            <a:pPr marL="0" indent="0">
              <a:buFont typeface="Arial" panose="020B0604020202020204" pitchFamily="34" charset="0"/>
              <a:buNone/>
            </a:pPr>
            <a:r>
              <a:rPr lang="en-US" dirty="0"/>
              <a:t>Normalization – B-spline, 6</a:t>
            </a:r>
            <a:r>
              <a:rPr lang="en-US" baseline="30000" dirty="0"/>
              <a:t>th</a:t>
            </a:r>
            <a:r>
              <a:rPr lang="en-US" dirty="0"/>
              <a:t> order, roughness </a:t>
            </a:r>
            <a:r>
              <a:rPr lang="en-US" dirty="0" err="1"/>
              <a:t>panelty</a:t>
            </a:r>
            <a:r>
              <a:rPr lang="en-US" dirty="0"/>
              <a:t> = 10</a:t>
            </a:r>
            <a:r>
              <a:rPr lang="en-US" baseline="30000" dirty="0"/>
              <a:t>-18 </a:t>
            </a:r>
            <a:r>
              <a:rPr lang="en-US" baseline="0" dirty="0"/>
              <a:t>on the 4</a:t>
            </a:r>
            <a:r>
              <a:rPr lang="en-US" baseline="30000" dirty="0"/>
              <a:t>th</a:t>
            </a:r>
            <a:r>
              <a:rPr lang="en-US" baseline="0" dirty="0"/>
              <a:t> derivative, spline at every data point.</a:t>
            </a:r>
            <a:endParaRPr lang="en-US" baseline="30000" dirty="0"/>
          </a:p>
        </p:txBody>
      </p:sp>
      <p:sp>
        <p:nvSpPr>
          <p:cNvPr id="4" name="Slide Number Placeholder 3"/>
          <p:cNvSpPr>
            <a:spLocks noGrp="1"/>
          </p:cNvSpPr>
          <p:nvPr>
            <p:ph type="sldNum" sz="quarter" idx="5"/>
          </p:nvPr>
        </p:nvSpPr>
        <p:spPr/>
        <p:txBody>
          <a:bodyPr/>
          <a:lstStyle/>
          <a:p>
            <a:fld id="{09AAF1AC-2DC5-44C0-AD50-A0EE0A919920}" type="slidenum">
              <a:rPr lang="he-IL" smtClean="0"/>
              <a:t>17</a:t>
            </a:fld>
            <a:endParaRPr lang="he-IL"/>
          </a:p>
        </p:txBody>
      </p:sp>
    </p:spTree>
    <p:extLst>
      <p:ext uri="{BB962C8B-B14F-4D97-AF65-F5344CB8AC3E}">
        <p14:creationId xmlns:p14="http://schemas.microsoft.com/office/powerpoint/2010/main" val="2203107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paradigm was a priming paradigm</a:t>
            </a:r>
          </a:p>
          <a:p>
            <a:r>
              <a:rPr lang="en-US" dirty="0"/>
              <a:t>Prime and target words are displayed</a:t>
            </a:r>
          </a:p>
          <a:p>
            <a:r>
              <a:rPr lang="en-US" dirty="0"/>
              <a:t>Participant asked to classify the target.</a:t>
            </a:r>
          </a:p>
          <a:p>
            <a:endParaRPr lang="en-US" dirty="0"/>
          </a:p>
          <a:p>
            <a:r>
              <a:rPr lang="en-US" dirty="0"/>
              <a:t>FC – afterwards he is asked to identify the prime between two options</a:t>
            </a:r>
          </a:p>
          <a:p>
            <a:r>
              <a:rPr lang="en-US" dirty="0"/>
              <a:t>PAS – rate visibility</a:t>
            </a:r>
          </a:p>
          <a:p>
            <a:endParaRPr lang="en-US" dirty="0"/>
          </a:p>
          <a:p>
            <a:r>
              <a:rPr lang="en-US" dirty="0"/>
              <a:t>To capture responses we used motion tracking,</a:t>
            </a:r>
          </a:p>
          <a:p>
            <a:r>
              <a:rPr lang="en-US" dirty="0"/>
              <a:t>To select answer participant reach it.</a:t>
            </a:r>
          </a:p>
          <a:p>
            <a:endParaRPr lang="en-US" dirty="0"/>
          </a:p>
          <a:p>
            <a:r>
              <a:rPr lang="en-US" dirty="0"/>
              <a:t>Congruent condition</a:t>
            </a:r>
          </a:p>
          <a:p>
            <a:r>
              <a:rPr lang="en-US" dirty="0"/>
              <a:t>Incongruent condition,</a:t>
            </a:r>
          </a:p>
          <a:p>
            <a:r>
              <a:rPr lang="en-US" dirty="0"/>
              <a:t>Congruency effect reflected by diff between trajectories</a:t>
            </a:r>
          </a:p>
          <a:p>
            <a:endParaRPr lang="he-IL" dirty="0"/>
          </a:p>
        </p:txBody>
      </p:sp>
      <p:sp>
        <p:nvSpPr>
          <p:cNvPr id="4" name="Slide Number Placeholder 3"/>
          <p:cNvSpPr>
            <a:spLocks noGrp="1"/>
          </p:cNvSpPr>
          <p:nvPr>
            <p:ph type="sldNum" sz="quarter" idx="5"/>
          </p:nvPr>
        </p:nvSpPr>
        <p:spPr/>
        <p:txBody>
          <a:bodyPr/>
          <a:lstStyle/>
          <a:p>
            <a:fld id="{09AAF1AC-2DC5-44C0-AD50-A0EE0A919920}" type="slidenum">
              <a:rPr lang="he-IL" smtClean="0"/>
              <a:t>18</a:t>
            </a:fld>
            <a:endParaRPr lang="he-IL"/>
          </a:p>
        </p:txBody>
      </p:sp>
    </p:spTree>
    <p:extLst>
      <p:ext uri="{BB962C8B-B14F-4D97-AF65-F5344CB8AC3E}">
        <p14:creationId xmlns:p14="http://schemas.microsoft.com/office/powerpoint/2010/main" val="3925122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09AAF1AC-2DC5-44C0-AD50-A0EE0A919920}" type="slidenum">
              <a:rPr lang="he-IL" smtClean="0"/>
              <a:t>19</a:t>
            </a:fld>
            <a:endParaRPr lang="he-IL"/>
          </a:p>
        </p:txBody>
      </p:sp>
    </p:spTree>
    <p:extLst>
      <p:ext uri="{BB962C8B-B14F-4D97-AF65-F5344CB8AC3E}">
        <p14:creationId xmlns:p14="http://schemas.microsoft.com/office/powerpoint/2010/main" val="3752603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AUC – consider only part that has the same relation to the optimal path as the center line is to the optimal path (Only the part that is central to the optimal path).</a:t>
            </a:r>
          </a:p>
        </p:txBody>
      </p:sp>
      <p:sp>
        <p:nvSpPr>
          <p:cNvPr id="4" name="Slide Number Placeholder 3"/>
          <p:cNvSpPr>
            <a:spLocks noGrp="1"/>
          </p:cNvSpPr>
          <p:nvPr>
            <p:ph type="sldNum" sz="quarter" idx="5"/>
          </p:nvPr>
        </p:nvSpPr>
        <p:spPr/>
        <p:txBody>
          <a:bodyPr/>
          <a:lstStyle/>
          <a:p>
            <a:fld id="{09AAF1AC-2DC5-44C0-AD50-A0EE0A919920}" type="slidenum">
              <a:rPr lang="he-IL" smtClean="0"/>
              <a:t>20</a:t>
            </a:fld>
            <a:endParaRPr lang="he-IL"/>
          </a:p>
        </p:txBody>
      </p:sp>
    </p:spTree>
    <p:extLst>
      <p:ext uri="{BB962C8B-B14F-4D97-AF65-F5344CB8AC3E}">
        <p14:creationId xmlns:p14="http://schemas.microsoft.com/office/powerpoint/2010/main" val="305851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research in lab,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 to render invisible,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so presenting it with close temporal proximity to more salient stimuli</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decreases visibility, but also decrease the neural response, </a:t>
            </a:r>
            <a:r>
              <a:rPr lang="en-US" dirty="0">
                <a:sym typeface="Wingdings" panose="05000000000000000000" pitchFamily="2" charset="2"/>
              </a:rPr>
              <a:t> </a:t>
            </a:r>
            <a:r>
              <a:rPr lang="en-US" dirty="0"/>
              <a:t>weaker behavioral change</a:t>
            </a:r>
            <a:endParaRPr lang="he-IL" dirty="0"/>
          </a:p>
          <a:p>
            <a:endParaRPr lang="en-US" dirty="0"/>
          </a:p>
          <a:p>
            <a:r>
              <a:rPr lang="en-US" dirty="0"/>
              <a:t>How would one go about measuring the unconscious effect you ask? Well…</a:t>
            </a:r>
            <a:endParaRPr lang="he-IL" dirty="0"/>
          </a:p>
        </p:txBody>
      </p:sp>
      <p:sp>
        <p:nvSpPr>
          <p:cNvPr id="4" name="Slide Number Placeholder 3"/>
          <p:cNvSpPr>
            <a:spLocks noGrp="1"/>
          </p:cNvSpPr>
          <p:nvPr>
            <p:ph type="sldNum" sz="quarter" idx="5"/>
          </p:nvPr>
        </p:nvSpPr>
        <p:spPr/>
        <p:txBody>
          <a:bodyPr/>
          <a:lstStyle/>
          <a:p>
            <a:fld id="{49547791-7F05-4D1A-9132-DAFCA36AFBD4}" type="slidenum">
              <a:rPr lang="he-IL" smtClean="0"/>
              <a:t>3</a:t>
            </a:fld>
            <a:endParaRPr lang="he-IL"/>
          </a:p>
        </p:txBody>
      </p:sp>
    </p:spTree>
    <p:extLst>
      <p:ext uri="{BB962C8B-B14F-4D97-AF65-F5344CB8AC3E}">
        <p14:creationId xmlns:p14="http://schemas.microsoft.com/office/powerpoint/2010/main" val="463145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studies aimed at finding the optimal conditions for detecting an UC effect with motion tracking.</a:t>
            </a:r>
          </a:p>
          <a:p>
            <a:endParaRPr lang="en-US" dirty="0"/>
          </a:p>
          <a:p>
            <a:r>
              <a:rPr lang="en-US" dirty="0"/>
              <a:t>Fourth confirmatory study, that compares between  motion tracking and keyboard response.</a:t>
            </a:r>
            <a:endParaRPr lang="he-IL" dirty="0"/>
          </a:p>
        </p:txBody>
      </p:sp>
      <p:sp>
        <p:nvSpPr>
          <p:cNvPr id="4" name="Slide Number Placeholder 3"/>
          <p:cNvSpPr>
            <a:spLocks noGrp="1"/>
          </p:cNvSpPr>
          <p:nvPr>
            <p:ph type="sldNum" sz="quarter" idx="5"/>
          </p:nvPr>
        </p:nvSpPr>
        <p:spPr/>
        <p:txBody>
          <a:bodyPr/>
          <a:lstStyle/>
          <a:p>
            <a:fld id="{49547791-7F05-4D1A-9132-DAFCA36AFBD4}" type="slidenum">
              <a:rPr lang="he-IL" smtClean="0"/>
              <a:t>21</a:t>
            </a:fld>
            <a:endParaRPr lang="he-IL"/>
          </a:p>
        </p:txBody>
      </p:sp>
    </p:spTree>
    <p:extLst>
      <p:ext uri="{BB962C8B-B14F-4D97-AF65-F5344CB8AC3E}">
        <p14:creationId xmlns:p14="http://schemas.microsoft.com/office/powerpoint/2010/main" val="4160126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study included 10 participants.</a:t>
            </a:r>
          </a:p>
          <a:p>
            <a:endParaRPr lang="en-US" dirty="0"/>
          </a:p>
          <a:p>
            <a:r>
              <a:rPr lang="en-US" dirty="0"/>
              <a:t>Explain about Graph.</a:t>
            </a:r>
          </a:p>
          <a:p>
            <a:r>
              <a:rPr lang="en-US" dirty="0"/>
              <a:t>No difference was observed between the con </a:t>
            </a:r>
            <a:r>
              <a:rPr lang="en-US" dirty="0" err="1"/>
              <a:t>incon</a:t>
            </a:r>
            <a:r>
              <a:rPr lang="en-US" dirty="0"/>
              <a:t> </a:t>
            </a:r>
            <a:r>
              <a:rPr lang="en-US" dirty="0" err="1"/>
              <a:t>trajs</a:t>
            </a:r>
            <a:endParaRPr lang="en-US" dirty="0"/>
          </a:p>
        </p:txBody>
      </p:sp>
      <p:sp>
        <p:nvSpPr>
          <p:cNvPr id="4" name="Slide Number Placeholder 3"/>
          <p:cNvSpPr>
            <a:spLocks noGrp="1"/>
          </p:cNvSpPr>
          <p:nvPr>
            <p:ph type="sldNum" sz="quarter" idx="5"/>
          </p:nvPr>
        </p:nvSpPr>
        <p:spPr/>
        <p:txBody>
          <a:bodyPr/>
          <a:lstStyle/>
          <a:p>
            <a:fld id="{49547791-7F05-4D1A-9132-DAFCA36AFBD4}" type="slidenum">
              <a:rPr lang="he-IL" smtClean="0"/>
              <a:t>22</a:t>
            </a:fld>
            <a:endParaRPr lang="he-IL"/>
          </a:p>
        </p:txBody>
      </p:sp>
    </p:spTree>
    <p:extLst>
      <p:ext uri="{BB962C8B-B14F-4D97-AF65-F5344CB8AC3E}">
        <p14:creationId xmlns:p14="http://schemas.microsoft.com/office/powerpoint/2010/main" val="2599336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 in reach area</a:t>
            </a:r>
          </a:p>
          <a:p>
            <a:r>
              <a:rPr lang="en-US" dirty="0"/>
              <a:t>Explain about graph</a:t>
            </a:r>
          </a:p>
          <a:p>
            <a:endParaRPr lang="en-US" dirty="0"/>
          </a:p>
          <a:p>
            <a:r>
              <a:rPr lang="en-US" dirty="0"/>
              <a:t>The reason: Long RT.</a:t>
            </a:r>
          </a:p>
        </p:txBody>
      </p:sp>
      <p:sp>
        <p:nvSpPr>
          <p:cNvPr id="4" name="Slide Number Placeholder 3"/>
          <p:cNvSpPr>
            <a:spLocks noGrp="1"/>
          </p:cNvSpPr>
          <p:nvPr>
            <p:ph type="sldNum" sz="quarter" idx="5"/>
          </p:nvPr>
        </p:nvSpPr>
        <p:spPr/>
        <p:txBody>
          <a:bodyPr/>
          <a:lstStyle/>
          <a:p>
            <a:fld id="{49547791-7F05-4D1A-9132-DAFCA36AFBD4}" type="slidenum">
              <a:rPr lang="he-IL" smtClean="0"/>
              <a:t>23</a:t>
            </a:fld>
            <a:endParaRPr lang="he-IL"/>
          </a:p>
        </p:txBody>
      </p:sp>
    </p:spTree>
    <p:extLst>
      <p:ext uri="{BB962C8B-B14F-4D97-AF65-F5344CB8AC3E}">
        <p14:creationId xmlns:p14="http://schemas.microsoft.com/office/powerpoint/2010/main" val="1831360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why long RT might be a problem, I will use an evidence accumulation model</a:t>
            </a:r>
            <a:endParaRPr lang="he-IL" dirty="0"/>
          </a:p>
        </p:txBody>
      </p:sp>
      <p:sp>
        <p:nvSpPr>
          <p:cNvPr id="4" name="Slide Number Placeholder 3"/>
          <p:cNvSpPr>
            <a:spLocks noGrp="1"/>
          </p:cNvSpPr>
          <p:nvPr>
            <p:ph type="sldNum" sz="quarter" idx="5"/>
          </p:nvPr>
        </p:nvSpPr>
        <p:spPr/>
        <p:txBody>
          <a:bodyPr/>
          <a:lstStyle/>
          <a:p>
            <a:fld id="{49547791-7F05-4D1A-9132-DAFCA36AFBD4}" type="slidenum">
              <a:rPr lang="he-IL" smtClean="0"/>
              <a:t>24</a:t>
            </a:fld>
            <a:endParaRPr lang="he-IL"/>
          </a:p>
        </p:txBody>
      </p:sp>
    </p:spTree>
    <p:extLst>
      <p:ext uri="{BB962C8B-B14F-4D97-AF65-F5344CB8AC3E}">
        <p14:creationId xmlns:p14="http://schemas.microsoft.com/office/powerpoint/2010/main" val="1977480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evidence accumulation works,</a:t>
            </a:r>
          </a:p>
          <a:p>
            <a:r>
              <a:rPr lang="en-US" dirty="0"/>
              <a:t>Once stimulus is displayed, evidence accumulates in favor of the response that matches that stimulus.</a:t>
            </a:r>
          </a:p>
          <a:p>
            <a:r>
              <a:rPr lang="en-US" dirty="0"/>
              <a:t>Once it reaches threshold</a:t>
            </a:r>
          </a:p>
          <a:p>
            <a:r>
              <a:rPr lang="en-US" dirty="0"/>
              <a:t>Decision is made</a:t>
            </a:r>
            <a:endParaRPr lang="he-IL" dirty="0"/>
          </a:p>
        </p:txBody>
      </p:sp>
      <p:sp>
        <p:nvSpPr>
          <p:cNvPr id="4" name="Slide Number Placeholder 3"/>
          <p:cNvSpPr>
            <a:spLocks noGrp="1"/>
          </p:cNvSpPr>
          <p:nvPr>
            <p:ph type="sldNum" sz="quarter" idx="5"/>
          </p:nvPr>
        </p:nvSpPr>
        <p:spPr/>
        <p:txBody>
          <a:bodyPr/>
          <a:lstStyle/>
          <a:p>
            <a:fld id="{49547791-7F05-4D1A-9132-DAFCA36AFBD4}" type="slidenum">
              <a:rPr lang="he-IL" smtClean="0"/>
              <a:t>25</a:t>
            </a:fld>
            <a:endParaRPr lang="he-IL"/>
          </a:p>
        </p:txBody>
      </p:sp>
    </p:spTree>
    <p:extLst>
      <p:ext uri="{BB962C8B-B14F-4D97-AF65-F5344CB8AC3E}">
        <p14:creationId xmlns:p14="http://schemas.microsoft.com/office/powerpoint/2010/main" val="333299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sub reaches decision before movement,</a:t>
            </a:r>
          </a:p>
          <a:p>
            <a:r>
              <a:rPr lang="en-US" dirty="0"/>
              <a:t>The evidence accumulated in favor of the prime won’t affect the movement.</a:t>
            </a:r>
          </a:p>
          <a:p>
            <a:endParaRPr lang="en-US" dirty="0"/>
          </a:p>
          <a:p>
            <a:r>
              <a:rPr lang="en-US" dirty="0"/>
              <a:t>What about </a:t>
            </a:r>
            <a:r>
              <a:rPr lang="en-US" sz="1800" dirty="0" err="1">
                <a:effectLst/>
                <a:latin typeface="Times New Roman" panose="02020603050405020304" pitchFamily="18" charset="0"/>
                <a:ea typeface="Times New Roman" panose="02020603050405020304" pitchFamily="18" charset="0"/>
              </a:rPr>
              <a:t>Cressman</a:t>
            </a:r>
            <a:r>
              <a:rPr lang="en-US" sz="1800" dirty="0">
                <a:effectLst/>
                <a:latin typeface="Times New Roman" panose="02020603050405020304" pitchFamily="18" charset="0"/>
                <a:ea typeface="Times New Roman" panose="02020603050405020304" pitchFamily="18" charset="0"/>
              </a:rPr>
              <a:t> et al., 2007? Sub decides to move to center before initiating his movement, and then when </a:t>
            </a:r>
            <a:r>
              <a:rPr lang="en-US" sz="1800" dirty="0" err="1">
                <a:effectLst/>
                <a:latin typeface="Times New Roman" panose="02020603050405020304" pitchFamily="18" charset="0"/>
                <a:ea typeface="Times New Roman" panose="02020603050405020304" pitchFamily="18" charset="0"/>
              </a:rPr>
              <a:t>prime+target</a:t>
            </a:r>
            <a:r>
              <a:rPr lang="en-US" sz="1800" dirty="0">
                <a:effectLst/>
                <a:latin typeface="Times New Roman" panose="02020603050405020304" pitchFamily="18" charset="0"/>
                <a:ea typeface="Times New Roman" panose="02020603050405020304" pitchFamily="18" charset="0"/>
              </a:rPr>
              <a:t> are displayed, he corrects his movement mid-flight.</a:t>
            </a:r>
          </a:p>
          <a:p>
            <a:r>
              <a:rPr lang="en-US" sz="1800" dirty="0">
                <a:effectLst/>
                <a:latin typeface="Times New Roman" panose="02020603050405020304" pitchFamily="18" charset="0"/>
              </a:rPr>
              <a:t>This shows you can affect the movement once it started.</a:t>
            </a:r>
          </a:p>
          <a:p>
            <a:r>
              <a:rPr lang="en-US" sz="1800" dirty="0">
                <a:effectLst/>
                <a:latin typeface="Times New Roman" panose="02020603050405020304" pitchFamily="18" charset="0"/>
              </a:rPr>
              <a:t>Yes, but here the evidence is given before the movement, so there is no reason for it to affect it if it perishes before the movement starts.</a:t>
            </a:r>
            <a:endParaRPr lang="en-US" dirty="0"/>
          </a:p>
        </p:txBody>
      </p:sp>
      <p:sp>
        <p:nvSpPr>
          <p:cNvPr id="4" name="Slide Number Placeholder 3"/>
          <p:cNvSpPr>
            <a:spLocks noGrp="1"/>
          </p:cNvSpPr>
          <p:nvPr>
            <p:ph type="sldNum" sz="quarter" idx="5"/>
          </p:nvPr>
        </p:nvSpPr>
        <p:spPr/>
        <p:txBody>
          <a:bodyPr/>
          <a:lstStyle/>
          <a:p>
            <a:fld id="{09AAF1AC-2DC5-44C0-AD50-A0EE0A919920}" type="slidenum">
              <a:rPr lang="he-IL" smtClean="0"/>
              <a:t>26</a:t>
            </a:fld>
            <a:endParaRPr lang="he-IL"/>
          </a:p>
        </p:txBody>
      </p:sp>
    </p:spTree>
    <p:extLst>
      <p:ext uri="{BB962C8B-B14F-4D97-AF65-F5344CB8AC3E}">
        <p14:creationId xmlns:p14="http://schemas.microsoft.com/office/powerpoint/2010/main" val="2705431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 will initiate movement earlier,</a:t>
            </a:r>
          </a:p>
          <a:p>
            <a:r>
              <a:rPr lang="en-US" dirty="0"/>
              <a:t>Since in this point in time evidence is in favor of the prime,</a:t>
            </a:r>
          </a:p>
          <a:p>
            <a:r>
              <a:rPr lang="en-US" dirty="0"/>
              <a:t>We might see its effect on the movement.</a:t>
            </a:r>
            <a:endParaRPr lang="he-IL" dirty="0"/>
          </a:p>
        </p:txBody>
      </p:sp>
      <p:sp>
        <p:nvSpPr>
          <p:cNvPr id="4" name="Slide Number Placeholder 3"/>
          <p:cNvSpPr>
            <a:spLocks noGrp="1"/>
          </p:cNvSpPr>
          <p:nvPr>
            <p:ph type="sldNum" sz="quarter" idx="5"/>
          </p:nvPr>
        </p:nvSpPr>
        <p:spPr/>
        <p:txBody>
          <a:bodyPr/>
          <a:lstStyle/>
          <a:p>
            <a:fld id="{49547791-7F05-4D1A-9132-DAFCA36AFBD4}" type="slidenum">
              <a:rPr lang="he-IL" smtClean="0"/>
              <a:t>27</a:t>
            </a:fld>
            <a:endParaRPr lang="he-IL"/>
          </a:p>
        </p:txBody>
      </p:sp>
    </p:spTree>
    <p:extLst>
      <p:ext uri="{BB962C8B-B14F-4D97-AF65-F5344CB8AC3E}">
        <p14:creationId xmlns:p14="http://schemas.microsoft.com/office/powerpoint/2010/main" val="1037726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Shortenend</a:t>
            </a:r>
            <a:r>
              <a:rPr lang="en-US" dirty="0"/>
              <a:t> RT</a:t>
            </a:r>
          </a:p>
          <a:p>
            <a:r>
              <a:rPr lang="en-US" dirty="0"/>
              <a:t>Added practice</a:t>
            </a:r>
          </a:p>
          <a:p>
            <a:endParaRPr lang="en-US" dirty="0"/>
          </a:p>
          <a:p>
            <a:r>
              <a:rPr lang="en-US" dirty="0"/>
              <a:t>Ran on 9 participants</a:t>
            </a:r>
          </a:p>
          <a:p>
            <a:endParaRPr lang="en-US" dirty="0"/>
          </a:p>
          <a:p>
            <a:r>
              <a:rPr lang="en-US" dirty="0"/>
              <a:t>Although results were not significant</a:t>
            </a:r>
          </a:p>
          <a:p>
            <a:r>
              <a:rPr lang="en-US" dirty="0"/>
              <a:t>We did observe some trends in the data</a:t>
            </a:r>
          </a:p>
        </p:txBody>
      </p:sp>
      <p:sp>
        <p:nvSpPr>
          <p:cNvPr id="4" name="Slide Number Placeholder 3"/>
          <p:cNvSpPr>
            <a:spLocks noGrp="1"/>
          </p:cNvSpPr>
          <p:nvPr>
            <p:ph type="sldNum" sz="quarter" idx="5"/>
          </p:nvPr>
        </p:nvSpPr>
        <p:spPr/>
        <p:txBody>
          <a:bodyPr/>
          <a:lstStyle/>
          <a:p>
            <a:fld id="{49547791-7F05-4D1A-9132-DAFCA36AFBD4}" type="slidenum">
              <a:rPr lang="he-IL" smtClean="0"/>
              <a:t>28</a:t>
            </a:fld>
            <a:endParaRPr lang="he-IL"/>
          </a:p>
        </p:txBody>
      </p:sp>
    </p:spTree>
    <p:extLst>
      <p:ext uri="{BB962C8B-B14F-4D97-AF65-F5344CB8AC3E}">
        <p14:creationId xmlns:p14="http://schemas.microsoft.com/office/powerpoint/2010/main" val="854762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explanations why no significance:</a:t>
            </a:r>
          </a:p>
          <a:p>
            <a:r>
              <a:rPr lang="en-US" dirty="0" err="1"/>
              <a:t>Deviante</a:t>
            </a:r>
            <a:r>
              <a:rPr lang="en-US" dirty="0"/>
              <a:t> participant – </a:t>
            </a:r>
            <a:r>
              <a:rPr lang="en-US" b="1" dirty="0"/>
              <a:t>w/o results are significant</a:t>
            </a:r>
          </a:p>
          <a:p>
            <a:r>
              <a:rPr lang="en-US" dirty="0"/>
              <a:t>Many excluded trials – Demanding faster responses resulted in more trials excluded due to bad timing.</a:t>
            </a:r>
          </a:p>
        </p:txBody>
      </p:sp>
      <p:sp>
        <p:nvSpPr>
          <p:cNvPr id="4" name="Slide Number Placeholder 3"/>
          <p:cNvSpPr>
            <a:spLocks noGrp="1"/>
          </p:cNvSpPr>
          <p:nvPr>
            <p:ph type="sldNum" sz="quarter" idx="5"/>
          </p:nvPr>
        </p:nvSpPr>
        <p:spPr/>
        <p:txBody>
          <a:bodyPr/>
          <a:lstStyle/>
          <a:p>
            <a:fld id="{49547791-7F05-4D1A-9132-DAFCA36AFBD4}" type="slidenum">
              <a:rPr lang="he-IL" smtClean="0"/>
              <a:t>29</a:t>
            </a:fld>
            <a:endParaRPr lang="he-IL"/>
          </a:p>
        </p:txBody>
      </p:sp>
    </p:spTree>
    <p:extLst>
      <p:ext uri="{BB962C8B-B14F-4D97-AF65-F5344CB8AC3E}">
        <p14:creationId xmlns:p14="http://schemas.microsoft.com/office/powerpoint/2010/main" val="3422552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547791-7F05-4D1A-9132-DAFCA36AFBD4}" type="slidenum">
              <a:rPr lang="he-IL" smtClean="0"/>
              <a:t>30</a:t>
            </a:fld>
            <a:endParaRPr lang="he-IL"/>
          </a:p>
        </p:txBody>
      </p:sp>
    </p:spTree>
    <p:extLst>
      <p:ext uri="{BB962C8B-B14F-4D97-AF65-F5344CB8AC3E}">
        <p14:creationId xmlns:p14="http://schemas.microsoft.com/office/powerpoint/2010/main" val="2130303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dirty="0">
                <a:sym typeface="Wingdings" panose="05000000000000000000" pitchFamily="2" charset="2"/>
              </a:rPr>
              <a:t>The most prominent method is the priming paradigm with a Keyboard RT measure.</a:t>
            </a:r>
          </a:p>
          <a:p>
            <a:pPr marL="0" indent="0" algn="l">
              <a:buFont typeface="Arial" panose="020B0604020202020204" pitchFamily="34" charset="0"/>
              <a:buNone/>
            </a:pPr>
            <a:endParaRPr lang="en-US" dirty="0">
              <a:sym typeface="Wingdings" panose="05000000000000000000" pitchFamily="2" charset="2"/>
            </a:endParaRPr>
          </a:p>
          <a:p>
            <a:pPr marL="0" indent="0" algn="l">
              <a:buFont typeface="Arial" panose="020B0604020202020204" pitchFamily="34" charset="0"/>
              <a:buNone/>
            </a:pPr>
            <a:r>
              <a:rPr lang="en-US" dirty="0">
                <a:sym typeface="Wingdings" panose="05000000000000000000" pitchFamily="2" charset="2"/>
              </a:rPr>
              <a:t>A prime precedes the target, is rendered invisible, e.g. by masking with salient stimuli</a:t>
            </a:r>
          </a:p>
          <a:p>
            <a:pPr marL="0" indent="0" algn="l">
              <a:buFont typeface="Arial" panose="020B0604020202020204" pitchFamily="34" charset="0"/>
              <a:buNone/>
            </a:pPr>
            <a:endParaRPr lang="en-US" dirty="0">
              <a:sym typeface="Wingdings" panose="05000000000000000000" pitchFamily="2" charset="2"/>
            </a:endParaRPr>
          </a:p>
          <a:p>
            <a:pPr marL="0" indent="0" algn="l">
              <a:buFont typeface="Arial" panose="020B0604020202020204" pitchFamily="34" charset="0"/>
              <a:buNone/>
            </a:pPr>
            <a:r>
              <a:rPr lang="en-US" dirty="0">
                <a:sym typeface="Wingdings" panose="05000000000000000000" pitchFamily="2" charset="2"/>
              </a:rPr>
              <a:t>Participant perform a task on the target, e.g. classify as artificial / natural.</a:t>
            </a:r>
          </a:p>
          <a:p>
            <a:pPr marL="0" indent="0" algn="l">
              <a:buFont typeface="Arial" panose="020B0604020202020204" pitchFamily="34" charset="0"/>
              <a:buNone/>
            </a:pPr>
            <a:endParaRPr lang="en-US" dirty="0">
              <a:sym typeface="Wingdings" panose="05000000000000000000" pitchFamily="2" charset="2"/>
            </a:endParaRPr>
          </a:p>
          <a:p>
            <a:pPr marL="0" indent="0" algn="l">
              <a:buFont typeface="Arial" panose="020B0604020202020204" pitchFamily="34" charset="0"/>
              <a:buNone/>
            </a:pPr>
            <a:r>
              <a:rPr lang="en-US" dirty="0">
                <a:sym typeface="Wingdings" panose="05000000000000000000" pitchFamily="2" charset="2"/>
              </a:rPr>
              <a:t>To verify that prime is indeed invisible, two types of measures are available:</a:t>
            </a:r>
          </a:p>
          <a:p>
            <a:pPr marL="0" indent="0" algn="l">
              <a:buFont typeface="Arial" panose="020B0604020202020204" pitchFamily="34" charset="0"/>
              <a:buNone/>
            </a:pPr>
            <a:r>
              <a:rPr lang="en-US" dirty="0">
                <a:sym typeface="Wingdings" panose="05000000000000000000" pitchFamily="2" charset="2"/>
              </a:rPr>
              <a:t>Subjective – participant asked about his experience of the prime.</a:t>
            </a:r>
          </a:p>
          <a:p>
            <a:pPr marL="0" indent="0" algn="l">
              <a:buFont typeface="Arial" panose="020B0604020202020204" pitchFamily="34" charset="0"/>
              <a:buNone/>
            </a:pPr>
            <a:r>
              <a:rPr lang="en-US" dirty="0">
                <a:sym typeface="Wingdings" panose="05000000000000000000" pitchFamily="2" charset="2"/>
              </a:rPr>
              <a:t>Objective – participant is asked to perform a judgment about the prime, and the invisibility is inferred from low accuracy..</a:t>
            </a:r>
          </a:p>
          <a:p>
            <a:pPr marL="0" indent="0" algn="l">
              <a:buFont typeface="Arial" panose="020B0604020202020204" pitchFamily="34" charset="0"/>
              <a:buNone/>
            </a:pPr>
            <a:endParaRPr lang="en-US" dirty="0">
              <a:sym typeface="Wingdings" panose="05000000000000000000" pitchFamily="2" charset="2"/>
            </a:endParaRPr>
          </a:p>
          <a:p>
            <a:pPr marL="0" indent="0" algn="l">
              <a:buFont typeface="Arial" panose="020B0604020202020204" pitchFamily="34" charset="0"/>
              <a:buNone/>
            </a:pPr>
            <a:endParaRPr lang="en-US" dirty="0">
              <a:sym typeface="Wingdings" panose="05000000000000000000" pitchFamily="2" charset="2"/>
            </a:endParaRPr>
          </a:p>
          <a:p>
            <a:pPr marL="0" indent="0" algn="l">
              <a:buFont typeface="Arial" panose="020B0604020202020204" pitchFamily="34" charset="0"/>
              <a:buNone/>
            </a:pPr>
            <a:r>
              <a:rPr lang="en-US" dirty="0">
                <a:sym typeface="Wingdings" panose="05000000000000000000" pitchFamily="2" charset="2"/>
              </a:rPr>
              <a:t>Prime, target can be either</a:t>
            </a:r>
          </a:p>
          <a:p>
            <a:pPr marL="0" indent="0" algn="l">
              <a:buFont typeface="Arial" panose="020B0604020202020204" pitchFamily="34" charset="0"/>
              <a:buNone/>
            </a:pPr>
            <a:r>
              <a:rPr lang="en-US" dirty="0">
                <a:sym typeface="Wingdings" panose="05000000000000000000" pitchFamily="2" charset="2"/>
              </a:rPr>
              <a:t>congruent – evoke the same response</a:t>
            </a:r>
          </a:p>
          <a:p>
            <a:endParaRPr lang="he-IL" dirty="0"/>
          </a:p>
        </p:txBody>
      </p:sp>
      <p:sp>
        <p:nvSpPr>
          <p:cNvPr id="4" name="Slide Number Placeholder 3"/>
          <p:cNvSpPr>
            <a:spLocks noGrp="1"/>
          </p:cNvSpPr>
          <p:nvPr>
            <p:ph type="sldNum" sz="quarter" idx="5"/>
          </p:nvPr>
        </p:nvSpPr>
        <p:spPr/>
        <p:txBody>
          <a:bodyPr/>
          <a:lstStyle/>
          <a:p>
            <a:fld id="{49547791-7F05-4D1A-9132-DAFCA36AFBD4}" type="slidenum">
              <a:rPr lang="he-IL" smtClean="0"/>
              <a:t>4</a:t>
            </a:fld>
            <a:endParaRPr lang="he-IL"/>
          </a:p>
        </p:txBody>
      </p:sp>
    </p:spTree>
    <p:extLst>
      <p:ext uri="{BB962C8B-B14F-4D97-AF65-F5344CB8AC3E}">
        <p14:creationId xmlns:p14="http://schemas.microsoft.com/office/powerpoint/2010/main" val="475294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practice day</a:t>
            </a:r>
          </a:p>
          <a:p>
            <a:endParaRPr lang="en-US" dirty="0"/>
          </a:p>
          <a:p>
            <a:r>
              <a:rPr lang="en-US" dirty="0"/>
              <a:t>Results yielded a prominent difference between the trajectories,</a:t>
            </a:r>
          </a:p>
          <a:p>
            <a:r>
              <a:rPr lang="en-US" dirty="0"/>
              <a:t>Mean movement in incongruent is biased to incorrect answer</a:t>
            </a:r>
          </a:p>
          <a:p>
            <a:endParaRPr lang="en-US" dirty="0"/>
          </a:p>
          <a:p>
            <a:r>
              <a:rPr lang="en-US" dirty="0"/>
              <a:t>But none survived multiple comparisons correction.</a:t>
            </a:r>
          </a:p>
        </p:txBody>
      </p:sp>
      <p:sp>
        <p:nvSpPr>
          <p:cNvPr id="4" name="Slide Number Placeholder 3"/>
          <p:cNvSpPr>
            <a:spLocks noGrp="1"/>
          </p:cNvSpPr>
          <p:nvPr>
            <p:ph type="sldNum" sz="quarter" idx="5"/>
          </p:nvPr>
        </p:nvSpPr>
        <p:spPr/>
        <p:txBody>
          <a:bodyPr/>
          <a:lstStyle/>
          <a:p>
            <a:fld id="{49547791-7F05-4D1A-9132-DAFCA36AFBD4}" type="slidenum">
              <a:rPr lang="he-IL" smtClean="0"/>
              <a:t>31</a:t>
            </a:fld>
            <a:endParaRPr lang="he-IL"/>
          </a:p>
        </p:txBody>
      </p:sp>
    </p:spTree>
    <p:extLst>
      <p:ext uri="{BB962C8B-B14F-4D97-AF65-F5344CB8AC3E}">
        <p14:creationId xmlns:p14="http://schemas.microsoft.com/office/powerpoint/2010/main" val="3905291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Expressed in smaller reach area in </a:t>
            </a:r>
            <a:r>
              <a:rPr lang="en-US" dirty="0" err="1"/>
              <a:t>incongruenct</a:t>
            </a:r>
            <a:r>
              <a:rPr lang="en-US" dirty="0"/>
              <a:t> condition,</a:t>
            </a:r>
          </a:p>
          <a:p>
            <a:r>
              <a:rPr lang="en-US"/>
              <a:t>But none survived multiple comparisons correction.</a:t>
            </a:r>
            <a:endParaRPr lang="en-US" dirty="0"/>
          </a:p>
        </p:txBody>
      </p:sp>
      <p:sp>
        <p:nvSpPr>
          <p:cNvPr id="4" name="Slide Number Placeholder 3"/>
          <p:cNvSpPr>
            <a:spLocks noGrp="1"/>
          </p:cNvSpPr>
          <p:nvPr>
            <p:ph type="sldNum" sz="quarter" idx="5"/>
          </p:nvPr>
        </p:nvSpPr>
        <p:spPr/>
        <p:txBody>
          <a:bodyPr/>
          <a:lstStyle/>
          <a:p>
            <a:fld id="{49547791-7F05-4D1A-9132-DAFCA36AFBD4}" type="slidenum">
              <a:rPr lang="he-IL" smtClean="0"/>
              <a:t>32</a:t>
            </a:fld>
            <a:endParaRPr lang="he-IL"/>
          </a:p>
        </p:txBody>
      </p:sp>
    </p:spTree>
    <p:extLst>
      <p:ext uri="{BB962C8B-B14F-4D97-AF65-F5344CB8AC3E}">
        <p14:creationId xmlns:p14="http://schemas.microsoft.com/office/powerpoint/2010/main" val="118150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Surprisingly, </a:t>
            </a:r>
            <a:r>
              <a:rPr lang="en-US" dirty="0"/>
              <a:t>the reduction in RT was </a:t>
            </a:r>
            <a:r>
              <a:rPr lang="en-US"/>
              <a:t>only marginal,</a:t>
            </a:r>
            <a:endParaRPr lang="en-US" dirty="0"/>
          </a:p>
          <a:p>
            <a:r>
              <a:rPr lang="en-US" dirty="0"/>
              <a:t>Moreover, the number of excluded trials seems to increase.</a:t>
            </a:r>
          </a:p>
          <a:p>
            <a:r>
              <a:rPr lang="en-US" b="1" dirty="0"/>
              <a:t>Why? – </a:t>
            </a:r>
            <a:r>
              <a:rPr lang="en-US" b="0" dirty="0"/>
              <a:t>overtraining? Respond too quickly. Num of early responses and short </a:t>
            </a:r>
            <a:r>
              <a:rPr lang="en-US" b="0" dirty="0" err="1"/>
              <a:t>trajs</a:t>
            </a:r>
            <a:r>
              <a:rPr lang="en-US" b="0" dirty="0"/>
              <a:t> increased.</a:t>
            </a:r>
            <a:endParaRPr lang="en-US" b="1" dirty="0"/>
          </a:p>
        </p:txBody>
      </p:sp>
      <p:sp>
        <p:nvSpPr>
          <p:cNvPr id="4" name="Slide Number Placeholder 3"/>
          <p:cNvSpPr>
            <a:spLocks noGrp="1"/>
          </p:cNvSpPr>
          <p:nvPr>
            <p:ph type="sldNum" sz="quarter" idx="5"/>
          </p:nvPr>
        </p:nvSpPr>
        <p:spPr/>
        <p:txBody>
          <a:bodyPr/>
          <a:lstStyle/>
          <a:p>
            <a:fld id="{49547791-7F05-4D1A-9132-DAFCA36AFBD4}" type="slidenum">
              <a:rPr lang="he-IL" smtClean="0"/>
              <a:t>33</a:t>
            </a:fld>
            <a:endParaRPr lang="he-IL"/>
          </a:p>
        </p:txBody>
      </p:sp>
    </p:spTree>
    <p:extLst>
      <p:ext uri="{BB962C8B-B14F-4D97-AF65-F5344CB8AC3E}">
        <p14:creationId xmlns:p14="http://schemas.microsoft.com/office/powerpoint/2010/main" val="3840221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Pre-reg</a:t>
            </a:r>
          </a:p>
          <a:p>
            <a:r>
              <a:rPr lang="en-US" dirty="0"/>
              <a:t>30 participants</a:t>
            </a:r>
          </a:p>
          <a:p>
            <a:endParaRPr lang="en-US" dirty="0"/>
          </a:p>
          <a:p>
            <a:r>
              <a:rPr lang="en-US" dirty="0"/>
              <a:t>2 Separate sessions, one for keyboard, one for reaching,</a:t>
            </a:r>
          </a:p>
          <a:p>
            <a:r>
              <a:rPr lang="en-US" dirty="0"/>
              <a:t>Order counterbalanced.</a:t>
            </a:r>
          </a:p>
          <a:p>
            <a:endParaRPr lang="en-US" dirty="0"/>
          </a:p>
          <a:p>
            <a:r>
              <a:rPr lang="en-US" dirty="0"/>
              <a:t>Each session included 240 trials, </a:t>
            </a:r>
          </a:p>
          <a:p>
            <a:r>
              <a:rPr lang="en-US" dirty="0"/>
              <a:t>Estimated to give an effect according to the results of exp 3 + 2.</a:t>
            </a:r>
          </a:p>
          <a:p>
            <a:endParaRPr lang="en-US" dirty="0"/>
          </a:p>
          <a:p>
            <a:r>
              <a:rPr lang="en-US" dirty="0"/>
              <a:t>A bias towards the incorrect answer was found in incongruent trials.</a:t>
            </a:r>
          </a:p>
          <a:p>
            <a:r>
              <a:rPr lang="en-US" dirty="0"/>
              <a:t>Grey – </a:t>
            </a:r>
            <a:r>
              <a:rPr lang="en-US" b="1" u="sng" dirty="0"/>
              <a:t>Permutation&amp; clustering analysis</a:t>
            </a:r>
            <a:r>
              <a:rPr lang="en-US" dirty="0"/>
              <a:t>, these differences significant.</a:t>
            </a:r>
          </a:p>
          <a:p>
            <a:r>
              <a:rPr lang="en-US" dirty="0"/>
              <a:t>        </a:t>
            </a:r>
            <a:r>
              <a:rPr lang="en-US"/>
              <a:t>evident thorught </a:t>
            </a:r>
            <a:r>
              <a:rPr lang="en-US" dirty="0"/>
              <a:t>almost entire trajectory (24-94%, 175-390ms)</a:t>
            </a:r>
          </a:p>
          <a:p>
            <a:endParaRPr lang="en-US" dirty="0"/>
          </a:p>
          <a:p>
            <a:r>
              <a:rPr lang="en-US" dirty="0"/>
              <a:t>The congruency effect was also expressed in the extracted variables.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9547791-7F05-4D1A-9132-DAFCA36AFBD4}" type="slidenum">
              <a:rPr lang="he-IL" smtClean="0"/>
              <a:t>35</a:t>
            </a:fld>
            <a:endParaRPr lang="he-IL"/>
          </a:p>
        </p:txBody>
      </p:sp>
    </p:spTree>
    <p:extLst>
      <p:ext uri="{BB962C8B-B14F-4D97-AF65-F5344CB8AC3E}">
        <p14:creationId xmlns:p14="http://schemas.microsoft.com/office/powerpoint/2010/main" val="2744630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incongruent trials were biased towards the incorrect answer,</a:t>
            </a:r>
          </a:p>
          <a:p>
            <a:r>
              <a:rPr lang="en-US" dirty="0"/>
              <a:t>smaller reach area in </a:t>
            </a:r>
            <a:r>
              <a:rPr lang="en-US" dirty="0" err="1"/>
              <a:t>incong</a:t>
            </a:r>
            <a:r>
              <a:rPr lang="en-US" dirty="0"/>
              <a:t>,</a:t>
            </a:r>
          </a:p>
          <a:p>
            <a:r>
              <a:rPr lang="en-US" dirty="0"/>
              <a:t>And the movements were longer and took longer to complete.</a:t>
            </a:r>
          </a:p>
          <a:p>
            <a:endParaRPr lang="en-US" dirty="0"/>
          </a:p>
          <a:p>
            <a:r>
              <a:rPr lang="en-US" dirty="0"/>
              <a:t>The effect was also found in the keyboard task,</a:t>
            </a:r>
          </a:p>
          <a:p>
            <a:r>
              <a:rPr lang="en-US" dirty="0"/>
              <a:t>Longer RT in incongruent trials,</a:t>
            </a:r>
          </a:p>
          <a:p>
            <a:endParaRPr lang="en-US" dirty="0"/>
          </a:p>
          <a:p>
            <a:r>
              <a:rPr lang="en-US" dirty="0"/>
              <a:t>Since I used strict awareness measures,</a:t>
            </a:r>
          </a:p>
          <a:p>
            <a:r>
              <a:rPr lang="en-US" dirty="0"/>
              <a:t>And no residual awareness was detected,</a:t>
            </a:r>
          </a:p>
          <a:p>
            <a:r>
              <a:rPr lang="en-US" dirty="0"/>
              <a:t>The results provide strong evidence for the UC repetition processing,</a:t>
            </a:r>
          </a:p>
          <a:p>
            <a:r>
              <a:rPr lang="en-US" dirty="0"/>
              <a:t>Make one more step for settling the debate regarding its existence.</a:t>
            </a:r>
          </a:p>
          <a:p>
            <a:endParaRPr lang="en-US" dirty="0"/>
          </a:p>
          <a:p>
            <a:r>
              <a:rPr lang="en-US" dirty="0"/>
              <a:t>The effect in movement duration was comparable to the keyboard task.</a:t>
            </a:r>
          </a:p>
          <a:p>
            <a:r>
              <a:rPr lang="en-US" dirty="0"/>
              <a:t>However, the reach area effect was smaller.</a:t>
            </a:r>
          </a:p>
          <a:p>
            <a:endParaRPr lang="en-US" dirty="0"/>
          </a:p>
        </p:txBody>
      </p:sp>
      <p:sp>
        <p:nvSpPr>
          <p:cNvPr id="4" name="Slide Number Placeholder 3"/>
          <p:cNvSpPr>
            <a:spLocks noGrp="1"/>
          </p:cNvSpPr>
          <p:nvPr>
            <p:ph type="sldNum" sz="quarter" idx="5"/>
          </p:nvPr>
        </p:nvSpPr>
        <p:spPr/>
        <p:txBody>
          <a:bodyPr/>
          <a:lstStyle/>
          <a:p>
            <a:fld id="{49547791-7F05-4D1A-9132-DAFCA36AFBD4}" type="slidenum">
              <a:rPr lang="he-IL" smtClean="0"/>
              <a:t>36</a:t>
            </a:fld>
            <a:endParaRPr lang="he-IL"/>
          </a:p>
        </p:txBody>
      </p:sp>
    </p:spTree>
    <p:extLst>
      <p:ext uri="{BB962C8B-B14F-4D97-AF65-F5344CB8AC3E}">
        <p14:creationId xmlns:p14="http://schemas.microsoft.com/office/powerpoint/2010/main" val="17415784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explain the discrepancy?</a:t>
            </a:r>
          </a:p>
          <a:p>
            <a:endParaRPr lang="en-US" dirty="0"/>
          </a:p>
          <a:p>
            <a:r>
              <a:rPr lang="en-US" b="1" dirty="0"/>
              <a:t>Mouse more sensitive, however:</a:t>
            </a:r>
          </a:p>
          <a:p>
            <a:r>
              <a:rPr lang="en-US" dirty="0"/>
              <a:t>Reaching captures changes in cognitive processes better (intuitive, less constrains, Responds faster + greater curvature to COM)</a:t>
            </a:r>
          </a:p>
          <a:p>
            <a:endParaRPr lang="en-US" dirty="0"/>
          </a:p>
          <a:p>
            <a:r>
              <a:rPr lang="en-US" b="1" dirty="0"/>
              <a:t>Difference in extracted variable:</a:t>
            </a:r>
          </a:p>
          <a:p>
            <a:r>
              <a:rPr lang="en-US" dirty="0"/>
              <a:t>AUC estimated each trial,</a:t>
            </a:r>
          </a:p>
          <a:p>
            <a:r>
              <a:rPr lang="en-US" dirty="0"/>
              <a:t>Reach area estimated with the average</a:t>
            </a:r>
          </a:p>
          <a:p>
            <a:r>
              <a:rPr lang="en-US" dirty="0"/>
              <a:t>Information lost when averaging.</a:t>
            </a:r>
          </a:p>
          <a:p>
            <a:r>
              <a:rPr lang="en-US" b="1" dirty="0"/>
              <a:t>However, </a:t>
            </a:r>
            <a:r>
              <a:rPr lang="en-US" dirty="0"/>
              <a:t>post hoc showed AUC effect = reach area effect.</a:t>
            </a:r>
          </a:p>
          <a:p>
            <a:endParaRPr lang="en-US" dirty="0"/>
          </a:p>
          <a:p>
            <a:r>
              <a:rPr lang="en-US" b="1" dirty="0"/>
              <a:t>Conscious processing:</a:t>
            </a:r>
          </a:p>
          <a:p>
            <a:r>
              <a:rPr lang="en-US" dirty="0"/>
              <a:t>masking </a:t>
            </a:r>
            <a:r>
              <a:rPr lang="en-US" dirty="0" err="1"/>
              <a:t>manipulaton</a:t>
            </a:r>
            <a:r>
              <a:rPr lang="en-US" dirty="0"/>
              <a:t> wasn’t successful</a:t>
            </a:r>
          </a:p>
          <a:p>
            <a:r>
              <a:rPr lang="en-US" dirty="0"/>
              <a:t>stimuli partially processed consciously.</a:t>
            </a:r>
          </a:p>
          <a:p>
            <a:r>
              <a:rPr lang="en-US" dirty="0"/>
              <a:t>conscious processing leads to larger behavioral changes than UC.</a:t>
            </a:r>
          </a:p>
          <a:p>
            <a:endParaRPr lang="en-US" dirty="0"/>
          </a:p>
          <a:p>
            <a:r>
              <a:rPr lang="en-US" b="1" dirty="0"/>
              <a:t>Error In research:</a:t>
            </a:r>
          </a:p>
          <a:p>
            <a:r>
              <a:rPr lang="en-US" dirty="0"/>
              <a:t>One of the results are erroneous.</a:t>
            </a:r>
          </a:p>
          <a:p>
            <a:r>
              <a:rPr lang="en-US" dirty="0"/>
              <a:t>Further studies use dynamic start (consistency, curvature, Decreases noise).</a:t>
            </a:r>
          </a:p>
          <a:p>
            <a:r>
              <a:rPr lang="en-US" dirty="0"/>
              <a:t>prevent Too late, too early trials. -&gt; increase SNR</a:t>
            </a:r>
          </a:p>
        </p:txBody>
      </p:sp>
      <p:sp>
        <p:nvSpPr>
          <p:cNvPr id="4" name="Slide Number Placeholder 3"/>
          <p:cNvSpPr>
            <a:spLocks noGrp="1"/>
          </p:cNvSpPr>
          <p:nvPr>
            <p:ph type="sldNum" sz="quarter" idx="5"/>
          </p:nvPr>
        </p:nvSpPr>
        <p:spPr/>
        <p:txBody>
          <a:bodyPr/>
          <a:lstStyle/>
          <a:p>
            <a:fld id="{49547791-7F05-4D1A-9132-DAFCA36AFBD4}" type="slidenum">
              <a:rPr lang="he-IL" smtClean="0"/>
              <a:t>37</a:t>
            </a:fld>
            <a:endParaRPr lang="he-IL"/>
          </a:p>
        </p:txBody>
      </p:sp>
    </p:spTree>
    <p:extLst>
      <p:ext uri="{BB962C8B-B14F-4D97-AF65-F5344CB8AC3E}">
        <p14:creationId xmlns:p14="http://schemas.microsoft.com/office/powerpoint/2010/main" val="38288360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Reaching requires planning a trajectory to the screen,</a:t>
            </a:r>
          </a:p>
          <a:p>
            <a:r>
              <a:rPr lang="en-US" dirty="0"/>
              <a:t>Thus is more complex than simple key press.</a:t>
            </a:r>
          </a:p>
          <a:p>
            <a:r>
              <a:rPr lang="en-US" dirty="0"/>
              <a:t>More complexity means more place for variance</a:t>
            </a:r>
          </a:p>
          <a:p>
            <a:r>
              <a:rPr lang="en-US" dirty="0"/>
              <a:t>This might obscure the UC effect and make it harder to detect.</a:t>
            </a:r>
          </a:p>
          <a:p>
            <a:r>
              <a:rPr lang="en-US" dirty="0"/>
              <a:t>Notion is supported by </a:t>
            </a:r>
            <a:r>
              <a:rPr lang="en-US" b="1" dirty="0"/>
              <a:t>Relative</a:t>
            </a:r>
            <a:r>
              <a:rPr lang="en-US" dirty="0"/>
              <a:t> STDs. (STD / avg).</a:t>
            </a:r>
          </a:p>
          <a:p>
            <a:endParaRPr lang="en-US" dirty="0"/>
          </a:p>
          <a:p>
            <a:r>
              <a:rPr lang="en-US" dirty="0"/>
              <a:t>MT</a:t>
            </a:r>
            <a:r>
              <a:rPr lang="en-US" baseline="-25000" dirty="0"/>
              <a:t>SD</a:t>
            </a:r>
            <a:r>
              <a:rPr lang="en-US" baseline="0" dirty="0"/>
              <a:t> = 0.85</a:t>
            </a:r>
          </a:p>
          <a:p>
            <a:r>
              <a:rPr lang="en-US" baseline="0" dirty="0"/>
              <a:t>Traveled </a:t>
            </a:r>
            <a:r>
              <a:rPr lang="en-US" baseline="0" dirty="0" err="1"/>
              <a:t>dist</a:t>
            </a:r>
            <a:r>
              <a:rPr lang="en-US" baseline="-25000" dirty="0" err="1"/>
              <a:t>SD</a:t>
            </a:r>
            <a:r>
              <a:rPr lang="en-US" baseline="0"/>
              <a:t> = 1.05</a:t>
            </a:r>
            <a:endParaRPr lang="en-US" dirty="0"/>
          </a:p>
          <a:p>
            <a:endParaRPr lang="en-US" dirty="0"/>
          </a:p>
          <a:p>
            <a:r>
              <a:rPr lang="en-US" dirty="0"/>
              <a:t>UC effects are short lived, while reaching is a long ongoing procedure.</a:t>
            </a:r>
          </a:p>
          <a:p>
            <a:r>
              <a:rPr lang="en-US" dirty="0"/>
              <a:t>Unlikely, considering their expression is visible </a:t>
            </a:r>
            <a:r>
              <a:rPr lang="en-US" dirty="0" err="1"/>
              <a:t>thorught</a:t>
            </a:r>
            <a:r>
              <a:rPr lang="en-US" dirty="0"/>
              <a:t> the movement (although it could have been expressed in the beginning and this is only an after effect of the hand already being displaced),</a:t>
            </a:r>
          </a:p>
        </p:txBody>
      </p:sp>
      <p:sp>
        <p:nvSpPr>
          <p:cNvPr id="4" name="Slide Number Placeholder 3"/>
          <p:cNvSpPr>
            <a:spLocks noGrp="1"/>
          </p:cNvSpPr>
          <p:nvPr>
            <p:ph type="sldNum" sz="quarter" idx="5"/>
          </p:nvPr>
        </p:nvSpPr>
        <p:spPr/>
        <p:txBody>
          <a:bodyPr/>
          <a:lstStyle/>
          <a:p>
            <a:fld id="{49547791-7F05-4D1A-9132-DAFCA36AFBD4}" type="slidenum">
              <a:rPr lang="he-IL" smtClean="0"/>
              <a:t>38</a:t>
            </a:fld>
            <a:endParaRPr lang="he-IL"/>
          </a:p>
        </p:txBody>
      </p:sp>
    </p:spTree>
    <p:extLst>
      <p:ext uri="{BB962C8B-B14F-4D97-AF65-F5344CB8AC3E}">
        <p14:creationId xmlns:p14="http://schemas.microsoft.com/office/powerpoint/2010/main" val="32991945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incorrect – Participants can change their mind. Can reflect UC effect of prime.</a:t>
            </a:r>
          </a:p>
          <a:p>
            <a:r>
              <a:rPr lang="en-US" dirty="0"/>
              <a:t>Online information – opens the door for further investigations about the temporal dynamic of UC processing.</a:t>
            </a:r>
          </a:p>
          <a:p>
            <a:r>
              <a:rPr lang="en-US" dirty="0"/>
              <a:t>Rich data – allows to examine aspects of cognitive processes, unavailable when using keyboard.</a:t>
            </a:r>
          </a:p>
        </p:txBody>
      </p:sp>
      <p:sp>
        <p:nvSpPr>
          <p:cNvPr id="4" name="Slide Number Placeholder 3"/>
          <p:cNvSpPr>
            <a:spLocks noGrp="1"/>
          </p:cNvSpPr>
          <p:nvPr>
            <p:ph type="sldNum" sz="quarter" idx="5"/>
          </p:nvPr>
        </p:nvSpPr>
        <p:spPr/>
        <p:txBody>
          <a:bodyPr/>
          <a:lstStyle/>
          <a:p>
            <a:fld id="{49547791-7F05-4D1A-9132-DAFCA36AFBD4}" type="slidenum">
              <a:rPr lang="he-IL" smtClean="0"/>
              <a:t>39</a:t>
            </a:fld>
            <a:endParaRPr lang="he-IL"/>
          </a:p>
        </p:txBody>
      </p:sp>
    </p:spTree>
    <p:extLst>
      <p:ext uri="{BB962C8B-B14F-4D97-AF65-F5344CB8AC3E}">
        <p14:creationId xmlns:p14="http://schemas.microsoft.com/office/powerpoint/2010/main" val="30451390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Heading angle – possible that movement is round, which causes the negative angle, and in the incongruent condition there is a higher bias towards the incorrect answer.</a:t>
            </a:r>
          </a:p>
          <a:p>
            <a:r>
              <a:rPr lang="en-US" dirty="0"/>
              <a:t>	Than the correction of movement is larger.</a:t>
            </a:r>
          </a:p>
          <a:p>
            <a:r>
              <a:rPr lang="en-US" dirty="0"/>
              <a:t>SD – </a:t>
            </a:r>
            <a:r>
              <a:rPr lang="en-US" dirty="0" err="1"/>
              <a:t>incon</a:t>
            </a:r>
            <a:r>
              <a:rPr lang="en-US" dirty="0"/>
              <a:t> start to vary more than congruent after 50% path.</a:t>
            </a:r>
          </a:p>
          <a:p>
            <a:r>
              <a:rPr lang="en-US" dirty="0"/>
              <a:t>         Indicates UC effect might actually influence at later time period than previously claimed.</a:t>
            </a:r>
          </a:p>
        </p:txBody>
      </p:sp>
      <p:sp>
        <p:nvSpPr>
          <p:cNvPr id="4" name="Slide Number Placeholder 3"/>
          <p:cNvSpPr>
            <a:spLocks noGrp="1"/>
          </p:cNvSpPr>
          <p:nvPr>
            <p:ph type="sldNum" sz="quarter" idx="5"/>
          </p:nvPr>
        </p:nvSpPr>
        <p:spPr/>
        <p:txBody>
          <a:bodyPr/>
          <a:lstStyle/>
          <a:p>
            <a:fld id="{49547791-7F05-4D1A-9132-DAFCA36AFBD4}" type="slidenum">
              <a:rPr lang="he-IL" smtClean="0"/>
              <a:t>40</a:t>
            </a:fld>
            <a:endParaRPr lang="he-IL"/>
          </a:p>
        </p:txBody>
      </p:sp>
    </p:spTree>
    <p:extLst>
      <p:ext uri="{BB962C8B-B14F-4D97-AF65-F5344CB8AC3E}">
        <p14:creationId xmlns:p14="http://schemas.microsoft.com/office/powerpoint/2010/main" val="2518912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547791-7F05-4D1A-9132-DAFCA36AFBD4}" type="slidenum">
              <a:rPr lang="he-IL" smtClean="0"/>
              <a:t>41</a:t>
            </a:fld>
            <a:endParaRPr lang="he-IL"/>
          </a:p>
        </p:txBody>
      </p:sp>
    </p:spTree>
    <p:extLst>
      <p:ext uri="{BB962C8B-B14F-4D97-AF65-F5344CB8AC3E}">
        <p14:creationId xmlns:p14="http://schemas.microsoft.com/office/powerpoint/2010/main" val="538272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dirty="0">
                <a:sym typeface="Wingdings" panose="05000000000000000000" pitchFamily="2" charset="2"/>
              </a:rPr>
              <a:t>Or incongruent – evoke opposite responses</a:t>
            </a:r>
          </a:p>
          <a:p>
            <a:pPr marL="0" indent="0" algn="l">
              <a:buFont typeface="Arial" panose="020B0604020202020204" pitchFamily="34" charset="0"/>
              <a:buNone/>
            </a:pPr>
            <a:endParaRPr lang="en-US" dirty="0">
              <a:sym typeface="Wingdings" panose="05000000000000000000" pitchFamily="2" charset="2"/>
            </a:endParaRPr>
          </a:p>
          <a:p>
            <a:pPr marL="0" indent="0" algn="l">
              <a:buFont typeface="Arial" panose="020B0604020202020204" pitchFamily="34" charset="0"/>
              <a:buNone/>
            </a:pPr>
            <a:endParaRPr lang="en-US" dirty="0">
              <a:sym typeface="Wingdings" panose="05000000000000000000" pitchFamily="2" charset="2"/>
            </a:endParaRPr>
          </a:p>
          <a:p>
            <a:endParaRPr lang="he-IL" dirty="0"/>
          </a:p>
        </p:txBody>
      </p:sp>
      <p:sp>
        <p:nvSpPr>
          <p:cNvPr id="4" name="Slide Number Placeholder 3"/>
          <p:cNvSpPr>
            <a:spLocks noGrp="1"/>
          </p:cNvSpPr>
          <p:nvPr>
            <p:ph type="sldNum" sz="quarter" idx="5"/>
          </p:nvPr>
        </p:nvSpPr>
        <p:spPr/>
        <p:txBody>
          <a:bodyPr/>
          <a:lstStyle/>
          <a:p>
            <a:fld id="{49547791-7F05-4D1A-9132-DAFCA36AFBD4}" type="slidenum">
              <a:rPr lang="he-IL" smtClean="0"/>
              <a:t>5</a:t>
            </a:fld>
            <a:endParaRPr lang="he-IL"/>
          </a:p>
        </p:txBody>
      </p:sp>
    </p:spTree>
    <p:extLst>
      <p:ext uri="{BB962C8B-B14F-4D97-AF65-F5344CB8AC3E}">
        <p14:creationId xmlns:p14="http://schemas.microsoft.com/office/powerpoint/2010/main" val="995951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547791-7F05-4D1A-9132-DAFCA36AFBD4}" type="slidenum">
              <a:rPr lang="he-IL" smtClean="0"/>
              <a:t>42</a:t>
            </a:fld>
            <a:endParaRPr lang="he-IL"/>
          </a:p>
        </p:txBody>
      </p:sp>
    </p:spTree>
    <p:extLst>
      <p:ext uri="{BB962C8B-B14F-4D97-AF65-F5344CB8AC3E}">
        <p14:creationId xmlns:p14="http://schemas.microsoft.com/office/powerpoint/2010/main" val="2058242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Normalization – B-spline, 6</a:t>
            </a:r>
            <a:r>
              <a:rPr lang="en-US" baseline="30000" dirty="0"/>
              <a:t>th</a:t>
            </a:r>
            <a:r>
              <a:rPr lang="en-US" dirty="0"/>
              <a:t> order, roughness </a:t>
            </a:r>
            <a:r>
              <a:rPr lang="en-US" dirty="0" err="1"/>
              <a:t>panelty</a:t>
            </a:r>
            <a:r>
              <a:rPr lang="en-US" dirty="0"/>
              <a:t> = 10</a:t>
            </a:r>
            <a:r>
              <a:rPr lang="en-US" baseline="30000" dirty="0"/>
              <a:t>-18 </a:t>
            </a:r>
            <a:r>
              <a:rPr lang="en-US" baseline="0" dirty="0"/>
              <a:t>on the 4</a:t>
            </a:r>
            <a:r>
              <a:rPr lang="en-US" baseline="30000" dirty="0"/>
              <a:t>th</a:t>
            </a:r>
            <a:r>
              <a:rPr lang="en-US" baseline="0" dirty="0"/>
              <a:t> derivative, spline at every data point.</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Feedback:</a:t>
            </a:r>
          </a:p>
          <a:p>
            <a:pPr marL="0" indent="0">
              <a:buFont typeface="Arial" panose="020B0604020202020204" pitchFamily="34" charset="0"/>
              <a:buNone/>
            </a:pPr>
            <a:r>
              <a:rPr lang="en-US" baseline="0" dirty="0"/>
              <a:t>Exp 1 – Too late -&gt; interrupts reaching.</a:t>
            </a:r>
          </a:p>
          <a:p>
            <a:pPr marL="0" indent="0">
              <a:buFont typeface="Arial" panose="020B0604020202020204" pitchFamily="34" charset="0"/>
              <a:buNone/>
            </a:pPr>
            <a:r>
              <a:rPr lang="en-US" baseline="0" dirty="0"/>
              <a:t>Exp 2 – Too late, Too slow -&gt; interrupts reaching.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Exp 3 – Too late, Too slow, Too early -&gt; interrupts reaching.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Exp 4 – Too late, Too early -&gt; interrupts reaching;       Too slow -&gt; After reaching.</a:t>
            </a:r>
          </a:p>
          <a:p>
            <a:pPr marL="0" indent="0">
              <a:buFont typeface="Arial" panose="020B0604020202020204" pitchFamily="34" charset="0"/>
              <a:buNone/>
            </a:pPr>
            <a:endParaRPr lang="en-US" baseline="30000" dirty="0"/>
          </a:p>
        </p:txBody>
      </p:sp>
      <p:sp>
        <p:nvSpPr>
          <p:cNvPr id="4" name="Slide Number Placeholder 3"/>
          <p:cNvSpPr>
            <a:spLocks noGrp="1"/>
          </p:cNvSpPr>
          <p:nvPr>
            <p:ph type="sldNum" sz="quarter" idx="5"/>
          </p:nvPr>
        </p:nvSpPr>
        <p:spPr/>
        <p:txBody>
          <a:bodyPr/>
          <a:lstStyle/>
          <a:p>
            <a:fld id="{09AAF1AC-2DC5-44C0-AD50-A0EE0A919920}" type="slidenum">
              <a:rPr lang="he-IL" smtClean="0"/>
              <a:t>43</a:t>
            </a:fld>
            <a:endParaRPr lang="he-IL"/>
          </a:p>
        </p:txBody>
      </p:sp>
    </p:spTree>
    <p:extLst>
      <p:ext uri="{BB962C8B-B14F-4D97-AF65-F5344CB8AC3E}">
        <p14:creationId xmlns:p14="http://schemas.microsoft.com/office/powerpoint/2010/main" val="15582656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aseline="0" dirty="0"/>
              <a:t>Unit = cm.</a:t>
            </a:r>
          </a:p>
          <a:p>
            <a:pPr marL="0" indent="0">
              <a:buFont typeface="Arial" panose="020B0604020202020204" pitchFamily="34" charset="0"/>
              <a:buNone/>
            </a:pPr>
            <a:endParaRPr lang="en-US" sz="1100" baseline="0" dirty="0"/>
          </a:p>
          <a:p>
            <a:pPr marL="0" indent="0">
              <a:buFont typeface="Arial" panose="020B0604020202020204" pitchFamily="34" charset="0"/>
              <a:buNone/>
            </a:pPr>
            <a:r>
              <a:rPr lang="en-US" sz="1100" baseline="0" dirty="0"/>
              <a:t>Movement onset – distance from starting point at which movement initiation is recognized.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aseline="0" dirty="0"/>
              <a:t>Movement offset – distance from screen at which a touch is recognized.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aseline="0" dirty="0"/>
              <a:t>Minimal trajectory length – shorter trajectories are excluded.</a:t>
            </a:r>
          </a:p>
          <a:p>
            <a:pPr marL="0" indent="0">
              <a:buFont typeface="Arial" panose="020B0604020202020204" pitchFamily="34" charset="0"/>
              <a:buNone/>
            </a:pPr>
            <a:endParaRPr lang="en-US" sz="1100" baseline="0" dirty="0"/>
          </a:p>
        </p:txBody>
      </p:sp>
      <p:sp>
        <p:nvSpPr>
          <p:cNvPr id="4" name="Slide Number Placeholder 3"/>
          <p:cNvSpPr>
            <a:spLocks noGrp="1"/>
          </p:cNvSpPr>
          <p:nvPr>
            <p:ph type="sldNum" sz="quarter" idx="5"/>
          </p:nvPr>
        </p:nvSpPr>
        <p:spPr/>
        <p:txBody>
          <a:bodyPr/>
          <a:lstStyle/>
          <a:p>
            <a:fld id="{09AAF1AC-2DC5-44C0-AD50-A0EE0A919920}" type="slidenum">
              <a:rPr lang="he-IL" smtClean="0"/>
              <a:t>44</a:t>
            </a:fld>
            <a:endParaRPr lang="he-IL"/>
          </a:p>
        </p:txBody>
      </p:sp>
    </p:spTree>
    <p:extLst>
      <p:ext uri="{BB962C8B-B14F-4D97-AF65-F5344CB8AC3E}">
        <p14:creationId xmlns:p14="http://schemas.microsoft.com/office/powerpoint/2010/main" val="41040384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30000" dirty="0"/>
          </a:p>
        </p:txBody>
      </p:sp>
      <p:sp>
        <p:nvSpPr>
          <p:cNvPr id="4" name="Slide Number Placeholder 3"/>
          <p:cNvSpPr>
            <a:spLocks noGrp="1"/>
          </p:cNvSpPr>
          <p:nvPr>
            <p:ph type="sldNum" sz="quarter" idx="5"/>
          </p:nvPr>
        </p:nvSpPr>
        <p:spPr/>
        <p:txBody>
          <a:bodyPr/>
          <a:lstStyle/>
          <a:p>
            <a:fld id="{09AAF1AC-2DC5-44C0-AD50-A0EE0A919920}" type="slidenum">
              <a:rPr lang="he-IL" smtClean="0"/>
              <a:t>45</a:t>
            </a:fld>
            <a:endParaRPr lang="he-IL"/>
          </a:p>
        </p:txBody>
      </p:sp>
    </p:spTree>
    <p:extLst>
      <p:ext uri="{BB962C8B-B14F-4D97-AF65-F5344CB8AC3E}">
        <p14:creationId xmlns:p14="http://schemas.microsoft.com/office/powerpoint/2010/main" val="551936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dirty="0">
                <a:sym typeface="Wingdings" panose="05000000000000000000" pitchFamily="2" charset="2"/>
              </a:rPr>
              <a:t>We expect that if prime is processed, the RT would be longer in incongruent.</a:t>
            </a:r>
          </a:p>
          <a:p>
            <a:pPr marL="0" indent="0" algn="l">
              <a:buFont typeface="Arial" panose="020B0604020202020204" pitchFamily="34" charset="0"/>
              <a:buNone/>
            </a:pPr>
            <a:endParaRPr lang="en-US" dirty="0">
              <a:sym typeface="Wingdings" panose="05000000000000000000" pitchFamily="2" charset="2"/>
            </a:endParaRPr>
          </a:p>
          <a:p>
            <a:pPr marL="0" indent="0" algn="l">
              <a:buFont typeface="Arial" panose="020B0604020202020204" pitchFamily="34" charset="0"/>
              <a:buNone/>
            </a:pPr>
            <a:r>
              <a:rPr lang="en-US" dirty="0">
                <a:sym typeface="Wingdings" panose="05000000000000000000" pitchFamily="2" charset="2"/>
              </a:rPr>
              <a:t>To Measure the effect we compare the RT between the conditions and that difference gives us the </a:t>
            </a:r>
            <a:r>
              <a:rPr lang="en-US" b="1" dirty="0">
                <a:sym typeface="Wingdings" panose="05000000000000000000" pitchFamily="2" charset="2"/>
              </a:rPr>
              <a:t>congruency effect.</a:t>
            </a:r>
          </a:p>
          <a:p>
            <a:pPr marL="0" indent="0" algn="l">
              <a:buFont typeface="Arial" panose="020B0604020202020204" pitchFamily="34" charset="0"/>
              <a:buNone/>
            </a:pPr>
            <a:r>
              <a:rPr lang="en-US" dirty="0">
                <a:sym typeface="Wingdings" panose="05000000000000000000" pitchFamily="2" charset="2"/>
              </a:rPr>
              <a:t>It implies that the prime was unconsciously processed.</a:t>
            </a:r>
          </a:p>
          <a:p>
            <a:pPr marL="0" indent="0" algn="l">
              <a:buFont typeface="Arial" panose="020B0604020202020204" pitchFamily="34" charset="0"/>
              <a:buNone/>
            </a:pPr>
            <a:endParaRPr lang="en-US" dirty="0">
              <a:sym typeface="Wingdings" panose="05000000000000000000" pitchFamily="2" charset="2"/>
            </a:endParaRPr>
          </a:p>
          <a:p>
            <a:pPr marL="0" indent="0" algn="l">
              <a:buFont typeface="Arial" panose="020B0604020202020204" pitchFamily="34" charset="0"/>
              <a:buNone/>
            </a:pPr>
            <a:r>
              <a:rPr lang="en-US" dirty="0">
                <a:sym typeface="Wingdings" panose="05000000000000000000" pitchFamily="2" charset="2"/>
              </a:rPr>
              <a:t>Problem is this effect is usually </a:t>
            </a:r>
            <a:r>
              <a:rPr lang="en-US" b="1" dirty="0">
                <a:sym typeface="Wingdings" panose="05000000000000000000" pitchFamily="2" charset="2"/>
              </a:rPr>
              <a:t>very small</a:t>
            </a:r>
            <a:r>
              <a:rPr lang="en-US" dirty="0">
                <a:sym typeface="Wingdings" panose="05000000000000000000" pitchFamily="2" charset="2"/>
              </a:rPr>
              <a:t> when recorded with a keyboard (add references)</a:t>
            </a:r>
          </a:p>
          <a:p>
            <a:endParaRPr lang="he-IL" dirty="0"/>
          </a:p>
        </p:txBody>
      </p:sp>
      <p:sp>
        <p:nvSpPr>
          <p:cNvPr id="4" name="Slide Number Placeholder 3"/>
          <p:cNvSpPr>
            <a:spLocks noGrp="1"/>
          </p:cNvSpPr>
          <p:nvPr>
            <p:ph type="sldNum" sz="quarter" idx="5"/>
          </p:nvPr>
        </p:nvSpPr>
        <p:spPr/>
        <p:txBody>
          <a:bodyPr/>
          <a:lstStyle/>
          <a:p>
            <a:fld id="{49547791-7F05-4D1A-9132-DAFCA36AFBD4}" type="slidenum">
              <a:rPr lang="he-IL" smtClean="0"/>
              <a:t>6</a:t>
            </a:fld>
            <a:endParaRPr lang="he-IL"/>
          </a:p>
        </p:txBody>
      </p:sp>
    </p:spTree>
    <p:extLst>
      <p:ext uri="{BB962C8B-B14F-4D97-AF65-F5344CB8AC3E}">
        <p14:creationId xmlns:p14="http://schemas.microsoft.com/office/powerpoint/2010/main" val="1587180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The problem with a small effect is that it is hard to detect,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Which leads to contradicting findings (references)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 that in turn evoke controversy on the scope of UC processing. (references)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anose="05000000000000000000" pitchFamily="2" charset="2"/>
            </a:endParaRPr>
          </a:p>
          <a:p>
            <a:r>
              <a:rPr lang="en-US" dirty="0"/>
              <a:t>Some say:</a:t>
            </a:r>
          </a:p>
          <a:p>
            <a:r>
              <a:rPr lang="en-US" dirty="0"/>
              <a:t>Unconscious processing can perform high level functions and have a small but existing affect on behavior, (references)</a:t>
            </a:r>
          </a:p>
          <a:p>
            <a:r>
              <a:rPr lang="en-US" dirty="0"/>
              <a:t>Others say:</a:t>
            </a:r>
          </a:p>
          <a:p>
            <a:r>
              <a:rPr lang="en-US" dirty="0"/>
              <a:t>It is negligible, and the parts of it that can be found can be explained by conscious influence. (references)</a:t>
            </a:r>
          </a:p>
          <a:p>
            <a:endParaRPr lang="en-US" dirty="0"/>
          </a:p>
          <a:p>
            <a:r>
              <a:rPr lang="en-US" dirty="0"/>
              <a:t>One explanation that can account for the contradicting findings is methodological limitations that cause an underestimation of the UC effect</a:t>
            </a:r>
          </a:p>
          <a:p>
            <a:r>
              <a:rPr lang="en-US" dirty="0"/>
              <a:t>solution - more sensitive measure</a:t>
            </a:r>
          </a:p>
          <a:p>
            <a:endParaRPr lang="en-US" dirty="0"/>
          </a:p>
          <a:p>
            <a:r>
              <a:rPr lang="en-US" dirty="0"/>
              <a:t>Controversy: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ea typeface="Times New Roman" panose="02020603050405020304" pitchFamily="18" charset="0"/>
              </a:rPr>
              <a:t>(</a:t>
            </a:r>
            <a:r>
              <a:rPr lang="en-US" sz="1200" dirty="0" err="1">
                <a:latin typeface="Times New Roman" panose="02020603050405020304" pitchFamily="18" charset="0"/>
                <a:ea typeface="Times New Roman" panose="02020603050405020304" pitchFamily="18" charset="0"/>
              </a:rPr>
              <a:t>Desender</a:t>
            </a:r>
            <a:r>
              <a:rPr lang="en-US" sz="1200" dirty="0">
                <a:latin typeface="Times New Roman" panose="02020603050405020304" pitchFamily="18" charset="0"/>
                <a:ea typeface="Times New Roman" panose="02020603050405020304" pitchFamily="18" charset="0"/>
              </a:rPr>
              <a:t> &amp; Van Den </a:t>
            </a:r>
            <a:r>
              <a:rPr lang="en-US" sz="1200" dirty="0" err="1">
                <a:latin typeface="Times New Roman" panose="02020603050405020304" pitchFamily="18" charset="0"/>
                <a:ea typeface="Times New Roman" panose="02020603050405020304" pitchFamily="18" charset="0"/>
              </a:rPr>
              <a:t>Bussche</a:t>
            </a:r>
            <a:r>
              <a:rPr lang="en-US" sz="1200" dirty="0">
                <a:latin typeface="Times New Roman" panose="02020603050405020304" pitchFamily="18" charset="0"/>
                <a:ea typeface="Times New Roman" panose="02020603050405020304" pitchFamily="18" charset="0"/>
              </a:rPr>
              <a:t>, 2012; </a:t>
            </a:r>
            <a:r>
              <a:rPr lang="en-US" sz="1200" dirty="0" err="1">
                <a:latin typeface="Times New Roman" panose="02020603050405020304" pitchFamily="18" charset="0"/>
                <a:ea typeface="Times New Roman" panose="02020603050405020304" pitchFamily="18" charset="0"/>
              </a:rPr>
              <a:t>Hesselmann</a:t>
            </a:r>
            <a:r>
              <a:rPr lang="en-US" sz="1200" dirty="0">
                <a:latin typeface="Times New Roman" panose="02020603050405020304" pitchFamily="18" charset="0"/>
                <a:ea typeface="Times New Roman" panose="02020603050405020304" pitchFamily="18" charset="0"/>
              </a:rPr>
              <a:t> &amp; Moors, 2015; Michel, 2019; Peters et al., 2017; Peters &amp; Lau, 2015)</a:t>
            </a:r>
            <a:endParaRPr lang="en-US" sz="1200" dirty="0"/>
          </a:p>
          <a:p>
            <a:endParaRPr lang="en-US" dirty="0"/>
          </a:p>
        </p:txBody>
      </p:sp>
      <p:sp>
        <p:nvSpPr>
          <p:cNvPr id="4" name="Slide Number Placeholder 3"/>
          <p:cNvSpPr>
            <a:spLocks noGrp="1"/>
          </p:cNvSpPr>
          <p:nvPr>
            <p:ph type="sldNum" sz="quarter" idx="5"/>
          </p:nvPr>
        </p:nvSpPr>
        <p:spPr/>
        <p:txBody>
          <a:bodyPr/>
          <a:lstStyle/>
          <a:p>
            <a:fld id="{09AAF1AC-2DC5-44C0-AD50-A0EE0A919920}" type="slidenum">
              <a:rPr lang="he-IL" smtClean="0"/>
              <a:t>7</a:t>
            </a:fld>
            <a:endParaRPr lang="he-IL"/>
          </a:p>
        </p:txBody>
      </p:sp>
    </p:spTree>
    <p:extLst>
      <p:ext uri="{BB962C8B-B14F-4D97-AF65-F5344CB8AC3E}">
        <p14:creationId xmlns:p14="http://schemas.microsoft.com/office/powerpoint/2010/main" val="1954901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option for improving sensitivity is to use motion tracking,</a:t>
            </a:r>
          </a:p>
          <a:p>
            <a:r>
              <a:rPr lang="en-US" dirty="0"/>
              <a:t>Which has become a popular tool for probing unconscious effects. (references)</a:t>
            </a:r>
          </a:p>
          <a:p>
            <a:endParaRPr lang="en-US" dirty="0"/>
          </a:p>
          <a:p>
            <a:r>
              <a:rPr lang="en-US" dirty="0"/>
              <a:t>This tool has three main advantages over the usual keyboard response measure:</a:t>
            </a:r>
          </a:p>
          <a:p>
            <a:r>
              <a:rPr lang="en-US" dirty="0"/>
              <a:t>(references)</a:t>
            </a:r>
          </a:p>
          <a:p>
            <a:r>
              <a:rPr lang="en-US" dirty="0"/>
              <a:t>Continuous – more suitable for ongoing cognitive processes</a:t>
            </a:r>
          </a:p>
          <a:p>
            <a:r>
              <a:rPr lang="en-US" dirty="0"/>
              <a:t>Rich – allows to capture effect which aren’t detectable in other parameters of the response.</a:t>
            </a:r>
          </a:p>
        </p:txBody>
      </p:sp>
      <p:sp>
        <p:nvSpPr>
          <p:cNvPr id="4" name="Slide Number Placeholder 3"/>
          <p:cNvSpPr>
            <a:spLocks noGrp="1"/>
          </p:cNvSpPr>
          <p:nvPr>
            <p:ph type="sldNum" sz="quarter" idx="5"/>
          </p:nvPr>
        </p:nvSpPr>
        <p:spPr/>
        <p:txBody>
          <a:bodyPr/>
          <a:lstStyle/>
          <a:p>
            <a:fld id="{09AAF1AC-2DC5-44C0-AD50-A0EE0A919920}" type="slidenum">
              <a:rPr lang="he-IL" smtClean="0"/>
              <a:t>8</a:t>
            </a:fld>
            <a:endParaRPr lang="he-IL"/>
          </a:p>
        </p:txBody>
      </p:sp>
    </p:spTree>
    <p:extLst>
      <p:ext uri="{BB962C8B-B14F-4D97-AF65-F5344CB8AC3E}">
        <p14:creationId xmlns:p14="http://schemas.microsoft.com/office/powerpoint/2010/main" val="3581471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rgbClr val="FF0000"/>
                </a:solidFill>
              </a:rPr>
              <a:t>The usage of motion tracking for probing cognitive processes and specifically UC processing has been growing.</a:t>
            </a:r>
          </a:p>
          <a:p>
            <a:r>
              <a:rPr lang="en-US" sz="1200" b="0" dirty="0">
                <a:solidFill>
                  <a:srgbClr val="FF0000"/>
                </a:solidFill>
              </a:rPr>
              <a:t>Several studies have shown that motion tracking can detect UC </a:t>
            </a:r>
            <a:r>
              <a:rPr lang="en-US" sz="1200" b="0">
                <a:solidFill>
                  <a:srgbClr val="FF0000"/>
                </a:solidFill>
              </a:rPr>
              <a:t>effect.</a:t>
            </a:r>
          </a:p>
          <a:p>
            <a:endParaRPr lang="en-US" sz="1200" b="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Question is, is motion tracking more sensitive than keyboard RT?</a:t>
            </a:r>
          </a:p>
          <a:p>
            <a:endParaRPr lang="en-US" b="0" dirty="0"/>
          </a:p>
        </p:txBody>
      </p:sp>
      <p:sp>
        <p:nvSpPr>
          <p:cNvPr id="4" name="Slide Number Placeholder 3"/>
          <p:cNvSpPr>
            <a:spLocks noGrp="1"/>
          </p:cNvSpPr>
          <p:nvPr>
            <p:ph type="sldNum" sz="quarter" idx="5"/>
          </p:nvPr>
        </p:nvSpPr>
        <p:spPr/>
        <p:txBody>
          <a:bodyPr/>
          <a:lstStyle/>
          <a:p>
            <a:fld id="{09AAF1AC-2DC5-44C0-AD50-A0EE0A919920}" type="slidenum">
              <a:rPr lang="he-IL" smtClean="0"/>
              <a:t>9</a:t>
            </a:fld>
            <a:endParaRPr lang="he-IL"/>
          </a:p>
        </p:txBody>
      </p:sp>
    </p:spTree>
    <p:extLst>
      <p:ext uri="{BB962C8B-B14F-4D97-AF65-F5344CB8AC3E}">
        <p14:creationId xmlns:p14="http://schemas.microsoft.com/office/powerpoint/2010/main" val="1329904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FF0000"/>
                </a:solidFill>
              </a:rPr>
              <a:t>Only 1 paper compared motion tracking to keyboard,</a:t>
            </a:r>
          </a:p>
          <a:p>
            <a:r>
              <a:rPr lang="en-US" sz="1200" b="1" dirty="0">
                <a:solidFill>
                  <a:srgbClr val="FF0000"/>
                </a:solidFill>
              </a:rPr>
              <a:t>Before discussing it, I’ll show motion tracking is sensitive to UC effects.</a:t>
            </a:r>
            <a:endParaRPr lang="en-US" dirty="0"/>
          </a:p>
        </p:txBody>
      </p:sp>
      <p:sp>
        <p:nvSpPr>
          <p:cNvPr id="4" name="Slide Number Placeholder 3"/>
          <p:cNvSpPr>
            <a:spLocks noGrp="1"/>
          </p:cNvSpPr>
          <p:nvPr>
            <p:ph type="sldNum" sz="quarter" idx="5"/>
          </p:nvPr>
        </p:nvSpPr>
        <p:spPr/>
        <p:txBody>
          <a:bodyPr/>
          <a:lstStyle/>
          <a:p>
            <a:fld id="{09AAF1AC-2DC5-44C0-AD50-A0EE0A919920}" type="slidenum">
              <a:rPr lang="he-IL" smtClean="0"/>
              <a:t>10</a:t>
            </a:fld>
            <a:endParaRPr lang="he-IL"/>
          </a:p>
        </p:txBody>
      </p:sp>
    </p:spTree>
    <p:extLst>
      <p:ext uri="{BB962C8B-B14F-4D97-AF65-F5344CB8AC3E}">
        <p14:creationId xmlns:p14="http://schemas.microsoft.com/office/powerpoint/2010/main" val="2047042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A3D99-CFB6-4AF5-C132-F8F5A45AE6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84ABAAAC-05FC-FCC3-54D0-F39E508B47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8D51DCB4-AB92-6B93-9D08-E228B377B95F}"/>
              </a:ext>
            </a:extLst>
          </p:cNvPr>
          <p:cNvSpPr>
            <a:spLocks noGrp="1"/>
          </p:cNvSpPr>
          <p:nvPr>
            <p:ph type="dt" sz="half" idx="10"/>
          </p:nvPr>
        </p:nvSpPr>
        <p:spPr/>
        <p:txBody>
          <a:bodyPr/>
          <a:lstStyle/>
          <a:p>
            <a:fld id="{E166EABC-293C-4330-BDC9-E0E053A7E66A}" type="datetimeFigureOut">
              <a:rPr lang="he-IL" smtClean="0"/>
              <a:t>ח'/תשרי/תשפ"ג</a:t>
            </a:fld>
            <a:endParaRPr lang="he-IL"/>
          </a:p>
        </p:txBody>
      </p:sp>
      <p:sp>
        <p:nvSpPr>
          <p:cNvPr id="5" name="Footer Placeholder 4">
            <a:extLst>
              <a:ext uri="{FF2B5EF4-FFF2-40B4-BE49-F238E27FC236}">
                <a16:creationId xmlns:a16="http://schemas.microsoft.com/office/drawing/2014/main" id="{E41D7938-57FF-8EF1-3975-6BF335FD423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6904FAA7-307B-DC33-D577-6D8A7EBCEEBC}"/>
              </a:ext>
            </a:extLst>
          </p:cNvPr>
          <p:cNvSpPr>
            <a:spLocks noGrp="1"/>
          </p:cNvSpPr>
          <p:nvPr>
            <p:ph type="sldNum" sz="quarter" idx="12"/>
          </p:nvPr>
        </p:nvSpPr>
        <p:spPr/>
        <p:txBody>
          <a:bodyPr/>
          <a:lstStyle/>
          <a:p>
            <a:fld id="{95C1F7A9-47C6-4F43-8DC8-0D17126928BD}" type="slidenum">
              <a:rPr lang="he-IL" smtClean="0"/>
              <a:t>‹#›</a:t>
            </a:fld>
            <a:endParaRPr lang="he-IL"/>
          </a:p>
        </p:txBody>
      </p:sp>
    </p:spTree>
    <p:extLst>
      <p:ext uri="{BB962C8B-B14F-4D97-AF65-F5344CB8AC3E}">
        <p14:creationId xmlns:p14="http://schemas.microsoft.com/office/powerpoint/2010/main" val="272661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5E119-E12F-95DC-7C58-BEFDD4A6B8F1}"/>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37FA6698-4F7F-7FEB-8118-AA9CCB8F38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57097F4F-6DA2-0D7D-42AF-08DCAAA20861}"/>
              </a:ext>
            </a:extLst>
          </p:cNvPr>
          <p:cNvSpPr>
            <a:spLocks noGrp="1"/>
          </p:cNvSpPr>
          <p:nvPr>
            <p:ph type="dt" sz="half" idx="10"/>
          </p:nvPr>
        </p:nvSpPr>
        <p:spPr/>
        <p:txBody>
          <a:bodyPr/>
          <a:lstStyle/>
          <a:p>
            <a:fld id="{E166EABC-293C-4330-BDC9-E0E053A7E66A}" type="datetimeFigureOut">
              <a:rPr lang="he-IL" smtClean="0"/>
              <a:t>ח'/תשרי/תשפ"ג</a:t>
            </a:fld>
            <a:endParaRPr lang="he-IL"/>
          </a:p>
        </p:txBody>
      </p:sp>
      <p:sp>
        <p:nvSpPr>
          <p:cNvPr id="5" name="Footer Placeholder 4">
            <a:extLst>
              <a:ext uri="{FF2B5EF4-FFF2-40B4-BE49-F238E27FC236}">
                <a16:creationId xmlns:a16="http://schemas.microsoft.com/office/drawing/2014/main" id="{1DA6F025-EBB3-B0F0-6867-2D1558443C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EC34D238-478E-5622-633E-F56FBE392D13}"/>
              </a:ext>
            </a:extLst>
          </p:cNvPr>
          <p:cNvSpPr>
            <a:spLocks noGrp="1"/>
          </p:cNvSpPr>
          <p:nvPr>
            <p:ph type="sldNum" sz="quarter" idx="12"/>
          </p:nvPr>
        </p:nvSpPr>
        <p:spPr/>
        <p:txBody>
          <a:bodyPr/>
          <a:lstStyle/>
          <a:p>
            <a:fld id="{95C1F7A9-47C6-4F43-8DC8-0D17126928BD}" type="slidenum">
              <a:rPr lang="he-IL" smtClean="0"/>
              <a:t>‹#›</a:t>
            </a:fld>
            <a:endParaRPr lang="he-IL"/>
          </a:p>
        </p:txBody>
      </p:sp>
    </p:spTree>
    <p:extLst>
      <p:ext uri="{BB962C8B-B14F-4D97-AF65-F5344CB8AC3E}">
        <p14:creationId xmlns:p14="http://schemas.microsoft.com/office/powerpoint/2010/main" val="964577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FECF35-A076-5028-77FF-3E651C81FC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C89563E-A8AB-A473-C55B-82361214F7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3F8C6C38-DCD7-BDDD-C7F3-BC27864BCC2F}"/>
              </a:ext>
            </a:extLst>
          </p:cNvPr>
          <p:cNvSpPr>
            <a:spLocks noGrp="1"/>
          </p:cNvSpPr>
          <p:nvPr>
            <p:ph type="dt" sz="half" idx="10"/>
          </p:nvPr>
        </p:nvSpPr>
        <p:spPr/>
        <p:txBody>
          <a:bodyPr/>
          <a:lstStyle/>
          <a:p>
            <a:fld id="{E166EABC-293C-4330-BDC9-E0E053A7E66A}" type="datetimeFigureOut">
              <a:rPr lang="he-IL" smtClean="0"/>
              <a:t>ח'/תשרי/תשפ"ג</a:t>
            </a:fld>
            <a:endParaRPr lang="he-IL"/>
          </a:p>
        </p:txBody>
      </p:sp>
      <p:sp>
        <p:nvSpPr>
          <p:cNvPr id="5" name="Footer Placeholder 4">
            <a:extLst>
              <a:ext uri="{FF2B5EF4-FFF2-40B4-BE49-F238E27FC236}">
                <a16:creationId xmlns:a16="http://schemas.microsoft.com/office/drawing/2014/main" id="{1F89C953-767C-08CE-36BA-40632E83A29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DC7CE6B-6D19-D8F2-6B2B-6125951024D4}"/>
              </a:ext>
            </a:extLst>
          </p:cNvPr>
          <p:cNvSpPr>
            <a:spLocks noGrp="1"/>
          </p:cNvSpPr>
          <p:nvPr>
            <p:ph type="sldNum" sz="quarter" idx="12"/>
          </p:nvPr>
        </p:nvSpPr>
        <p:spPr/>
        <p:txBody>
          <a:bodyPr/>
          <a:lstStyle/>
          <a:p>
            <a:fld id="{95C1F7A9-47C6-4F43-8DC8-0D17126928BD}" type="slidenum">
              <a:rPr lang="he-IL" smtClean="0"/>
              <a:t>‹#›</a:t>
            </a:fld>
            <a:endParaRPr lang="he-IL"/>
          </a:p>
        </p:txBody>
      </p:sp>
    </p:spTree>
    <p:extLst>
      <p:ext uri="{BB962C8B-B14F-4D97-AF65-F5344CB8AC3E}">
        <p14:creationId xmlns:p14="http://schemas.microsoft.com/office/powerpoint/2010/main" val="122809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809F-D471-2DEF-33E3-98DA40E5BC2D}"/>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17B9BD9-5B45-8E08-93E0-970B724271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139A7BA-5A43-79B9-6876-F78C636B593F}"/>
              </a:ext>
            </a:extLst>
          </p:cNvPr>
          <p:cNvSpPr>
            <a:spLocks noGrp="1"/>
          </p:cNvSpPr>
          <p:nvPr>
            <p:ph type="dt" sz="half" idx="10"/>
          </p:nvPr>
        </p:nvSpPr>
        <p:spPr/>
        <p:txBody>
          <a:bodyPr/>
          <a:lstStyle/>
          <a:p>
            <a:fld id="{E166EABC-293C-4330-BDC9-E0E053A7E66A}" type="datetimeFigureOut">
              <a:rPr lang="he-IL" smtClean="0"/>
              <a:t>ח'/תשרי/תשפ"ג</a:t>
            </a:fld>
            <a:endParaRPr lang="he-IL"/>
          </a:p>
        </p:txBody>
      </p:sp>
      <p:sp>
        <p:nvSpPr>
          <p:cNvPr id="5" name="Footer Placeholder 4">
            <a:extLst>
              <a:ext uri="{FF2B5EF4-FFF2-40B4-BE49-F238E27FC236}">
                <a16:creationId xmlns:a16="http://schemas.microsoft.com/office/drawing/2014/main" id="{29D08B42-3AFF-23BB-BBC6-D3D344C0E8E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BA94110-6FC2-3000-2B3A-2FEF804E95FC}"/>
              </a:ext>
            </a:extLst>
          </p:cNvPr>
          <p:cNvSpPr>
            <a:spLocks noGrp="1"/>
          </p:cNvSpPr>
          <p:nvPr>
            <p:ph type="sldNum" sz="quarter" idx="12"/>
          </p:nvPr>
        </p:nvSpPr>
        <p:spPr/>
        <p:txBody>
          <a:bodyPr/>
          <a:lstStyle/>
          <a:p>
            <a:fld id="{95C1F7A9-47C6-4F43-8DC8-0D17126928BD}" type="slidenum">
              <a:rPr lang="he-IL" smtClean="0"/>
              <a:t>‹#›</a:t>
            </a:fld>
            <a:endParaRPr lang="he-IL"/>
          </a:p>
        </p:txBody>
      </p:sp>
    </p:spTree>
    <p:extLst>
      <p:ext uri="{BB962C8B-B14F-4D97-AF65-F5344CB8AC3E}">
        <p14:creationId xmlns:p14="http://schemas.microsoft.com/office/powerpoint/2010/main" val="2884531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8E10B-9CC5-A98D-A5F9-DF963E365A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05900075-4E7D-E0ED-EFE6-4C9FB8BCE1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EAB811-363F-14D7-A7B4-4B5A49DA37F0}"/>
              </a:ext>
            </a:extLst>
          </p:cNvPr>
          <p:cNvSpPr>
            <a:spLocks noGrp="1"/>
          </p:cNvSpPr>
          <p:nvPr>
            <p:ph type="dt" sz="half" idx="10"/>
          </p:nvPr>
        </p:nvSpPr>
        <p:spPr/>
        <p:txBody>
          <a:bodyPr/>
          <a:lstStyle/>
          <a:p>
            <a:fld id="{E166EABC-293C-4330-BDC9-E0E053A7E66A}" type="datetimeFigureOut">
              <a:rPr lang="he-IL" smtClean="0"/>
              <a:t>ח'/תשרי/תשפ"ג</a:t>
            </a:fld>
            <a:endParaRPr lang="he-IL"/>
          </a:p>
        </p:txBody>
      </p:sp>
      <p:sp>
        <p:nvSpPr>
          <p:cNvPr id="5" name="Footer Placeholder 4">
            <a:extLst>
              <a:ext uri="{FF2B5EF4-FFF2-40B4-BE49-F238E27FC236}">
                <a16:creationId xmlns:a16="http://schemas.microsoft.com/office/drawing/2014/main" id="{C783AAD4-4520-C981-B16C-DBBF5ECF5EB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FA4916F4-A8C6-8EB4-4E4C-73331A8AD3AB}"/>
              </a:ext>
            </a:extLst>
          </p:cNvPr>
          <p:cNvSpPr>
            <a:spLocks noGrp="1"/>
          </p:cNvSpPr>
          <p:nvPr>
            <p:ph type="sldNum" sz="quarter" idx="12"/>
          </p:nvPr>
        </p:nvSpPr>
        <p:spPr/>
        <p:txBody>
          <a:bodyPr/>
          <a:lstStyle/>
          <a:p>
            <a:fld id="{95C1F7A9-47C6-4F43-8DC8-0D17126928BD}" type="slidenum">
              <a:rPr lang="he-IL" smtClean="0"/>
              <a:t>‹#›</a:t>
            </a:fld>
            <a:endParaRPr lang="he-IL"/>
          </a:p>
        </p:txBody>
      </p:sp>
    </p:spTree>
    <p:extLst>
      <p:ext uri="{BB962C8B-B14F-4D97-AF65-F5344CB8AC3E}">
        <p14:creationId xmlns:p14="http://schemas.microsoft.com/office/powerpoint/2010/main" val="1536574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E02A3-8609-D8EF-E96B-BEE86A8FBCBE}"/>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1C0132D-8929-215A-83DC-43C6056177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FFE16430-E4B2-7EA1-11F9-376652030B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8F5C72EF-0203-F6F4-8617-2617C1F46693}"/>
              </a:ext>
            </a:extLst>
          </p:cNvPr>
          <p:cNvSpPr>
            <a:spLocks noGrp="1"/>
          </p:cNvSpPr>
          <p:nvPr>
            <p:ph type="dt" sz="half" idx="10"/>
          </p:nvPr>
        </p:nvSpPr>
        <p:spPr/>
        <p:txBody>
          <a:bodyPr/>
          <a:lstStyle/>
          <a:p>
            <a:fld id="{E166EABC-293C-4330-BDC9-E0E053A7E66A}" type="datetimeFigureOut">
              <a:rPr lang="he-IL" smtClean="0"/>
              <a:t>ח'/תשרי/תשפ"ג</a:t>
            </a:fld>
            <a:endParaRPr lang="he-IL"/>
          </a:p>
        </p:txBody>
      </p:sp>
      <p:sp>
        <p:nvSpPr>
          <p:cNvPr id="6" name="Footer Placeholder 5">
            <a:extLst>
              <a:ext uri="{FF2B5EF4-FFF2-40B4-BE49-F238E27FC236}">
                <a16:creationId xmlns:a16="http://schemas.microsoft.com/office/drawing/2014/main" id="{B7267599-0A30-3A7D-4CA1-8CF581752C9D}"/>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DE024EE-C9EE-6B2C-0EB9-3503FC6029B1}"/>
              </a:ext>
            </a:extLst>
          </p:cNvPr>
          <p:cNvSpPr>
            <a:spLocks noGrp="1"/>
          </p:cNvSpPr>
          <p:nvPr>
            <p:ph type="sldNum" sz="quarter" idx="12"/>
          </p:nvPr>
        </p:nvSpPr>
        <p:spPr/>
        <p:txBody>
          <a:bodyPr/>
          <a:lstStyle/>
          <a:p>
            <a:fld id="{95C1F7A9-47C6-4F43-8DC8-0D17126928BD}" type="slidenum">
              <a:rPr lang="he-IL" smtClean="0"/>
              <a:t>‹#›</a:t>
            </a:fld>
            <a:endParaRPr lang="he-IL"/>
          </a:p>
        </p:txBody>
      </p:sp>
    </p:spTree>
    <p:extLst>
      <p:ext uri="{BB962C8B-B14F-4D97-AF65-F5344CB8AC3E}">
        <p14:creationId xmlns:p14="http://schemas.microsoft.com/office/powerpoint/2010/main" val="1355404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9DD02-76C5-3C9B-EC56-492324ABC6E4}"/>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01BFB593-92E2-AB2F-635A-9ECB13A937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C53405-6DA0-09DD-43C1-866C0C119C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BD3A5217-E59B-3937-BD8F-BDD53115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F1B71A-D0B6-C4F3-A72D-7212DF6407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82430BFC-F1AE-67CD-EBAE-D4780BD5D6A9}"/>
              </a:ext>
            </a:extLst>
          </p:cNvPr>
          <p:cNvSpPr>
            <a:spLocks noGrp="1"/>
          </p:cNvSpPr>
          <p:nvPr>
            <p:ph type="dt" sz="half" idx="10"/>
          </p:nvPr>
        </p:nvSpPr>
        <p:spPr/>
        <p:txBody>
          <a:bodyPr/>
          <a:lstStyle/>
          <a:p>
            <a:fld id="{E166EABC-293C-4330-BDC9-E0E053A7E66A}" type="datetimeFigureOut">
              <a:rPr lang="he-IL" smtClean="0"/>
              <a:t>ח'/תשרי/תשפ"ג</a:t>
            </a:fld>
            <a:endParaRPr lang="he-IL"/>
          </a:p>
        </p:txBody>
      </p:sp>
      <p:sp>
        <p:nvSpPr>
          <p:cNvPr id="8" name="Footer Placeholder 7">
            <a:extLst>
              <a:ext uri="{FF2B5EF4-FFF2-40B4-BE49-F238E27FC236}">
                <a16:creationId xmlns:a16="http://schemas.microsoft.com/office/drawing/2014/main" id="{A2D40D0F-DD6C-9FF6-D741-B20AE20B8E54}"/>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A89AA369-8158-6104-8F21-C1B30D79091E}"/>
              </a:ext>
            </a:extLst>
          </p:cNvPr>
          <p:cNvSpPr>
            <a:spLocks noGrp="1"/>
          </p:cNvSpPr>
          <p:nvPr>
            <p:ph type="sldNum" sz="quarter" idx="12"/>
          </p:nvPr>
        </p:nvSpPr>
        <p:spPr/>
        <p:txBody>
          <a:bodyPr/>
          <a:lstStyle/>
          <a:p>
            <a:fld id="{95C1F7A9-47C6-4F43-8DC8-0D17126928BD}" type="slidenum">
              <a:rPr lang="he-IL" smtClean="0"/>
              <a:t>‹#›</a:t>
            </a:fld>
            <a:endParaRPr lang="he-IL"/>
          </a:p>
        </p:txBody>
      </p:sp>
    </p:spTree>
    <p:extLst>
      <p:ext uri="{BB962C8B-B14F-4D97-AF65-F5344CB8AC3E}">
        <p14:creationId xmlns:p14="http://schemas.microsoft.com/office/powerpoint/2010/main" val="2508486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FA68-11DA-2746-EE94-9A5AEE372815}"/>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5C7072C-1269-1DFA-3DA4-AA790B762306}"/>
              </a:ext>
            </a:extLst>
          </p:cNvPr>
          <p:cNvSpPr>
            <a:spLocks noGrp="1"/>
          </p:cNvSpPr>
          <p:nvPr>
            <p:ph type="dt" sz="half" idx="10"/>
          </p:nvPr>
        </p:nvSpPr>
        <p:spPr/>
        <p:txBody>
          <a:bodyPr/>
          <a:lstStyle/>
          <a:p>
            <a:fld id="{E166EABC-293C-4330-BDC9-E0E053A7E66A}" type="datetimeFigureOut">
              <a:rPr lang="he-IL" smtClean="0"/>
              <a:t>ח'/תשרי/תשפ"ג</a:t>
            </a:fld>
            <a:endParaRPr lang="he-IL"/>
          </a:p>
        </p:txBody>
      </p:sp>
      <p:sp>
        <p:nvSpPr>
          <p:cNvPr id="4" name="Footer Placeholder 3">
            <a:extLst>
              <a:ext uri="{FF2B5EF4-FFF2-40B4-BE49-F238E27FC236}">
                <a16:creationId xmlns:a16="http://schemas.microsoft.com/office/drawing/2014/main" id="{04BDD37C-3BE2-4796-0AC6-438583299CFC}"/>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41447778-6083-61ED-9E29-04CD82DABFA2}"/>
              </a:ext>
            </a:extLst>
          </p:cNvPr>
          <p:cNvSpPr>
            <a:spLocks noGrp="1"/>
          </p:cNvSpPr>
          <p:nvPr>
            <p:ph type="sldNum" sz="quarter" idx="12"/>
          </p:nvPr>
        </p:nvSpPr>
        <p:spPr/>
        <p:txBody>
          <a:bodyPr/>
          <a:lstStyle/>
          <a:p>
            <a:fld id="{95C1F7A9-47C6-4F43-8DC8-0D17126928BD}" type="slidenum">
              <a:rPr lang="he-IL" smtClean="0"/>
              <a:t>‹#›</a:t>
            </a:fld>
            <a:endParaRPr lang="he-IL"/>
          </a:p>
        </p:txBody>
      </p:sp>
    </p:spTree>
    <p:extLst>
      <p:ext uri="{BB962C8B-B14F-4D97-AF65-F5344CB8AC3E}">
        <p14:creationId xmlns:p14="http://schemas.microsoft.com/office/powerpoint/2010/main" val="995820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6D5220-3410-52F9-73FD-FFD46A553F3E}"/>
              </a:ext>
            </a:extLst>
          </p:cNvPr>
          <p:cNvSpPr>
            <a:spLocks noGrp="1"/>
          </p:cNvSpPr>
          <p:nvPr>
            <p:ph type="dt" sz="half" idx="10"/>
          </p:nvPr>
        </p:nvSpPr>
        <p:spPr/>
        <p:txBody>
          <a:bodyPr/>
          <a:lstStyle/>
          <a:p>
            <a:fld id="{E166EABC-293C-4330-BDC9-E0E053A7E66A}" type="datetimeFigureOut">
              <a:rPr lang="he-IL" smtClean="0"/>
              <a:t>ח'/תשרי/תשפ"ג</a:t>
            </a:fld>
            <a:endParaRPr lang="he-IL"/>
          </a:p>
        </p:txBody>
      </p:sp>
      <p:sp>
        <p:nvSpPr>
          <p:cNvPr id="3" name="Footer Placeholder 2">
            <a:extLst>
              <a:ext uri="{FF2B5EF4-FFF2-40B4-BE49-F238E27FC236}">
                <a16:creationId xmlns:a16="http://schemas.microsoft.com/office/drawing/2014/main" id="{8322722A-A233-5607-66CD-AE9F97707EBF}"/>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D29F74E1-BA96-2BB1-46CF-F9E733FD7A16}"/>
              </a:ext>
            </a:extLst>
          </p:cNvPr>
          <p:cNvSpPr>
            <a:spLocks noGrp="1"/>
          </p:cNvSpPr>
          <p:nvPr>
            <p:ph type="sldNum" sz="quarter" idx="12"/>
          </p:nvPr>
        </p:nvSpPr>
        <p:spPr/>
        <p:txBody>
          <a:bodyPr/>
          <a:lstStyle/>
          <a:p>
            <a:fld id="{95C1F7A9-47C6-4F43-8DC8-0D17126928BD}" type="slidenum">
              <a:rPr lang="he-IL" smtClean="0"/>
              <a:t>‹#›</a:t>
            </a:fld>
            <a:endParaRPr lang="he-IL"/>
          </a:p>
        </p:txBody>
      </p:sp>
    </p:spTree>
    <p:extLst>
      <p:ext uri="{BB962C8B-B14F-4D97-AF65-F5344CB8AC3E}">
        <p14:creationId xmlns:p14="http://schemas.microsoft.com/office/powerpoint/2010/main" val="3466488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20EC-B775-1BC9-3B3A-6C92F79E4B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33D44719-B187-93E6-78A8-6C9DF98E84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F9FAFBEF-76EF-3A27-60A2-FA1E86DC42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BE5DF3-C276-44EF-242B-AF987049D211}"/>
              </a:ext>
            </a:extLst>
          </p:cNvPr>
          <p:cNvSpPr>
            <a:spLocks noGrp="1"/>
          </p:cNvSpPr>
          <p:nvPr>
            <p:ph type="dt" sz="half" idx="10"/>
          </p:nvPr>
        </p:nvSpPr>
        <p:spPr/>
        <p:txBody>
          <a:bodyPr/>
          <a:lstStyle/>
          <a:p>
            <a:fld id="{E166EABC-293C-4330-BDC9-E0E053A7E66A}" type="datetimeFigureOut">
              <a:rPr lang="he-IL" smtClean="0"/>
              <a:t>ח'/תשרי/תשפ"ג</a:t>
            </a:fld>
            <a:endParaRPr lang="he-IL"/>
          </a:p>
        </p:txBody>
      </p:sp>
      <p:sp>
        <p:nvSpPr>
          <p:cNvPr id="6" name="Footer Placeholder 5">
            <a:extLst>
              <a:ext uri="{FF2B5EF4-FFF2-40B4-BE49-F238E27FC236}">
                <a16:creationId xmlns:a16="http://schemas.microsoft.com/office/drawing/2014/main" id="{F8F8AD96-5EA5-E3AB-F715-5793FB8750A3}"/>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74F2DF37-7462-CE58-8B4F-20AFC262A17A}"/>
              </a:ext>
            </a:extLst>
          </p:cNvPr>
          <p:cNvSpPr>
            <a:spLocks noGrp="1"/>
          </p:cNvSpPr>
          <p:nvPr>
            <p:ph type="sldNum" sz="quarter" idx="12"/>
          </p:nvPr>
        </p:nvSpPr>
        <p:spPr/>
        <p:txBody>
          <a:bodyPr/>
          <a:lstStyle/>
          <a:p>
            <a:fld id="{95C1F7A9-47C6-4F43-8DC8-0D17126928BD}" type="slidenum">
              <a:rPr lang="he-IL" smtClean="0"/>
              <a:t>‹#›</a:t>
            </a:fld>
            <a:endParaRPr lang="he-IL"/>
          </a:p>
        </p:txBody>
      </p:sp>
    </p:spTree>
    <p:extLst>
      <p:ext uri="{BB962C8B-B14F-4D97-AF65-F5344CB8AC3E}">
        <p14:creationId xmlns:p14="http://schemas.microsoft.com/office/powerpoint/2010/main" val="519264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5FEEF-7321-C819-8970-C7150F6B60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7C1E97BA-1A9E-6C95-C51B-2211C04EAC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F706C27B-CAB9-4AA9-954F-B6F4561CB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505FD1-DE6F-EE70-B86F-790EC4918684}"/>
              </a:ext>
            </a:extLst>
          </p:cNvPr>
          <p:cNvSpPr>
            <a:spLocks noGrp="1"/>
          </p:cNvSpPr>
          <p:nvPr>
            <p:ph type="dt" sz="half" idx="10"/>
          </p:nvPr>
        </p:nvSpPr>
        <p:spPr/>
        <p:txBody>
          <a:bodyPr/>
          <a:lstStyle/>
          <a:p>
            <a:fld id="{E166EABC-293C-4330-BDC9-E0E053A7E66A}" type="datetimeFigureOut">
              <a:rPr lang="he-IL" smtClean="0"/>
              <a:t>ח'/תשרי/תשפ"ג</a:t>
            </a:fld>
            <a:endParaRPr lang="he-IL"/>
          </a:p>
        </p:txBody>
      </p:sp>
      <p:sp>
        <p:nvSpPr>
          <p:cNvPr id="6" name="Footer Placeholder 5">
            <a:extLst>
              <a:ext uri="{FF2B5EF4-FFF2-40B4-BE49-F238E27FC236}">
                <a16:creationId xmlns:a16="http://schemas.microsoft.com/office/drawing/2014/main" id="{B405DE64-75AD-9748-7DAA-F7264C1FD11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BD22CA15-DD69-7D50-3264-01F17909012A}"/>
              </a:ext>
            </a:extLst>
          </p:cNvPr>
          <p:cNvSpPr>
            <a:spLocks noGrp="1"/>
          </p:cNvSpPr>
          <p:nvPr>
            <p:ph type="sldNum" sz="quarter" idx="12"/>
          </p:nvPr>
        </p:nvSpPr>
        <p:spPr/>
        <p:txBody>
          <a:bodyPr/>
          <a:lstStyle/>
          <a:p>
            <a:fld id="{95C1F7A9-47C6-4F43-8DC8-0D17126928BD}" type="slidenum">
              <a:rPr lang="he-IL" smtClean="0"/>
              <a:t>‹#›</a:t>
            </a:fld>
            <a:endParaRPr lang="he-IL"/>
          </a:p>
        </p:txBody>
      </p:sp>
    </p:spTree>
    <p:extLst>
      <p:ext uri="{BB962C8B-B14F-4D97-AF65-F5344CB8AC3E}">
        <p14:creationId xmlns:p14="http://schemas.microsoft.com/office/powerpoint/2010/main" val="7489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6CC271-CB4B-76C1-FFFC-CB5BA2DAB3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13A33333-93AA-9C24-3DFE-69F1EF33BF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46D725C-70A0-7436-48AB-0D7BD5B29E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66EABC-293C-4330-BDC9-E0E053A7E66A}" type="datetimeFigureOut">
              <a:rPr lang="he-IL" smtClean="0"/>
              <a:t>ח'/תשרי/תשפ"ג</a:t>
            </a:fld>
            <a:endParaRPr lang="he-IL"/>
          </a:p>
        </p:txBody>
      </p:sp>
      <p:sp>
        <p:nvSpPr>
          <p:cNvPr id="5" name="Footer Placeholder 4">
            <a:extLst>
              <a:ext uri="{FF2B5EF4-FFF2-40B4-BE49-F238E27FC236}">
                <a16:creationId xmlns:a16="http://schemas.microsoft.com/office/drawing/2014/main" id="{14DB41A0-60A7-6012-0FE5-54BDDCE304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5D14B865-878F-B4E6-3A98-7B843B9E07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C1F7A9-47C6-4F43-8DC8-0D17126928BD}" type="slidenum">
              <a:rPr lang="he-IL" smtClean="0"/>
              <a:t>‹#›</a:t>
            </a:fld>
            <a:endParaRPr lang="he-IL"/>
          </a:p>
        </p:txBody>
      </p:sp>
    </p:spTree>
    <p:extLst>
      <p:ext uri="{BB962C8B-B14F-4D97-AF65-F5344CB8AC3E}">
        <p14:creationId xmlns:p14="http://schemas.microsoft.com/office/powerpoint/2010/main" val="14624520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13.png"/><Relationship Id="rId12"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20.pn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1.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26.png"/><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microsoft.com/office/2007/relationships/hdphoto" Target="../media/hdphoto8.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6.wdp"/><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41.png"/><Relationship Id="rId7"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9.wdp"/></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1.png"/><Relationship Id="rId4" Type="http://schemas.microsoft.com/office/2007/relationships/hdphoto" Target="../media/hdphoto10.wdp"/></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 Id="rId9"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590.pn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60.png"/><Relationship Id="rId4" Type="http://schemas.openxmlformats.org/officeDocument/2006/relationships/customXml" Target="../ink/ink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 Id="rId9"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3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34.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0.png"/><Relationship Id="rId4" Type="http://schemas.openxmlformats.org/officeDocument/2006/relationships/image" Target="../media/image55.emf"/></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7.wdp"/><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1.png"/><Relationship Id="rId4" Type="http://schemas.microsoft.com/office/2007/relationships/hdphoto" Target="../media/hdphoto6.wdp"/></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6.wdp"/></Relationships>
</file>

<file path=ppt/slides/_rels/slide3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58.emf"/></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3" Type="http://schemas.openxmlformats.org/officeDocument/2006/relationships/image" Target="../media/image290.png"/><Relationship Id="rId18" Type="http://schemas.openxmlformats.org/officeDocument/2006/relationships/image" Target="../media/image340.png"/><Relationship Id="rId26" Type="http://schemas.openxmlformats.org/officeDocument/2006/relationships/image" Target="../media/image420.png"/><Relationship Id="rId3" Type="http://schemas.openxmlformats.org/officeDocument/2006/relationships/image" Target="../media/image190.png"/><Relationship Id="rId21" Type="http://schemas.openxmlformats.org/officeDocument/2006/relationships/image" Target="../media/image370.png"/><Relationship Id="rId34" Type="http://schemas.openxmlformats.org/officeDocument/2006/relationships/image" Target="../media/image500.png"/><Relationship Id="rId7" Type="http://schemas.openxmlformats.org/officeDocument/2006/relationships/image" Target="../media/image230.png"/><Relationship Id="rId12" Type="http://schemas.openxmlformats.org/officeDocument/2006/relationships/image" Target="../media/image280.png"/><Relationship Id="rId17" Type="http://schemas.openxmlformats.org/officeDocument/2006/relationships/image" Target="../media/image330.png"/><Relationship Id="rId25" Type="http://schemas.openxmlformats.org/officeDocument/2006/relationships/image" Target="../media/image410.png"/><Relationship Id="rId33" Type="http://schemas.openxmlformats.org/officeDocument/2006/relationships/image" Target="../media/image49.png"/><Relationship Id="rId2" Type="http://schemas.openxmlformats.org/officeDocument/2006/relationships/image" Target="../media/image180.png"/><Relationship Id="rId16" Type="http://schemas.openxmlformats.org/officeDocument/2006/relationships/image" Target="../media/image320.png"/><Relationship Id="rId20" Type="http://schemas.openxmlformats.org/officeDocument/2006/relationships/image" Target="../media/image360.png"/><Relationship Id="rId29"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220.png"/><Relationship Id="rId11" Type="http://schemas.openxmlformats.org/officeDocument/2006/relationships/image" Target="../media/image270.png"/><Relationship Id="rId24" Type="http://schemas.openxmlformats.org/officeDocument/2006/relationships/image" Target="../media/image400.png"/><Relationship Id="rId32" Type="http://schemas.openxmlformats.org/officeDocument/2006/relationships/image" Target="../media/image48.png"/><Relationship Id="rId5" Type="http://schemas.openxmlformats.org/officeDocument/2006/relationships/image" Target="../media/image210.png"/><Relationship Id="rId15" Type="http://schemas.openxmlformats.org/officeDocument/2006/relationships/image" Target="../media/image310.png"/><Relationship Id="rId23" Type="http://schemas.openxmlformats.org/officeDocument/2006/relationships/image" Target="../media/image390.png"/><Relationship Id="rId28" Type="http://schemas.openxmlformats.org/officeDocument/2006/relationships/image" Target="../media/image440.png"/><Relationship Id="rId10" Type="http://schemas.openxmlformats.org/officeDocument/2006/relationships/image" Target="../media/image260.png"/><Relationship Id="rId31" Type="http://schemas.openxmlformats.org/officeDocument/2006/relationships/image" Target="../media/image47.png"/><Relationship Id="rId4" Type="http://schemas.openxmlformats.org/officeDocument/2006/relationships/image" Target="../media/image200.png"/><Relationship Id="rId9" Type="http://schemas.openxmlformats.org/officeDocument/2006/relationships/image" Target="../media/image250.png"/><Relationship Id="rId14" Type="http://schemas.openxmlformats.org/officeDocument/2006/relationships/image" Target="../media/image300.png"/><Relationship Id="rId22" Type="http://schemas.openxmlformats.org/officeDocument/2006/relationships/image" Target="../media/image380.png"/><Relationship Id="rId27" Type="http://schemas.openxmlformats.org/officeDocument/2006/relationships/image" Target="../media/image430.png"/><Relationship Id="rId30" Type="http://schemas.openxmlformats.org/officeDocument/2006/relationships/image" Target="../media/image460.png"/><Relationship Id="rId8" Type="http://schemas.openxmlformats.org/officeDocument/2006/relationships/image" Target="../media/image240.png"/></Relationships>
</file>

<file path=ppt/slides/_rels/slide47.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microsoft.com/office/2007/relationships/hdphoto" Target="../media/hdphoto6.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3.wdp"/><Relationship Id="rId9" Type="http://schemas.microsoft.com/office/2007/relationships/hdphoto" Target="../media/hdphoto4.wdp"/></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30A5F0-83D7-4F91-B2E4-462DC0170997}"/>
              </a:ext>
            </a:extLst>
          </p:cNvPr>
          <p:cNvSpPr txBox="1"/>
          <p:nvPr/>
        </p:nvSpPr>
        <p:spPr>
          <a:xfrm>
            <a:off x="0" y="1642533"/>
            <a:ext cx="12192000" cy="1200329"/>
          </a:xfrm>
          <a:prstGeom prst="rect">
            <a:avLst/>
          </a:prstGeom>
          <a:noFill/>
        </p:spPr>
        <p:txBody>
          <a:bodyPr wrap="square" rtlCol="1">
            <a:spAutoFit/>
          </a:bodyPr>
          <a:lstStyle/>
          <a:p>
            <a:pPr algn="ctr"/>
            <a:r>
              <a:rPr lang="en-US" sz="3600" dirty="0">
                <a:solidFill>
                  <a:schemeClr val="accent5">
                    <a:lumMod val="75000"/>
                  </a:schemeClr>
                </a:solidFill>
              </a:rPr>
              <a:t>Show some sensitivity!</a:t>
            </a:r>
          </a:p>
          <a:p>
            <a:pPr algn="ctr"/>
            <a:r>
              <a:rPr lang="en-US" sz="3600" dirty="0">
                <a:solidFill>
                  <a:schemeClr val="accent5">
                    <a:lumMod val="75000"/>
                  </a:schemeClr>
                </a:solidFill>
              </a:rPr>
              <a:t>Using motion tracking to explore unconscious measures</a:t>
            </a:r>
          </a:p>
        </p:txBody>
      </p:sp>
      <p:sp>
        <p:nvSpPr>
          <p:cNvPr id="5" name="TextBox 4">
            <a:extLst>
              <a:ext uri="{FF2B5EF4-FFF2-40B4-BE49-F238E27FC236}">
                <a16:creationId xmlns:a16="http://schemas.microsoft.com/office/drawing/2014/main" id="{685B1EB8-BE2D-4F7A-BF3D-16E87DFCCA16}"/>
              </a:ext>
            </a:extLst>
          </p:cNvPr>
          <p:cNvSpPr txBox="1"/>
          <p:nvPr/>
        </p:nvSpPr>
        <p:spPr>
          <a:xfrm>
            <a:off x="0" y="2951516"/>
            <a:ext cx="12192000" cy="646331"/>
          </a:xfrm>
          <a:prstGeom prst="rect">
            <a:avLst/>
          </a:prstGeom>
          <a:noFill/>
        </p:spPr>
        <p:txBody>
          <a:bodyPr wrap="square" rtlCol="1">
            <a:spAutoFit/>
          </a:bodyPr>
          <a:lstStyle/>
          <a:p>
            <a:pPr algn="ctr"/>
            <a:r>
              <a:rPr lang="en-US" sz="2000" b="1" dirty="0" err="1"/>
              <a:t>Khen</a:t>
            </a:r>
            <a:r>
              <a:rPr lang="en-US" sz="2000" b="1" dirty="0"/>
              <a:t> Heller</a:t>
            </a:r>
          </a:p>
          <a:p>
            <a:pPr algn="ctr"/>
            <a:r>
              <a:rPr lang="en-US" sz="1600" dirty="0"/>
              <a:t>Under the supervision of </a:t>
            </a:r>
            <a:r>
              <a:rPr lang="en-US" sz="1600" b="1" dirty="0" err="1"/>
              <a:t>Liad</a:t>
            </a:r>
            <a:r>
              <a:rPr lang="en-US" sz="1600" b="1" dirty="0"/>
              <a:t> </a:t>
            </a:r>
            <a:r>
              <a:rPr lang="en-US" sz="1600" b="1" dirty="0" err="1"/>
              <a:t>Mudrik</a:t>
            </a:r>
            <a:endParaRPr lang="en-US" sz="1600" b="1" dirty="0"/>
          </a:p>
        </p:txBody>
      </p:sp>
      <p:pic>
        <p:nvPicPr>
          <p:cNvPr id="3" name="Picture 2">
            <a:extLst>
              <a:ext uri="{FF2B5EF4-FFF2-40B4-BE49-F238E27FC236}">
                <a16:creationId xmlns:a16="http://schemas.microsoft.com/office/drawing/2014/main" id="{CB29B834-96A0-4D20-B566-B355BBE64E5C}"/>
              </a:ext>
            </a:extLst>
          </p:cNvPr>
          <p:cNvPicPr>
            <a:picLocks noChangeAspect="1"/>
          </p:cNvPicPr>
          <p:nvPr/>
        </p:nvPicPr>
        <p:blipFill>
          <a:blip r:embed="rId2"/>
          <a:stretch>
            <a:fillRect/>
          </a:stretch>
        </p:blipFill>
        <p:spPr>
          <a:xfrm>
            <a:off x="10204643" y="42642"/>
            <a:ext cx="1928926" cy="933351"/>
          </a:xfrm>
          <a:prstGeom prst="rect">
            <a:avLst/>
          </a:prstGeom>
        </p:spPr>
      </p:pic>
      <p:pic>
        <p:nvPicPr>
          <p:cNvPr id="1026" name="Picture 2" descr="לוגו האוניברסיטה החדש להורדה | המשרד לעיצוב גרפי | אוניברסיטת ת&quot;א">
            <a:extLst>
              <a:ext uri="{FF2B5EF4-FFF2-40B4-BE49-F238E27FC236}">
                <a16:creationId xmlns:a16="http://schemas.microsoft.com/office/drawing/2014/main" id="{5F7836E0-554B-6EA2-216A-9942BAC24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20" y="29120"/>
            <a:ext cx="1800967" cy="975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721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C11F7-C928-01D6-CE7D-14624A1665AC}"/>
              </a:ext>
            </a:extLst>
          </p:cNvPr>
          <p:cNvPicPr>
            <a:picLocks noChangeAspect="1"/>
          </p:cNvPicPr>
          <p:nvPr/>
        </p:nvPicPr>
        <p:blipFill>
          <a:blip r:embed="rId3"/>
          <a:stretch>
            <a:fillRect/>
          </a:stretch>
        </p:blipFill>
        <p:spPr>
          <a:xfrm>
            <a:off x="9977534" y="1016489"/>
            <a:ext cx="1832300" cy="1984782"/>
          </a:xfrm>
          <a:prstGeom prst="rect">
            <a:avLst/>
          </a:prstGeom>
        </p:spPr>
      </p:pic>
      <p:sp>
        <p:nvSpPr>
          <p:cNvPr id="4" name="TextBox 3">
            <a:extLst>
              <a:ext uri="{FF2B5EF4-FFF2-40B4-BE49-F238E27FC236}">
                <a16:creationId xmlns:a16="http://schemas.microsoft.com/office/drawing/2014/main" id="{C9DA74DF-FBB6-0142-4158-BE3AC1391C77}"/>
              </a:ext>
            </a:extLst>
          </p:cNvPr>
          <p:cNvSpPr txBox="1"/>
          <p:nvPr/>
        </p:nvSpPr>
        <p:spPr>
          <a:xfrm>
            <a:off x="9436451" y="3085032"/>
            <a:ext cx="3012902" cy="646331"/>
          </a:xfrm>
          <a:prstGeom prst="rect">
            <a:avLst/>
          </a:prstGeom>
          <a:noFill/>
        </p:spPr>
        <p:txBody>
          <a:bodyPr wrap="square" rtlCol="1">
            <a:spAutoFit/>
          </a:bodyPr>
          <a:lstStyle/>
          <a:p>
            <a:pPr algn="ctr"/>
            <a:r>
              <a:rPr lang="en-US" b="1" dirty="0">
                <a:solidFill>
                  <a:srgbClr val="FF0000"/>
                </a:solidFill>
              </a:rPr>
              <a:t>Grasping with the eyes – hard to understand graph</a:t>
            </a:r>
            <a:endParaRPr lang="he-IL" b="1" dirty="0">
              <a:solidFill>
                <a:srgbClr val="FF0000"/>
              </a:solidFill>
            </a:endParaRPr>
          </a:p>
        </p:txBody>
      </p:sp>
      <p:pic>
        <p:nvPicPr>
          <p:cNvPr id="7" name="Picture 6">
            <a:extLst>
              <a:ext uri="{FF2B5EF4-FFF2-40B4-BE49-F238E27FC236}">
                <a16:creationId xmlns:a16="http://schemas.microsoft.com/office/drawing/2014/main" id="{42AD0DA4-2997-B237-2B7E-54AED5F675B3}"/>
              </a:ext>
            </a:extLst>
          </p:cNvPr>
          <p:cNvPicPr>
            <a:picLocks noChangeAspect="1"/>
          </p:cNvPicPr>
          <p:nvPr/>
        </p:nvPicPr>
        <p:blipFill>
          <a:blip r:embed="rId4"/>
          <a:stretch>
            <a:fillRect/>
          </a:stretch>
        </p:blipFill>
        <p:spPr>
          <a:xfrm>
            <a:off x="369926" y="4197893"/>
            <a:ext cx="2012124" cy="1887703"/>
          </a:xfrm>
          <a:prstGeom prst="rect">
            <a:avLst/>
          </a:prstGeom>
        </p:spPr>
      </p:pic>
      <p:sp>
        <p:nvSpPr>
          <p:cNvPr id="8" name="TextBox 7">
            <a:extLst>
              <a:ext uri="{FF2B5EF4-FFF2-40B4-BE49-F238E27FC236}">
                <a16:creationId xmlns:a16="http://schemas.microsoft.com/office/drawing/2014/main" id="{F57DDC3F-FB92-8F7B-7992-042BB70A6965}"/>
              </a:ext>
            </a:extLst>
          </p:cNvPr>
          <p:cNvSpPr txBox="1"/>
          <p:nvPr/>
        </p:nvSpPr>
        <p:spPr>
          <a:xfrm>
            <a:off x="-176612" y="6136767"/>
            <a:ext cx="2773056" cy="923330"/>
          </a:xfrm>
          <a:prstGeom prst="rect">
            <a:avLst/>
          </a:prstGeom>
          <a:noFill/>
        </p:spPr>
        <p:txBody>
          <a:bodyPr wrap="square" rtlCol="1">
            <a:spAutoFit/>
          </a:bodyPr>
          <a:lstStyle/>
          <a:p>
            <a:pPr algn="ctr"/>
            <a:r>
              <a:rPr lang="en-US" b="1" dirty="0">
                <a:solidFill>
                  <a:srgbClr val="FF0000"/>
                </a:solidFill>
              </a:rPr>
              <a:t>Flexibility of non consciously – shows priming nicely</a:t>
            </a:r>
            <a:endParaRPr lang="he-IL" b="1" dirty="0">
              <a:solidFill>
                <a:srgbClr val="FF0000"/>
              </a:solidFill>
            </a:endParaRPr>
          </a:p>
        </p:txBody>
      </p:sp>
      <p:pic>
        <p:nvPicPr>
          <p:cNvPr id="10" name="Picture 9">
            <a:extLst>
              <a:ext uri="{FF2B5EF4-FFF2-40B4-BE49-F238E27FC236}">
                <a16:creationId xmlns:a16="http://schemas.microsoft.com/office/drawing/2014/main" id="{7BB8F1EE-401E-1689-FCAA-44289A3CF6B5}"/>
              </a:ext>
            </a:extLst>
          </p:cNvPr>
          <p:cNvPicPr>
            <a:picLocks noChangeAspect="1"/>
          </p:cNvPicPr>
          <p:nvPr/>
        </p:nvPicPr>
        <p:blipFill>
          <a:blip r:embed="rId5"/>
          <a:stretch>
            <a:fillRect/>
          </a:stretch>
        </p:blipFill>
        <p:spPr>
          <a:xfrm>
            <a:off x="600979" y="1133494"/>
            <a:ext cx="1950009" cy="1565139"/>
          </a:xfrm>
          <a:prstGeom prst="rect">
            <a:avLst/>
          </a:prstGeom>
        </p:spPr>
      </p:pic>
      <p:sp>
        <p:nvSpPr>
          <p:cNvPr id="13" name="TextBox 12">
            <a:extLst>
              <a:ext uri="{FF2B5EF4-FFF2-40B4-BE49-F238E27FC236}">
                <a16:creationId xmlns:a16="http://schemas.microsoft.com/office/drawing/2014/main" id="{D6D14716-3353-3CCC-BB87-32E68689F260}"/>
              </a:ext>
            </a:extLst>
          </p:cNvPr>
          <p:cNvSpPr txBox="1"/>
          <p:nvPr/>
        </p:nvSpPr>
        <p:spPr>
          <a:xfrm>
            <a:off x="-126717" y="2828835"/>
            <a:ext cx="3420140" cy="1200329"/>
          </a:xfrm>
          <a:prstGeom prst="rect">
            <a:avLst/>
          </a:prstGeom>
          <a:noFill/>
        </p:spPr>
        <p:txBody>
          <a:bodyPr wrap="square" rtlCol="1">
            <a:spAutoFit/>
          </a:bodyPr>
          <a:lstStyle/>
          <a:p>
            <a:pPr algn="ctr"/>
            <a:r>
              <a:rPr lang="en-US" sz="1800" dirty="0">
                <a:effectLst/>
                <a:latin typeface="Times New Roman" panose="02020603050405020304" pitchFamily="18" charset="0"/>
                <a:ea typeface="Times New Roman" panose="02020603050405020304" pitchFamily="18" charset="0"/>
              </a:rPr>
              <a:t>Friedman &amp; </a:t>
            </a:r>
            <a:r>
              <a:rPr lang="en-US" sz="1800" dirty="0" err="1">
                <a:effectLst/>
                <a:latin typeface="Times New Roman" panose="02020603050405020304" pitchFamily="18" charset="0"/>
                <a:ea typeface="Times New Roman" panose="02020603050405020304" pitchFamily="18" charset="0"/>
              </a:rPr>
              <a:t>Finkbeiner</a:t>
            </a:r>
            <a:r>
              <a:rPr lang="en-US" sz="1800" dirty="0">
                <a:effectLst/>
                <a:latin typeface="Times New Roman" panose="02020603050405020304" pitchFamily="18" charset="0"/>
                <a:ea typeface="Times New Roman" panose="02020603050405020304" pitchFamily="18" charset="0"/>
              </a:rPr>
              <a:t> (2010)</a:t>
            </a:r>
            <a:endParaRPr lang="en-US" b="1" dirty="0">
              <a:solidFill>
                <a:srgbClr val="FF0000"/>
              </a:solidFill>
            </a:endParaRPr>
          </a:p>
          <a:p>
            <a:pPr algn="ctr"/>
            <a:r>
              <a:rPr lang="en-US" b="1" dirty="0">
                <a:solidFill>
                  <a:srgbClr val="FF0000"/>
                </a:solidFill>
              </a:rPr>
              <a:t>Temporal dynamics of masked – hard to understand congruency effect from graph.</a:t>
            </a:r>
            <a:endParaRPr lang="he-IL" b="1" dirty="0">
              <a:solidFill>
                <a:srgbClr val="FF0000"/>
              </a:solidFill>
            </a:endParaRPr>
          </a:p>
        </p:txBody>
      </p:sp>
      <p:pic>
        <p:nvPicPr>
          <p:cNvPr id="15" name="Picture 14">
            <a:extLst>
              <a:ext uri="{FF2B5EF4-FFF2-40B4-BE49-F238E27FC236}">
                <a16:creationId xmlns:a16="http://schemas.microsoft.com/office/drawing/2014/main" id="{085E2CD0-55EA-097E-6C7D-A2B85D6F68F3}"/>
              </a:ext>
            </a:extLst>
          </p:cNvPr>
          <p:cNvPicPr>
            <a:picLocks noChangeAspect="1"/>
          </p:cNvPicPr>
          <p:nvPr/>
        </p:nvPicPr>
        <p:blipFill>
          <a:blip r:embed="rId6"/>
          <a:stretch>
            <a:fillRect/>
          </a:stretch>
        </p:blipFill>
        <p:spPr>
          <a:xfrm>
            <a:off x="3021442" y="4488324"/>
            <a:ext cx="2412884" cy="1716604"/>
          </a:xfrm>
          <a:prstGeom prst="rect">
            <a:avLst/>
          </a:prstGeom>
        </p:spPr>
      </p:pic>
      <p:sp>
        <p:nvSpPr>
          <p:cNvPr id="16" name="TextBox 15">
            <a:extLst>
              <a:ext uri="{FF2B5EF4-FFF2-40B4-BE49-F238E27FC236}">
                <a16:creationId xmlns:a16="http://schemas.microsoft.com/office/drawing/2014/main" id="{9C861961-C99A-33EE-103B-6B3760D438AE}"/>
              </a:ext>
            </a:extLst>
          </p:cNvPr>
          <p:cNvSpPr txBox="1"/>
          <p:nvPr/>
        </p:nvSpPr>
        <p:spPr>
          <a:xfrm>
            <a:off x="2397272" y="6739200"/>
            <a:ext cx="3321442" cy="646331"/>
          </a:xfrm>
          <a:prstGeom prst="rect">
            <a:avLst/>
          </a:prstGeom>
          <a:noFill/>
        </p:spPr>
        <p:txBody>
          <a:bodyPr wrap="square" rtlCol="1">
            <a:spAutoFit/>
          </a:bodyPr>
          <a:lstStyle/>
          <a:p>
            <a:pPr algn="ctr"/>
            <a:r>
              <a:rPr lang="en-US" b="1" dirty="0">
                <a:solidFill>
                  <a:srgbClr val="FF0000"/>
                </a:solidFill>
              </a:rPr>
              <a:t>Engaging the motor system – shows priming nicely</a:t>
            </a:r>
            <a:endParaRPr lang="he-IL" b="1" dirty="0">
              <a:solidFill>
                <a:srgbClr val="FF0000"/>
              </a:solidFill>
            </a:endParaRPr>
          </a:p>
        </p:txBody>
      </p:sp>
      <p:pic>
        <p:nvPicPr>
          <p:cNvPr id="18" name="Picture 17">
            <a:extLst>
              <a:ext uri="{FF2B5EF4-FFF2-40B4-BE49-F238E27FC236}">
                <a16:creationId xmlns:a16="http://schemas.microsoft.com/office/drawing/2014/main" id="{D6B76FEE-BD34-0857-F1DB-A9014106AAD8}"/>
              </a:ext>
            </a:extLst>
          </p:cNvPr>
          <p:cNvPicPr>
            <a:picLocks noChangeAspect="1"/>
          </p:cNvPicPr>
          <p:nvPr/>
        </p:nvPicPr>
        <p:blipFill>
          <a:blip r:embed="rId7"/>
          <a:stretch>
            <a:fillRect/>
          </a:stretch>
        </p:blipFill>
        <p:spPr>
          <a:xfrm>
            <a:off x="8981598" y="4479375"/>
            <a:ext cx="3079736" cy="2208654"/>
          </a:xfrm>
          <a:prstGeom prst="rect">
            <a:avLst/>
          </a:prstGeom>
        </p:spPr>
      </p:pic>
      <p:sp>
        <p:nvSpPr>
          <p:cNvPr id="21" name="TextBox 20">
            <a:extLst>
              <a:ext uri="{FF2B5EF4-FFF2-40B4-BE49-F238E27FC236}">
                <a16:creationId xmlns:a16="http://schemas.microsoft.com/office/drawing/2014/main" id="{55A96DD2-DA65-660C-AA18-4F345DF84648}"/>
              </a:ext>
            </a:extLst>
          </p:cNvPr>
          <p:cNvSpPr txBox="1"/>
          <p:nvPr/>
        </p:nvSpPr>
        <p:spPr>
          <a:xfrm>
            <a:off x="8860745" y="6793139"/>
            <a:ext cx="3321442" cy="923330"/>
          </a:xfrm>
          <a:prstGeom prst="rect">
            <a:avLst/>
          </a:prstGeom>
          <a:noFill/>
        </p:spPr>
        <p:txBody>
          <a:bodyPr wrap="square" rtlCol="1">
            <a:spAutoFit/>
          </a:bodyPr>
          <a:lstStyle/>
          <a:p>
            <a:pPr algn="ctr"/>
            <a:r>
              <a:rPr lang="en-US" b="1" dirty="0">
                <a:solidFill>
                  <a:srgbClr val="FF0000"/>
                </a:solidFill>
              </a:rPr>
              <a:t>The finger in flight – Shows congruency, but masking was inefficient.</a:t>
            </a:r>
            <a:endParaRPr lang="he-IL" b="1" dirty="0">
              <a:solidFill>
                <a:srgbClr val="FF0000"/>
              </a:solidFill>
            </a:endParaRPr>
          </a:p>
        </p:txBody>
      </p:sp>
      <p:pic>
        <p:nvPicPr>
          <p:cNvPr id="23" name="Picture 22">
            <a:extLst>
              <a:ext uri="{FF2B5EF4-FFF2-40B4-BE49-F238E27FC236}">
                <a16:creationId xmlns:a16="http://schemas.microsoft.com/office/drawing/2014/main" id="{250F964D-8A45-0B2B-8730-A2A2AD6CA3C7}"/>
              </a:ext>
            </a:extLst>
          </p:cNvPr>
          <p:cNvPicPr>
            <a:picLocks noChangeAspect="1"/>
          </p:cNvPicPr>
          <p:nvPr/>
        </p:nvPicPr>
        <p:blipFill>
          <a:blip r:embed="rId8"/>
          <a:stretch>
            <a:fillRect/>
          </a:stretch>
        </p:blipFill>
        <p:spPr>
          <a:xfrm>
            <a:off x="3792505" y="1016489"/>
            <a:ext cx="2323276" cy="1859542"/>
          </a:xfrm>
          <a:prstGeom prst="rect">
            <a:avLst/>
          </a:prstGeom>
        </p:spPr>
      </p:pic>
      <p:sp>
        <p:nvSpPr>
          <p:cNvPr id="24" name="TextBox 23">
            <a:extLst>
              <a:ext uri="{FF2B5EF4-FFF2-40B4-BE49-F238E27FC236}">
                <a16:creationId xmlns:a16="http://schemas.microsoft.com/office/drawing/2014/main" id="{E49C64EF-9DB1-F939-C3DF-BA16BD465223}"/>
              </a:ext>
            </a:extLst>
          </p:cNvPr>
          <p:cNvSpPr txBox="1"/>
          <p:nvPr/>
        </p:nvSpPr>
        <p:spPr>
          <a:xfrm>
            <a:off x="3293422" y="2898375"/>
            <a:ext cx="3321442" cy="646331"/>
          </a:xfrm>
          <a:prstGeom prst="rect">
            <a:avLst/>
          </a:prstGeom>
          <a:noFill/>
        </p:spPr>
        <p:txBody>
          <a:bodyPr wrap="square" rtlCol="1">
            <a:spAutoFit/>
          </a:bodyPr>
          <a:lstStyle/>
          <a:p>
            <a:pPr algn="ctr"/>
            <a:r>
              <a:rPr lang="en-US" b="1" dirty="0">
                <a:solidFill>
                  <a:srgbClr val="FF0000"/>
                </a:solidFill>
              </a:rPr>
              <a:t>On-line control </a:t>
            </a:r>
            <a:r>
              <a:rPr lang="en-US" b="1" dirty="0" err="1">
                <a:solidFill>
                  <a:srgbClr val="FF0000"/>
                </a:solidFill>
              </a:rPr>
              <a:t>fo</a:t>
            </a:r>
            <a:r>
              <a:rPr lang="en-US" b="1" dirty="0">
                <a:solidFill>
                  <a:srgbClr val="FF0000"/>
                </a:solidFill>
              </a:rPr>
              <a:t> </a:t>
            </a:r>
            <a:r>
              <a:rPr lang="en-US" b="1" dirty="0" err="1">
                <a:solidFill>
                  <a:srgbClr val="FF0000"/>
                </a:solidFill>
              </a:rPr>
              <a:t>poiting</a:t>
            </a:r>
            <a:r>
              <a:rPr lang="en-US" b="1" dirty="0">
                <a:solidFill>
                  <a:srgbClr val="FF0000"/>
                </a:solidFill>
              </a:rPr>
              <a:t> – shows congruency effect.</a:t>
            </a:r>
            <a:endParaRPr lang="he-IL" b="1" dirty="0">
              <a:solidFill>
                <a:srgbClr val="FF0000"/>
              </a:solidFill>
            </a:endParaRPr>
          </a:p>
        </p:txBody>
      </p:sp>
      <p:pic>
        <p:nvPicPr>
          <p:cNvPr id="26" name="Picture 25">
            <a:extLst>
              <a:ext uri="{FF2B5EF4-FFF2-40B4-BE49-F238E27FC236}">
                <a16:creationId xmlns:a16="http://schemas.microsoft.com/office/drawing/2014/main" id="{1D78AB5A-E3AA-F4B5-1652-116D0032E420}"/>
              </a:ext>
            </a:extLst>
          </p:cNvPr>
          <p:cNvPicPr>
            <a:picLocks noChangeAspect="1"/>
          </p:cNvPicPr>
          <p:nvPr/>
        </p:nvPicPr>
        <p:blipFill>
          <a:blip r:embed="rId9"/>
          <a:stretch>
            <a:fillRect/>
          </a:stretch>
        </p:blipFill>
        <p:spPr>
          <a:xfrm>
            <a:off x="5750027" y="4792804"/>
            <a:ext cx="2994980" cy="1841192"/>
          </a:xfrm>
          <a:prstGeom prst="rect">
            <a:avLst/>
          </a:prstGeom>
        </p:spPr>
      </p:pic>
      <p:sp>
        <p:nvSpPr>
          <p:cNvPr id="27" name="TextBox 26">
            <a:extLst>
              <a:ext uri="{FF2B5EF4-FFF2-40B4-BE49-F238E27FC236}">
                <a16:creationId xmlns:a16="http://schemas.microsoft.com/office/drawing/2014/main" id="{4AC8F4DC-45B2-F5EA-8911-E0D81E4BE514}"/>
              </a:ext>
            </a:extLst>
          </p:cNvPr>
          <p:cNvSpPr txBox="1"/>
          <p:nvPr/>
        </p:nvSpPr>
        <p:spPr>
          <a:xfrm>
            <a:off x="5424874" y="6633996"/>
            <a:ext cx="3321442" cy="646331"/>
          </a:xfrm>
          <a:prstGeom prst="rect">
            <a:avLst/>
          </a:prstGeom>
          <a:noFill/>
        </p:spPr>
        <p:txBody>
          <a:bodyPr wrap="square" rtlCol="1">
            <a:spAutoFit/>
          </a:bodyPr>
          <a:lstStyle/>
          <a:p>
            <a:pPr algn="ctr"/>
            <a:r>
              <a:rPr lang="en-US" b="1" dirty="0">
                <a:solidFill>
                  <a:srgbClr val="FF0000"/>
                </a:solidFill>
              </a:rPr>
              <a:t>The role of attention – shows congruency cued vs un-cued.</a:t>
            </a:r>
            <a:endParaRPr lang="he-IL" b="1" dirty="0">
              <a:solidFill>
                <a:srgbClr val="FF0000"/>
              </a:solidFill>
            </a:endParaRPr>
          </a:p>
        </p:txBody>
      </p:sp>
      <p:pic>
        <p:nvPicPr>
          <p:cNvPr id="33" name="Picture 32">
            <a:extLst>
              <a:ext uri="{FF2B5EF4-FFF2-40B4-BE49-F238E27FC236}">
                <a16:creationId xmlns:a16="http://schemas.microsoft.com/office/drawing/2014/main" id="{F39FEFC1-8939-506B-A887-8F8DC3AE1055}"/>
              </a:ext>
            </a:extLst>
          </p:cNvPr>
          <p:cNvPicPr>
            <a:picLocks noChangeAspect="1"/>
          </p:cNvPicPr>
          <p:nvPr/>
        </p:nvPicPr>
        <p:blipFill>
          <a:blip r:embed="rId10"/>
          <a:stretch>
            <a:fillRect/>
          </a:stretch>
        </p:blipFill>
        <p:spPr>
          <a:xfrm>
            <a:off x="14630283" y="1630446"/>
            <a:ext cx="2163462" cy="1342073"/>
          </a:xfrm>
          <a:prstGeom prst="rect">
            <a:avLst/>
          </a:prstGeom>
        </p:spPr>
      </p:pic>
      <p:sp>
        <p:nvSpPr>
          <p:cNvPr id="36" name="TextBox 35">
            <a:extLst>
              <a:ext uri="{FF2B5EF4-FFF2-40B4-BE49-F238E27FC236}">
                <a16:creationId xmlns:a16="http://schemas.microsoft.com/office/drawing/2014/main" id="{104761A1-214A-EACE-3403-A104AEDC1B6F}"/>
              </a:ext>
            </a:extLst>
          </p:cNvPr>
          <p:cNvSpPr txBox="1"/>
          <p:nvPr/>
        </p:nvSpPr>
        <p:spPr>
          <a:xfrm>
            <a:off x="6508840" y="2909714"/>
            <a:ext cx="3321442" cy="923330"/>
          </a:xfrm>
          <a:prstGeom prst="rect">
            <a:avLst/>
          </a:prstGeom>
          <a:noFill/>
        </p:spPr>
        <p:txBody>
          <a:bodyPr wrap="square" rtlCol="1">
            <a:spAutoFit/>
          </a:bodyPr>
          <a:lstStyle/>
          <a:p>
            <a:pPr algn="ctr"/>
            <a:r>
              <a:rPr lang="en-US" b="1" dirty="0">
                <a:solidFill>
                  <a:srgbClr val="FF0000"/>
                </a:solidFill>
              </a:rPr>
              <a:t>Subliminal semantic priming in near – shows priming effect. TD = trajectory distance</a:t>
            </a:r>
            <a:endParaRPr lang="he-IL" b="1" dirty="0">
              <a:solidFill>
                <a:srgbClr val="FF0000"/>
              </a:solidFill>
            </a:endParaRPr>
          </a:p>
        </p:txBody>
      </p:sp>
      <p:pic>
        <p:nvPicPr>
          <p:cNvPr id="2" name="Picture 1">
            <a:extLst>
              <a:ext uri="{FF2B5EF4-FFF2-40B4-BE49-F238E27FC236}">
                <a16:creationId xmlns:a16="http://schemas.microsoft.com/office/drawing/2014/main" id="{FD30D1F1-F90F-557B-B3DA-4CE0433BA327}"/>
              </a:ext>
            </a:extLst>
          </p:cNvPr>
          <p:cNvPicPr>
            <a:picLocks noChangeAspect="1"/>
          </p:cNvPicPr>
          <p:nvPr/>
        </p:nvPicPr>
        <p:blipFill>
          <a:blip r:embed="rId11"/>
          <a:stretch>
            <a:fillRect/>
          </a:stretch>
        </p:blipFill>
        <p:spPr>
          <a:xfrm>
            <a:off x="6762116" y="1288748"/>
            <a:ext cx="2302447" cy="1513354"/>
          </a:xfrm>
          <a:prstGeom prst="rect">
            <a:avLst/>
          </a:prstGeom>
        </p:spPr>
      </p:pic>
      <p:pic>
        <p:nvPicPr>
          <p:cNvPr id="6" name="Picture 5">
            <a:extLst>
              <a:ext uri="{FF2B5EF4-FFF2-40B4-BE49-F238E27FC236}">
                <a16:creationId xmlns:a16="http://schemas.microsoft.com/office/drawing/2014/main" id="{8EF8EF2F-82AB-557F-5553-254ADD07C9A3}"/>
              </a:ext>
            </a:extLst>
          </p:cNvPr>
          <p:cNvPicPr>
            <a:picLocks noChangeAspect="1"/>
          </p:cNvPicPr>
          <p:nvPr/>
        </p:nvPicPr>
        <p:blipFill>
          <a:blip r:embed="rId12"/>
          <a:stretch>
            <a:fillRect/>
          </a:stretch>
        </p:blipFill>
        <p:spPr>
          <a:xfrm>
            <a:off x="12668168" y="263628"/>
            <a:ext cx="2281150" cy="1388799"/>
          </a:xfrm>
          <a:prstGeom prst="rect">
            <a:avLst/>
          </a:prstGeom>
        </p:spPr>
      </p:pic>
      <p:pic>
        <p:nvPicPr>
          <p:cNvPr id="9" name="Picture 8">
            <a:extLst>
              <a:ext uri="{FF2B5EF4-FFF2-40B4-BE49-F238E27FC236}">
                <a16:creationId xmlns:a16="http://schemas.microsoft.com/office/drawing/2014/main" id="{C55A04C4-86DD-1174-8848-FADD678081D1}"/>
              </a:ext>
            </a:extLst>
          </p:cNvPr>
          <p:cNvPicPr>
            <a:picLocks noChangeAspect="1"/>
          </p:cNvPicPr>
          <p:nvPr/>
        </p:nvPicPr>
        <p:blipFill>
          <a:blip r:embed="rId13"/>
          <a:stretch>
            <a:fillRect/>
          </a:stretch>
        </p:blipFill>
        <p:spPr>
          <a:xfrm>
            <a:off x="12688643" y="1487232"/>
            <a:ext cx="2222482" cy="1388799"/>
          </a:xfrm>
          <a:prstGeom prst="rect">
            <a:avLst/>
          </a:prstGeom>
        </p:spPr>
      </p:pic>
      <p:sp>
        <p:nvSpPr>
          <p:cNvPr id="11" name="TextBox 10">
            <a:extLst>
              <a:ext uri="{FF2B5EF4-FFF2-40B4-BE49-F238E27FC236}">
                <a16:creationId xmlns:a16="http://schemas.microsoft.com/office/drawing/2014/main" id="{689E2EDC-E8D7-0846-5D5D-F95C5F2B02C3}"/>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Motion Tracking’s Sensitivity to Unconscious Effects</a:t>
            </a:r>
          </a:p>
        </p:txBody>
      </p:sp>
      <p:pic>
        <p:nvPicPr>
          <p:cNvPr id="14" name="Picture 13">
            <a:extLst>
              <a:ext uri="{FF2B5EF4-FFF2-40B4-BE49-F238E27FC236}">
                <a16:creationId xmlns:a16="http://schemas.microsoft.com/office/drawing/2014/main" id="{7CA926FA-6358-7FCD-8E7D-FF9237DE1DDD}"/>
              </a:ext>
            </a:extLst>
          </p:cNvPr>
          <p:cNvPicPr>
            <a:picLocks noChangeAspect="1"/>
          </p:cNvPicPr>
          <p:nvPr/>
        </p:nvPicPr>
        <p:blipFill>
          <a:blip r:embed="rId11"/>
          <a:stretch>
            <a:fillRect/>
          </a:stretch>
        </p:blipFill>
        <p:spPr>
          <a:xfrm>
            <a:off x="13075586" y="630944"/>
            <a:ext cx="2302447" cy="1513354"/>
          </a:xfrm>
          <a:prstGeom prst="rect">
            <a:avLst/>
          </a:prstGeom>
        </p:spPr>
      </p:pic>
      <p:pic>
        <p:nvPicPr>
          <p:cNvPr id="17" name="Picture 16">
            <a:extLst>
              <a:ext uri="{FF2B5EF4-FFF2-40B4-BE49-F238E27FC236}">
                <a16:creationId xmlns:a16="http://schemas.microsoft.com/office/drawing/2014/main" id="{6FD4B9C1-80C0-009C-B43A-309111292EEF}"/>
              </a:ext>
            </a:extLst>
          </p:cNvPr>
          <p:cNvPicPr>
            <a:picLocks noChangeAspect="1"/>
          </p:cNvPicPr>
          <p:nvPr/>
        </p:nvPicPr>
        <p:blipFill>
          <a:blip r:embed="rId5"/>
          <a:stretch>
            <a:fillRect/>
          </a:stretch>
        </p:blipFill>
        <p:spPr>
          <a:xfrm>
            <a:off x="-3655108" y="857949"/>
            <a:ext cx="1950009" cy="1565139"/>
          </a:xfrm>
          <a:prstGeom prst="rect">
            <a:avLst/>
          </a:prstGeom>
        </p:spPr>
      </p:pic>
      <p:pic>
        <p:nvPicPr>
          <p:cNvPr id="19" name="Picture 18">
            <a:extLst>
              <a:ext uri="{FF2B5EF4-FFF2-40B4-BE49-F238E27FC236}">
                <a16:creationId xmlns:a16="http://schemas.microsoft.com/office/drawing/2014/main" id="{149C0B3E-BC1C-748D-00F5-BC7B090D6301}"/>
              </a:ext>
            </a:extLst>
          </p:cNvPr>
          <p:cNvPicPr>
            <a:picLocks noChangeAspect="1"/>
          </p:cNvPicPr>
          <p:nvPr/>
        </p:nvPicPr>
        <p:blipFill>
          <a:blip r:embed="rId14"/>
          <a:stretch>
            <a:fillRect/>
          </a:stretch>
        </p:blipFill>
        <p:spPr>
          <a:xfrm>
            <a:off x="-1699083" y="881765"/>
            <a:ext cx="1484276" cy="1541323"/>
          </a:xfrm>
          <a:prstGeom prst="rect">
            <a:avLst/>
          </a:prstGeom>
        </p:spPr>
      </p:pic>
    </p:spTree>
    <p:extLst>
      <p:ext uri="{BB962C8B-B14F-4D97-AF65-F5344CB8AC3E}">
        <p14:creationId xmlns:p14="http://schemas.microsoft.com/office/powerpoint/2010/main" val="1538013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30A5F0-83D7-4F91-B2E4-462DC0170997}"/>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Xiao et al (2015)</a:t>
            </a:r>
          </a:p>
        </p:txBody>
      </p:sp>
      <p:pic>
        <p:nvPicPr>
          <p:cNvPr id="38" name="Picture 37">
            <a:extLst>
              <a:ext uri="{FF2B5EF4-FFF2-40B4-BE49-F238E27FC236}">
                <a16:creationId xmlns:a16="http://schemas.microsoft.com/office/drawing/2014/main" id="{D5BE1DDC-5ED0-4562-B0F9-B05204828FAD}"/>
              </a:ext>
            </a:extLst>
          </p:cNvPr>
          <p:cNvPicPr>
            <a:picLocks noChangeAspect="1"/>
          </p:cNvPicPr>
          <p:nvPr/>
        </p:nvPicPr>
        <p:blipFill>
          <a:blip r:embed="rId3"/>
          <a:stretch>
            <a:fillRect/>
          </a:stretch>
        </p:blipFill>
        <p:spPr>
          <a:xfrm>
            <a:off x="1200972" y="5445656"/>
            <a:ext cx="2225411" cy="918734"/>
          </a:xfrm>
          <a:prstGeom prst="rect">
            <a:avLst/>
          </a:prstGeom>
        </p:spPr>
      </p:pic>
      <p:grpSp>
        <p:nvGrpSpPr>
          <p:cNvPr id="2" name="Group 1">
            <a:extLst>
              <a:ext uri="{FF2B5EF4-FFF2-40B4-BE49-F238E27FC236}">
                <a16:creationId xmlns:a16="http://schemas.microsoft.com/office/drawing/2014/main" id="{74939031-688E-1596-32F4-121A86961364}"/>
              </a:ext>
            </a:extLst>
          </p:cNvPr>
          <p:cNvGrpSpPr/>
          <p:nvPr/>
        </p:nvGrpSpPr>
        <p:grpSpPr>
          <a:xfrm>
            <a:off x="361648" y="983912"/>
            <a:ext cx="5184673" cy="3873896"/>
            <a:chOff x="3465281" y="818265"/>
            <a:chExt cx="5184673" cy="3873896"/>
          </a:xfrm>
        </p:grpSpPr>
        <p:grpSp>
          <p:nvGrpSpPr>
            <p:cNvPr id="5" name="Group 4">
              <a:extLst>
                <a:ext uri="{FF2B5EF4-FFF2-40B4-BE49-F238E27FC236}">
                  <a16:creationId xmlns:a16="http://schemas.microsoft.com/office/drawing/2014/main" id="{FE2A9CD2-86B3-E8E0-CFD1-63B958AED1B2}"/>
                </a:ext>
              </a:extLst>
            </p:cNvPr>
            <p:cNvGrpSpPr/>
            <p:nvPr/>
          </p:nvGrpSpPr>
          <p:grpSpPr>
            <a:xfrm>
              <a:off x="3465281" y="1583126"/>
              <a:ext cx="2446686" cy="3109035"/>
              <a:chOff x="1432503" y="2625722"/>
              <a:chExt cx="2569404" cy="3019583"/>
            </a:xfrm>
          </p:grpSpPr>
          <p:cxnSp>
            <p:nvCxnSpPr>
              <p:cNvPr id="6" name="Straight Arrow Connector 5">
                <a:extLst>
                  <a:ext uri="{FF2B5EF4-FFF2-40B4-BE49-F238E27FC236}">
                    <a16:creationId xmlns:a16="http://schemas.microsoft.com/office/drawing/2014/main" id="{C5A7B210-4B3A-A0D8-6978-4481352F7024}"/>
                  </a:ext>
                </a:extLst>
              </p:cNvPr>
              <p:cNvCxnSpPr>
                <a:cxnSpLocks/>
              </p:cNvCxnSpPr>
              <p:nvPr/>
            </p:nvCxnSpPr>
            <p:spPr>
              <a:xfrm>
                <a:off x="1432503" y="2625722"/>
                <a:ext cx="2569404" cy="301958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FF9B471-1BD4-4E47-E485-EC14A6132BC8}"/>
                  </a:ext>
                </a:extLst>
              </p:cNvPr>
              <p:cNvSpPr txBox="1"/>
              <p:nvPr/>
            </p:nvSpPr>
            <p:spPr>
              <a:xfrm rot="3001931">
                <a:off x="1981896" y="4030919"/>
                <a:ext cx="1190931" cy="280280"/>
              </a:xfrm>
              <a:prstGeom prst="rect">
                <a:avLst/>
              </a:prstGeom>
              <a:noFill/>
            </p:spPr>
            <p:txBody>
              <a:bodyPr wrap="square" rtlCol="1">
                <a:spAutoFit/>
              </a:bodyPr>
              <a:lstStyle/>
              <a:p>
                <a:pPr algn="ctr"/>
                <a:r>
                  <a:rPr lang="en-US" b="1" dirty="0"/>
                  <a:t>Time</a:t>
                </a:r>
                <a:endParaRPr lang="he-IL" b="1" dirty="0"/>
              </a:p>
            </p:txBody>
          </p:sp>
        </p:grpSp>
        <p:grpSp>
          <p:nvGrpSpPr>
            <p:cNvPr id="8" name="Group 7">
              <a:extLst>
                <a:ext uri="{FF2B5EF4-FFF2-40B4-BE49-F238E27FC236}">
                  <a16:creationId xmlns:a16="http://schemas.microsoft.com/office/drawing/2014/main" id="{789900AB-7F1E-7C42-F51B-955980B83CDC}"/>
                </a:ext>
              </a:extLst>
            </p:cNvPr>
            <p:cNvGrpSpPr/>
            <p:nvPr/>
          </p:nvGrpSpPr>
          <p:grpSpPr>
            <a:xfrm>
              <a:off x="3962057" y="818265"/>
              <a:ext cx="2290619" cy="1182255"/>
              <a:chOff x="1487053" y="2456872"/>
              <a:chExt cx="2290619" cy="1182255"/>
            </a:xfrm>
          </p:grpSpPr>
          <p:sp>
            <p:nvSpPr>
              <p:cNvPr id="9" name="Rectangle: Rounded Corners 8">
                <a:extLst>
                  <a:ext uri="{FF2B5EF4-FFF2-40B4-BE49-F238E27FC236}">
                    <a16:creationId xmlns:a16="http://schemas.microsoft.com/office/drawing/2014/main" id="{54B4E430-2766-4183-BF7E-FC974BAFC47A}"/>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679007DB-4D22-F5EB-256D-92B1334B01F5}"/>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11">
                <a:extLst>
                  <a:ext uri="{FF2B5EF4-FFF2-40B4-BE49-F238E27FC236}">
                    <a16:creationId xmlns:a16="http://schemas.microsoft.com/office/drawing/2014/main" id="{C3EAA403-0D61-16BE-4218-A6FB519ADD4E}"/>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Rectangle 12">
                <a:extLst>
                  <a:ext uri="{FF2B5EF4-FFF2-40B4-BE49-F238E27FC236}">
                    <a16:creationId xmlns:a16="http://schemas.microsoft.com/office/drawing/2014/main" id="{2F5E532A-642F-FA78-0049-275406B46F39}"/>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a:extLst>
                  <a:ext uri="{FF2B5EF4-FFF2-40B4-BE49-F238E27FC236}">
                    <a16:creationId xmlns:a16="http://schemas.microsoft.com/office/drawing/2014/main" id="{CC1EBF4B-DB42-B42F-FA52-E5E9FFBEA884}"/>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Rectangle 14">
                <a:extLst>
                  <a:ext uri="{FF2B5EF4-FFF2-40B4-BE49-F238E27FC236}">
                    <a16:creationId xmlns:a16="http://schemas.microsoft.com/office/drawing/2014/main" id="{45802A51-FAB2-4F34-10A6-722A6D348557}"/>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9DE0BB76-2DC0-F0FA-DB4E-8D94A1EE7ACA}"/>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a:extLst>
                  <a:ext uri="{FF2B5EF4-FFF2-40B4-BE49-F238E27FC236}">
                    <a16:creationId xmlns:a16="http://schemas.microsoft.com/office/drawing/2014/main" id="{F45DE8A1-C899-93AC-9476-50325C4DF055}"/>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1B6A25D2-B1A9-441D-9DF5-CC72F66F38E3}"/>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Rectangle 18">
                <a:extLst>
                  <a:ext uri="{FF2B5EF4-FFF2-40B4-BE49-F238E27FC236}">
                    <a16:creationId xmlns:a16="http://schemas.microsoft.com/office/drawing/2014/main" id="{3B027339-397E-CE4D-01EF-B8968C26D313}"/>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Rectangle 19">
                <a:extLst>
                  <a:ext uri="{FF2B5EF4-FFF2-40B4-BE49-F238E27FC236}">
                    <a16:creationId xmlns:a16="http://schemas.microsoft.com/office/drawing/2014/main" id="{E48DE58D-22DE-1E03-A690-06173B24B4E6}"/>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CF30EC7B-6926-4BE1-5C49-28F8BA8E3CB6}"/>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Rectangle 24">
                <a:extLst>
                  <a:ext uri="{FF2B5EF4-FFF2-40B4-BE49-F238E27FC236}">
                    <a16:creationId xmlns:a16="http://schemas.microsoft.com/office/drawing/2014/main" id="{FBDD23C6-95E0-E9A8-88B2-3C0AC1E5ADBC}"/>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E95F015F-F312-C1A0-8292-DFB768E5488D}"/>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298964D3-2722-1153-4308-11659693D5AB}"/>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FFD3862B-2AA1-3B4D-8F49-8C118D052C16}"/>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Rectangle 30">
                <a:extLst>
                  <a:ext uri="{FF2B5EF4-FFF2-40B4-BE49-F238E27FC236}">
                    <a16:creationId xmlns:a16="http://schemas.microsoft.com/office/drawing/2014/main" id="{ED4CBABB-0572-9C7B-E170-81B9432031E4}"/>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CF91C5BC-6FA9-DB07-8F14-C59A4835F46C}"/>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5" name="Rectangle: Rounded Corners 34">
              <a:extLst>
                <a:ext uri="{FF2B5EF4-FFF2-40B4-BE49-F238E27FC236}">
                  <a16:creationId xmlns:a16="http://schemas.microsoft.com/office/drawing/2014/main" id="{4A71F864-D98A-59B4-EA7D-5770EC42A51A}"/>
                </a:ext>
              </a:extLst>
            </p:cNvPr>
            <p:cNvSpPr/>
            <p:nvPr/>
          </p:nvSpPr>
          <p:spPr>
            <a:xfrm>
              <a:off x="4497731" y="140964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Picture 2">
              <a:extLst>
                <a:ext uri="{FF2B5EF4-FFF2-40B4-BE49-F238E27FC236}">
                  <a16:creationId xmlns:a16="http://schemas.microsoft.com/office/drawing/2014/main" id="{F98E72E7-D57D-2714-B0C6-AD2999056601}"/>
                </a:ext>
              </a:extLst>
            </p:cNvPr>
            <p:cNvPicPr>
              <a:picLocks noChangeAspect="1"/>
            </p:cNvPicPr>
            <p:nvPr/>
          </p:nvPicPr>
          <p:blipFill rotWithShape="1">
            <a:blip r:embed="rId4"/>
            <a:srcRect r="3159"/>
            <a:stretch/>
          </p:blipFill>
          <p:spPr>
            <a:xfrm>
              <a:off x="5341465" y="1633678"/>
              <a:ext cx="543261" cy="550912"/>
            </a:xfrm>
            <a:prstGeom prst="rect">
              <a:avLst/>
            </a:prstGeom>
          </p:spPr>
        </p:pic>
        <p:grpSp>
          <p:nvGrpSpPr>
            <p:cNvPr id="41" name="Group 40">
              <a:extLst>
                <a:ext uri="{FF2B5EF4-FFF2-40B4-BE49-F238E27FC236}">
                  <a16:creationId xmlns:a16="http://schemas.microsoft.com/office/drawing/2014/main" id="{95BDA149-8ADB-25D3-F099-07F935571A96}"/>
                </a:ext>
              </a:extLst>
            </p:cNvPr>
            <p:cNvGrpSpPr/>
            <p:nvPr/>
          </p:nvGrpSpPr>
          <p:grpSpPr>
            <a:xfrm>
              <a:off x="5026233" y="2071812"/>
              <a:ext cx="2290619" cy="1182255"/>
              <a:chOff x="1487053" y="2456872"/>
              <a:chExt cx="2290619" cy="1182255"/>
            </a:xfrm>
          </p:grpSpPr>
          <p:sp>
            <p:nvSpPr>
              <p:cNvPr id="42" name="Rectangle: Rounded Corners 41">
                <a:extLst>
                  <a:ext uri="{FF2B5EF4-FFF2-40B4-BE49-F238E27FC236}">
                    <a16:creationId xmlns:a16="http://schemas.microsoft.com/office/drawing/2014/main" id="{58A80ED6-DC2D-6EA8-E822-A43F1638A104}"/>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Rectangle 42">
                <a:extLst>
                  <a:ext uri="{FF2B5EF4-FFF2-40B4-BE49-F238E27FC236}">
                    <a16:creationId xmlns:a16="http://schemas.microsoft.com/office/drawing/2014/main" id="{CC622047-22E5-4469-FC92-C721F3DD8B19}"/>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Rectangle 43">
                <a:extLst>
                  <a:ext uri="{FF2B5EF4-FFF2-40B4-BE49-F238E27FC236}">
                    <a16:creationId xmlns:a16="http://schemas.microsoft.com/office/drawing/2014/main" id="{BB8510FB-AC50-1DA7-B666-8EA7B5380E56}"/>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Rectangle 44">
                <a:extLst>
                  <a:ext uri="{FF2B5EF4-FFF2-40B4-BE49-F238E27FC236}">
                    <a16:creationId xmlns:a16="http://schemas.microsoft.com/office/drawing/2014/main" id="{07393D68-9964-93A0-0408-3172B087ABCE}"/>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Rectangle 45">
                <a:extLst>
                  <a:ext uri="{FF2B5EF4-FFF2-40B4-BE49-F238E27FC236}">
                    <a16:creationId xmlns:a16="http://schemas.microsoft.com/office/drawing/2014/main" id="{19821223-09E9-9A7D-9435-ACF5349ADCF9}"/>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Rectangle 46">
                <a:extLst>
                  <a:ext uri="{FF2B5EF4-FFF2-40B4-BE49-F238E27FC236}">
                    <a16:creationId xmlns:a16="http://schemas.microsoft.com/office/drawing/2014/main" id="{28FF5DF3-B3A9-998D-10C8-8547AF626E0A}"/>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Rectangle 47">
                <a:extLst>
                  <a:ext uri="{FF2B5EF4-FFF2-40B4-BE49-F238E27FC236}">
                    <a16:creationId xmlns:a16="http://schemas.microsoft.com/office/drawing/2014/main" id="{8497F913-8A79-4F89-10F3-20AA25D0AAC6}"/>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Rectangle 48">
                <a:extLst>
                  <a:ext uri="{FF2B5EF4-FFF2-40B4-BE49-F238E27FC236}">
                    <a16:creationId xmlns:a16="http://schemas.microsoft.com/office/drawing/2014/main" id="{3B9D6D11-7216-1749-40CA-E11C92486913}"/>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 name="Rectangle 49">
                <a:extLst>
                  <a:ext uri="{FF2B5EF4-FFF2-40B4-BE49-F238E27FC236}">
                    <a16:creationId xmlns:a16="http://schemas.microsoft.com/office/drawing/2014/main" id="{30446A0B-629C-076D-549C-2220F2BA0F56}"/>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Rectangle 50">
                <a:extLst>
                  <a:ext uri="{FF2B5EF4-FFF2-40B4-BE49-F238E27FC236}">
                    <a16:creationId xmlns:a16="http://schemas.microsoft.com/office/drawing/2014/main" id="{2928F32C-1151-BB0A-EDEC-5F7460877F65}"/>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Rectangle 51">
                <a:extLst>
                  <a:ext uri="{FF2B5EF4-FFF2-40B4-BE49-F238E27FC236}">
                    <a16:creationId xmlns:a16="http://schemas.microsoft.com/office/drawing/2014/main" id="{6757B799-31B7-235D-D3D0-9DA65EFDA7FF}"/>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Rectangle 52">
                <a:extLst>
                  <a:ext uri="{FF2B5EF4-FFF2-40B4-BE49-F238E27FC236}">
                    <a16:creationId xmlns:a16="http://schemas.microsoft.com/office/drawing/2014/main" id="{CAA05CA3-D18C-18DF-9CDE-8EE234B23131}"/>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Rectangle 53">
                <a:extLst>
                  <a:ext uri="{FF2B5EF4-FFF2-40B4-BE49-F238E27FC236}">
                    <a16:creationId xmlns:a16="http://schemas.microsoft.com/office/drawing/2014/main" id="{7805235E-84E6-38CA-C21A-BDB3880FA11C}"/>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Rectangle 54">
                <a:extLst>
                  <a:ext uri="{FF2B5EF4-FFF2-40B4-BE49-F238E27FC236}">
                    <a16:creationId xmlns:a16="http://schemas.microsoft.com/office/drawing/2014/main" id="{4DFDEFA3-0A80-7970-992D-36F6933395A4}"/>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 name="Rectangle 55">
                <a:extLst>
                  <a:ext uri="{FF2B5EF4-FFF2-40B4-BE49-F238E27FC236}">
                    <a16:creationId xmlns:a16="http://schemas.microsoft.com/office/drawing/2014/main" id="{FA1549FC-F477-1655-E03C-68002D520ADB}"/>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 name="Rectangle 56">
                <a:extLst>
                  <a:ext uri="{FF2B5EF4-FFF2-40B4-BE49-F238E27FC236}">
                    <a16:creationId xmlns:a16="http://schemas.microsoft.com/office/drawing/2014/main" id="{307B3375-257F-015E-D42C-468A77EEF3CB}"/>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 name="Rectangle 57">
                <a:extLst>
                  <a:ext uri="{FF2B5EF4-FFF2-40B4-BE49-F238E27FC236}">
                    <a16:creationId xmlns:a16="http://schemas.microsoft.com/office/drawing/2014/main" id="{E673D6DD-E3CA-B95A-5EB5-2524F3F60FE9}"/>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Rectangle 58">
                <a:extLst>
                  <a:ext uri="{FF2B5EF4-FFF2-40B4-BE49-F238E27FC236}">
                    <a16:creationId xmlns:a16="http://schemas.microsoft.com/office/drawing/2014/main" id="{360092B7-12AA-5E76-4883-87C614DB1707}"/>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60" name="Group 59">
              <a:extLst>
                <a:ext uri="{FF2B5EF4-FFF2-40B4-BE49-F238E27FC236}">
                  <a16:creationId xmlns:a16="http://schemas.microsoft.com/office/drawing/2014/main" id="{6B0A63D7-DBBF-8951-ACC8-AF8FCBFE62A9}"/>
                </a:ext>
              </a:extLst>
            </p:cNvPr>
            <p:cNvGrpSpPr/>
            <p:nvPr/>
          </p:nvGrpSpPr>
          <p:grpSpPr>
            <a:xfrm>
              <a:off x="5482494" y="2721876"/>
              <a:ext cx="2706872" cy="1182255"/>
              <a:chOff x="6659568" y="3364618"/>
              <a:chExt cx="2706872" cy="1182255"/>
            </a:xfrm>
          </p:grpSpPr>
          <p:sp>
            <p:nvSpPr>
              <p:cNvPr id="61" name="Rectangle: Rounded Corners 60">
                <a:extLst>
                  <a:ext uri="{FF2B5EF4-FFF2-40B4-BE49-F238E27FC236}">
                    <a16:creationId xmlns:a16="http://schemas.microsoft.com/office/drawing/2014/main" id="{DB2DD08E-C191-1F68-AC81-0A3485BC2409}"/>
                  </a:ext>
                </a:extLst>
              </p:cNvPr>
              <p:cNvSpPr/>
              <p:nvPr/>
            </p:nvSpPr>
            <p:spPr>
              <a:xfrm>
                <a:off x="6770181" y="3364618"/>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 name="TextBox 61">
                <a:extLst>
                  <a:ext uri="{FF2B5EF4-FFF2-40B4-BE49-F238E27FC236}">
                    <a16:creationId xmlns:a16="http://schemas.microsoft.com/office/drawing/2014/main" id="{328FB262-9213-3257-946A-3540DC7140CB}"/>
                  </a:ext>
                </a:extLst>
              </p:cNvPr>
              <p:cNvSpPr txBox="1"/>
              <p:nvPr/>
            </p:nvSpPr>
            <p:spPr>
              <a:xfrm>
                <a:off x="6659568" y="3372541"/>
                <a:ext cx="2706872" cy="307777"/>
              </a:xfrm>
              <a:prstGeom prst="rect">
                <a:avLst/>
              </a:prstGeom>
              <a:noFill/>
            </p:spPr>
            <p:txBody>
              <a:bodyPr wrap="square" rtlCol="1">
                <a:spAutoFit/>
              </a:bodyPr>
              <a:lstStyle/>
              <a:p>
                <a:endParaRPr lang="he-IL" sz="1400" dirty="0"/>
              </a:p>
            </p:txBody>
          </p:sp>
          <p:sp>
            <p:nvSpPr>
              <p:cNvPr id="63" name="TextBox 62">
                <a:extLst>
                  <a:ext uri="{FF2B5EF4-FFF2-40B4-BE49-F238E27FC236}">
                    <a16:creationId xmlns:a16="http://schemas.microsoft.com/office/drawing/2014/main" id="{6567D8E3-5AC4-CDD9-99C6-8756593D9252}"/>
                  </a:ext>
                </a:extLst>
              </p:cNvPr>
              <p:cNvSpPr txBox="1"/>
              <p:nvPr/>
            </p:nvSpPr>
            <p:spPr>
              <a:xfrm>
                <a:off x="6931822" y="3634391"/>
                <a:ext cx="1976582" cy="523220"/>
              </a:xfrm>
              <a:prstGeom prst="rect">
                <a:avLst/>
              </a:prstGeom>
              <a:noFill/>
            </p:spPr>
            <p:txBody>
              <a:bodyPr wrap="square" rtlCol="1">
                <a:spAutoFit/>
              </a:bodyPr>
              <a:lstStyle/>
              <a:p>
                <a:pPr algn="ctr"/>
                <a:r>
                  <a:rPr lang="en-US" sz="2800" dirty="0"/>
                  <a:t>3 \ 3       </a:t>
                </a:r>
                <a:endParaRPr lang="he-IL" sz="2800" dirty="0"/>
              </a:p>
            </p:txBody>
          </p:sp>
        </p:grpSp>
        <p:grpSp>
          <p:nvGrpSpPr>
            <p:cNvPr id="1024" name="Group 1023">
              <a:extLst>
                <a:ext uri="{FF2B5EF4-FFF2-40B4-BE49-F238E27FC236}">
                  <a16:creationId xmlns:a16="http://schemas.microsoft.com/office/drawing/2014/main" id="{2CF6E9A2-A3B9-E095-FC15-25D53ECFDFF0}"/>
                </a:ext>
              </a:extLst>
            </p:cNvPr>
            <p:cNvGrpSpPr/>
            <p:nvPr/>
          </p:nvGrpSpPr>
          <p:grpSpPr>
            <a:xfrm>
              <a:off x="5943082" y="3423921"/>
              <a:ext cx="2706872" cy="1182255"/>
              <a:chOff x="6659568" y="3364618"/>
              <a:chExt cx="2706872" cy="1182255"/>
            </a:xfrm>
          </p:grpSpPr>
          <p:sp>
            <p:nvSpPr>
              <p:cNvPr id="1025" name="Rectangle: Rounded Corners 1024">
                <a:extLst>
                  <a:ext uri="{FF2B5EF4-FFF2-40B4-BE49-F238E27FC236}">
                    <a16:creationId xmlns:a16="http://schemas.microsoft.com/office/drawing/2014/main" id="{7BBB160A-CF54-268B-C4C5-962D95A25BCA}"/>
                  </a:ext>
                </a:extLst>
              </p:cNvPr>
              <p:cNvSpPr/>
              <p:nvPr/>
            </p:nvSpPr>
            <p:spPr>
              <a:xfrm>
                <a:off x="6770181" y="3364618"/>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26" name="TextBox 1025">
                <a:extLst>
                  <a:ext uri="{FF2B5EF4-FFF2-40B4-BE49-F238E27FC236}">
                    <a16:creationId xmlns:a16="http://schemas.microsoft.com/office/drawing/2014/main" id="{367C00F0-BEFD-E5AF-F044-C92EE82032A2}"/>
                  </a:ext>
                </a:extLst>
              </p:cNvPr>
              <p:cNvSpPr txBox="1"/>
              <p:nvPr/>
            </p:nvSpPr>
            <p:spPr>
              <a:xfrm>
                <a:off x="6659568" y="3372541"/>
                <a:ext cx="2706872" cy="307777"/>
              </a:xfrm>
              <a:prstGeom prst="rect">
                <a:avLst/>
              </a:prstGeom>
              <a:noFill/>
            </p:spPr>
            <p:txBody>
              <a:bodyPr wrap="square" rtlCol="1">
                <a:spAutoFit/>
              </a:bodyPr>
              <a:lstStyle/>
              <a:p>
                <a:endParaRPr lang="he-IL" sz="1400" dirty="0"/>
              </a:p>
            </p:txBody>
          </p:sp>
          <p:sp>
            <p:nvSpPr>
              <p:cNvPr id="1027" name="TextBox 1026">
                <a:extLst>
                  <a:ext uri="{FF2B5EF4-FFF2-40B4-BE49-F238E27FC236}">
                    <a16:creationId xmlns:a16="http://schemas.microsoft.com/office/drawing/2014/main" id="{E537D034-B9A1-9801-8BC0-542CC7B4779D}"/>
                  </a:ext>
                </a:extLst>
              </p:cNvPr>
              <p:cNvSpPr txBox="1"/>
              <p:nvPr/>
            </p:nvSpPr>
            <p:spPr>
              <a:xfrm>
                <a:off x="6779426" y="3718003"/>
                <a:ext cx="2281374" cy="430887"/>
              </a:xfrm>
              <a:prstGeom prst="rect">
                <a:avLst/>
              </a:prstGeom>
              <a:noFill/>
            </p:spPr>
            <p:txBody>
              <a:bodyPr wrap="square" rtlCol="1">
                <a:spAutoFit/>
              </a:bodyPr>
              <a:lstStyle/>
              <a:p>
                <a:pPr algn="ctr"/>
                <a:r>
                  <a:rPr lang="en-US" sz="2200" dirty="0"/>
                  <a:t>Same / Different</a:t>
                </a:r>
                <a:endParaRPr lang="he-IL" sz="2200" dirty="0"/>
              </a:p>
            </p:txBody>
          </p:sp>
        </p:grpSp>
      </p:grpSp>
      <p:grpSp>
        <p:nvGrpSpPr>
          <p:cNvPr id="1031" name="Group 1030">
            <a:extLst>
              <a:ext uri="{FF2B5EF4-FFF2-40B4-BE49-F238E27FC236}">
                <a16:creationId xmlns:a16="http://schemas.microsoft.com/office/drawing/2014/main" id="{4F510DF8-8B4F-F54C-C7D2-9B4EAE8A9100}"/>
              </a:ext>
            </a:extLst>
          </p:cNvPr>
          <p:cNvGrpSpPr/>
          <p:nvPr/>
        </p:nvGrpSpPr>
        <p:grpSpPr>
          <a:xfrm>
            <a:off x="8285528" y="5356091"/>
            <a:ext cx="3103690" cy="1097865"/>
            <a:chOff x="7574375" y="974855"/>
            <a:chExt cx="3103690" cy="1097865"/>
          </a:xfrm>
        </p:grpSpPr>
        <p:sp>
          <p:nvSpPr>
            <p:cNvPr id="1029" name="Arrow: Down 1028">
              <a:extLst>
                <a:ext uri="{FF2B5EF4-FFF2-40B4-BE49-F238E27FC236}">
                  <a16:creationId xmlns:a16="http://schemas.microsoft.com/office/drawing/2014/main" id="{FAECD835-4F88-2FD6-4F10-46937E9989A7}"/>
                </a:ext>
              </a:extLst>
            </p:cNvPr>
            <p:cNvSpPr/>
            <p:nvPr/>
          </p:nvSpPr>
          <p:spPr>
            <a:xfrm rot="16200000">
              <a:off x="9977115" y="1116815"/>
              <a:ext cx="368096" cy="10338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050" name="Picture 2" descr="Hand with Computer Mouse Vector Stock Vector - Illustration of click,  internet: 83728483">
              <a:extLst>
                <a:ext uri="{FF2B5EF4-FFF2-40B4-BE49-F238E27FC236}">
                  <a16:creationId xmlns:a16="http://schemas.microsoft.com/office/drawing/2014/main" id="{45A3508D-65C0-BA23-A38B-9F259B50BE9B}"/>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9761" b="89841" l="7875" r="90875">
                          <a14:foregroundMark x1="9500" y1="62948" x2="7875" y2="58167"/>
                          <a14:foregroundMark x1="8875" y1="57371" x2="15125" y2="47809"/>
                          <a14:foregroundMark x1="10750" y1="49602" x2="13125" y2="47410"/>
                          <a14:foregroundMark x1="13500" y1="46813" x2="18750" y2="43426"/>
                          <a14:foregroundMark x1="11250" y1="57171" x2="36250" y2="46614"/>
                          <a14:foregroundMark x1="36250" y1="46614" x2="48750" y2="52590"/>
                          <a14:foregroundMark x1="89875" y1="72908" x2="90875" y2="59960"/>
                          <a14:foregroundMark x1="90875" y1="59960" x2="90875" y2="58964"/>
                        </a14:backgroundRemoval>
                      </a14:imgEffect>
                    </a14:imgLayer>
                  </a14:imgProps>
                </a:ext>
                <a:ext uri="{28A0092B-C50C-407E-A947-70E740481C1C}">
                  <a14:useLocalDpi xmlns:a14="http://schemas.microsoft.com/office/drawing/2010/main" val="0"/>
                </a:ext>
              </a:extLst>
            </a:blip>
            <a:srcRect t="14288" b="13577"/>
            <a:stretch/>
          </p:blipFill>
          <p:spPr bwMode="auto">
            <a:xfrm flipH="1">
              <a:off x="7574375" y="974855"/>
              <a:ext cx="2425433" cy="10978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6" name="Group 1035">
            <a:extLst>
              <a:ext uri="{FF2B5EF4-FFF2-40B4-BE49-F238E27FC236}">
                <a16:creationId xmlns:a16="http://schemas.microsoft.com/office/drawing/2014/main" id="{731B2F2F-B981-F9EC-432D-ED5B0C364DBF}"/>
              </a:ext>
            </a:extLst>
          </p:cNvPr>
          <p:cNvGrpSpPr/>
          <p:nvPr/>
        </p:nvGrpSpPr>
        <p:grpSpPr>
          <a:xfrm>
            <a:off x="5855234" y="5550055"/>
            <a:ext cx="434940" cy="819381"/>
            <a:chOff x="1234072" y="1784007"/>
            <a:chExt cx="434940" cy="819381"/>
          </a:xfrm>
        </p:grpSpPr>
        <p:cxnSp>
          <p:nvCxnSpPr>
            <p:cNvPr id="1034" name="Straight Connector 1033">
              <a:extLst>
                <a:ext uri="{FF2B5EF4-FFF2-40B4-BE49-F238E27FC236}">
                  <a16:creationId xmlns:a16="http://schemas.microsoft.com/office/drawing/2014/main" id="{58B0CECE-4886-E29B-87A8-7FCF884F818B}"/>
                </a:ext>
              </a:extLst>
            </p:cNvPr>
            <p:cNvCxnSpPr/>
            <p:nvPr/>
          </p:nvCxnSpPr>
          <p:spPr>
            <a:xfrm flipV="1">
              <a:off x="1235987" y="1784007"/>
              <a:ext cx="433025" cy="43302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F3DAB15B-1FC0-B05B-18B6-B4D2C541FBDF}"/>
                </a:ext>
              </a:extLst>
            </p:cNvPr>
            <p:cNvCxnSpPr>
              <a:cxnSpLocks/>
            </p:cNvCxnSpPr>
            <p:nvPr/>
          </p:nvCxnSpPr>
          <p:spPr>
            <a:xfrm flipH="1" flipV="1">
              <a:off x="1234072" y="2170363"/>
              <a:ext cx="433025" cy="43302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37" name="TextBox 1036">
            <a:extLst>
              <a:ext uri="{FF2B5EF4-FFF2-40B4-BE49-F238E27FC236}">
                <a16:creationId xmlns:a16="http://schemas.microsoft.com/office/drawing/2014/main" id="{ED32EB31-D2D8-1BEB-002A-3E779FB8E57B}"/>
              </a:ext>
            </a:extLst>
          </p:cNvPr>
          <p:cNvSpPr txBox="1"/>
          <p:nvPr/>
        </p:nvSpPr>
        <p:spPr>
          <a:xfrm>
            <a:off x="5459235" y="5553071"/>
            <a:ext cx="1207410" cy="830997"/>
          </a:xfrm>
          <a:prstGeom prst="rect">
            <a:avLst/>
          </a:prstGeom>
          <a:noFill/>
        </p:spPr>
        <p:txBody>
          <a:bodyPr wrap="square" rtlCol="1">
            <a:spAutoFit/>
          </a:bodyPr>
          <a:lstStyle/>
          <a:p>
            <a:pPr algn="ctr"/>
            <a:r>
              <a:rPr lang="en-US" sz="4800" b="1" dirty="0"/>
              <a:t>VS</a:t>
            </a:r>
          </a:p>
        </p:txBody>
      </p:sp>
      <p:pic>
        <p:nvPicPr>
          <p:cNvPr id="40" name="Picture 39">
            <a:extLst>
              <a:ext uri="{FF2B5EF4-FFF2-40B4-BE49-F238E27FC236}">
                <a16:creationId xmlns:a16="http://schemas.microsoft.com/office/drawing/2014/main" id="{1BC55D3C-4F2F-CD20-318D-A0722BB9C2F5}"/>
              </a:ext>
            </a:extLst>
          </p:cNvPr>
          <p:cNvPicPr>
            <a:picLocks noChangeAspect="1"/>
          </p:cNvPicPr>
          <p:nvPr/>
        </p:nvPicPr>
        <p:blipFill>
          <a:blip r:embed="rId7"/>
          <a:stretch>
            <a:fillRect/>
          </a:stretch>
        </p:blipFill>
        <p:spPr>
          <a:xfrm>
            <a:off x="12769357" y="2092408"/>
            <a:ext cx="5413432" cy="1160219"/>
          </a:xfrm>
          <a:prstGeom prst="rect">
            <a:avLst/>
          </a:prstGeom>
        </p:spPr>
      </p:pic>
      <p:pic>
        <p:nvPicPr>
          <p:cNvPr id="1038" name="Picture 1037">
            <a:extLst>
              <a:ext uri="{FF2B5EF4-FFF2-40B4-BE49-F238E27FC236}">
                <a16:creationId xmlns:a16="http://schemas.microsoft.com/office/drawing/2014/main" id="{33D7EC6C-9360-A08C-856E-DB64BC1C0042}"/>
              </a:ext>
            </a:extLst>
          </p:cNvPr>
          <p:cNvPicPr>
            <a:picLocks noChangeAspect="1"/>
          </p:cNvPicPr>
          <p:nvPr/>
        </p:nvPicPr>
        <p:blipFill>
          <a:blip r:embed="rId8"/>
          <a:stretch>
            <a:fillRect/>
          </a:stretch>
        </p:blipFill>
        <p:spPr>
          <a:xfrm>
            <a:off x="6030020" y="1328274"/>
            <a:ext cx="6095999" cy="2759321"/>
          </a:xfrm>
          <a:prstGeom prst="rect">
            <a:avLst/>
          </a:prstGeom>
        </p:spPr>
      </p:pic>
    </p:spTree>
    <p:extLst>
      <p:ext uri="{BB962C8B-B14F-4D97-AF65-F5344CB8AC3E}">
        <p14:creationId xmlns:p14="http://schemas.microsoft.com/office/powerpoint/2010/main" val="158183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6"/>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03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30A5F0-83D7-4F91-B2E4-462DC0170997}"/>
              </a:ext>
            </a:extLst>
          </p:cNvPr>
          <p:cNvSpPr txBox="1"/>
          <p:nvPr/>
        </p:nvSpPr>
        <p:spPr>
          <a:xfrm>
            <a:off x="0" y="-65985"/>
            <a:ext cx="12192000" cy="646331"/>
          </a:xfrm>
          <a:prstGeom prst="rect">
            <a:avLst/>
          </a:prstGeom>
          <a:noFill/>
        </p:spPr>
        <p:txBody>
          <a:bodyPr wrap="square" rtlCol="1">
            <a:spAutoFit/>
          </a:bodyPr>
          <a:lstStyle/>
          <a:p>
            <a:pPr algn="ctr"/>
            <a:r>
              <a:rPr lang="en-US" sz="3600" dirty="0">
                <a:solidFill>
                  <a:schemeClr val="accent5">
                    <a:lumMod val="75000"/>
                  </a:schemeClr>
                </a:solidFill>
              </a:rPr>
              <a:t>Xiao et al (2015), Limitations</a:t>
            </a:r>
          </a:p>
        </p:txBody>
      </p:sp>
      <p:sp>
        <p:nvSpPr>
          <p:cNvPr id="2" name="TextBox 1">
            <a:extLst>
              <a:ext uri="{FF2B5EF4-FFF2-40B4-BE49-F238E27FC236}">
                <a16:creationId xmlns:a16="http://schemas.microsoft.com/office/drawing/2014/main" id="{047D5FE5-98CF-72B0-607E-AD80D996C835}"/>
              </a:ext>
            </a:extLst>
          </p:cNvPr>
          <p:cNvSpPr txBox="1"/>
          <p:nvPr/>
        </p:nvSpPr>
        <p:spPr>
          <a:xfrm>
            <a:off x="277091" y="1779821"/>
            <a:ext cx="7291718" cy="3539430"/>
          </a:xfrm>
          <a:prstGeom prst="rect">
            <a:avLst/>
          </a:prstGeom>
          <a:noFill/>
        </p:spPr>
        <p:txBody>
          <a:bodyPr wrap="square" rtlCol="1">
            <a:spAutoFit/>
          </a:bodyPr>
          <a:lstStyle/>
          <a:p>
            <a:r>
              <a:rPr lang="en-US" sz="2400" b="1" dirty="0"/>
              <a:t>Limited awareness measure:</a:t>
            </a:r>
          </a:p>
          <a:p>
            <a:endParaRPr lang="en-US" sz="2400" b="1" dirty="0"/>
          </a:p>
          <a:p>
            <a:pPr marL="800100" lvl="1" indent="-342900">
              <a:buFont typeface="Arial" panose="020B0604020202020204" pitchFamily="34" charset="0"/>
              <a:buChar char="•"/>
            </a:pPr>
            <a:r>
              <a:rPr lang="en-US" sz="2400" dirty="0"/>
              <a:t>Low number of awareness assessment trials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Awareness assessment on separate block</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Correlation underestimates awareness</a:t>
            </a:r>
          </a:p>
          <a:p>
            <a:pPr lvl="1"/>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Malejka</a:t>
            </a:r>
            <a:r>
              <a:rPr lang="en-US" sz="1600" dirty="0">
                <a:latin typeface="Times New Roman" panose="02020603050405020304" pitchFamily="18" charset="0"/>
                <a:ea typeface="Times New Roman" panose="02020603050405020304" pitchFamily="18" charset="0"/>
              </a:rPr>
              <a:t> et al. (2021)</a:t>
            </a:r>
          </a:p>
          <a:p>
            <a:pPr lvl="1"/>
            <a:endParaRPr lang="en-US" sz="1600" dirty="0"/>
          </a:p>
          <a:p>
            <a:pPr marL="800100" lvl="1" indent="-342900">
              <a:buFont typeface="Arial" panose="020B0604020202020204" pitchFamily="34" charset="0"/>
              <a:buChar char="•"/>
            </a:pPr>
            <a:r>
              <a:rPr lang="en-US" sz="2400" dirty="0"/>
              <a:t>d’ &gt; 0</a:t>
            </a:r>
          </a:p>
        </p:txBody>
      </p:sp>
      <p:grpSp>
        <p:nvGrpSpPr>
          <p:cNvPr id="12" name="Group 11">
            <a:extLst>
              <a:ext uri="{FF2B5EF4-FFF2-40B4-BE49-F238E27FC236}">
                <a16:creationId xmlns:a16="http://schemas.microsoft.com/office/drawing/2014/main" id="{35882214-B64F-4B64-C4ED-9EF76007C96B}"/>
              </a:ext>
            </a:extLst>
          </p:cNvPr>
          <p:cNvGrpSpPr/>
          <p:nvPr/>
        </p:nvGrpSpPr>
        <p:grpSpPr>
          <a:xfrm>
            <a:off x="7635973" y="692677"/>
            <a:ext cx="3851178" cy="6186150"/>
            <a:chOff x="7635973" y="692677"/>
            <a:chExt cx="3851178" cy="6186150"/>
          </a:xfrm>
        </p:grpSpPr>
        <p:pic>
          <p:nvPicPr>
            <p:cNvPr id="22" name="Picture 21">
              <a:extLst>
                <a:ext uri="{FF2B5EF4-FFF2-40B4-BE49-F238E27FC236}">
                  <a16:creationId xmlns:a16="http://schemas.microsoft.com/office/drawing/2014/main" id="{02B1D681-8F31-DE8D-5B8E-3316FD690EE0}"/>
                </a:ext>
              </a:extLst>
            </p:cNvPr>
            <p:cNvPicPr>
              <a:picLocks noChangeAspect="1"/>
            </p:cNvPicPr>
            <p:nvPr/>
          </p:nvPicPr>
          <p:blipFill rotWithShape="1">
            <a:blip r:embed="rId3"/>
            <a:srcRect l="14383" r="297" b="8713"/>
            <a:stretch/>
          </p:blipFill>
          <p:spPr>
            <a:xfrm>
              <a:off x="8670131" y="692677"/>
              <a:ext cx="2817020" cy="2727990"/>
            </a:xfrm>
            <a:prstGeom prst="rect">
              <a:avLst/>
            </a:prstGeom>
          </p:spPr>
        </p:pic>
        <p:pic>
          <p:nvPicPr>
            <p:cNvPr id="24" name="Picture 23">
              <a:extLst>
                <a:ext uri="{FF2B5EF4-FFF2-40B4-BE49-F238E27FC236}">
                  <a16:creationId xmlns:a16="http://schemas.microsoft.com/office/drawing/2014/main" id="{C8FA3FF1-595B-64D0-CADF-EBEC2F34781F}"/>
                </a:ext>
              </a:extLst>
            </p:cNvPr>
            <p:cNvPicPr>
              <a:picLocks noChangeAspect="1"/>
            </p:cNvPicPr>
            <p:nvPr/>
          </p:nvPicPr>
          <p:blipFill rotWithShape="1">
            <a:blip r:embed="rId4"/>
            <a:srcRect l="10542" b="8520"/>
            <a:stretch/>
          </p:blipFill>
          <p:spPr>
            <a:xfrm>
              <a:off x="8670131" y="3563142"/>
              <a:ext cx="2779503" cy="2651921"/>
            </a:xfrm>
            <a:prstGeom prst="rect">
              <a:avLst/>
            </a:prstGeom>
          </p:spPr>
        </p:pic>
        <p:sp>
          <p:nvSpPr>
            <p:cNvPr id="3" name="TextBox 2">
              <a:extLst>
                <a:ext uri="{FF2B5EF4-FFF2-40B4-BE49-F238E27FC236}">
                  <a16:creationId xmlns:a16="http://schemas.microsoft.com/office/drawing/2014/main" id="{B68B99DA-0289-CF52-DDD7-50FD81630CC5}"/>
                </a:ext>
              </a:extLst>
            </p:cNvPr>
            <p:cNvSpPr txBox="1"/>
            <p:nvPr/>
          </p:nvSpPr>
          <p:spPr>
            <a:xfrm>
              <a:off x="9896120" y="6417162"/>
              <a:ext cx="488054" cy="461665"/>
            </a:xfrm>
            <a:prstGeom prst="rect">
              <a:avLst/>
            </a:prstGeom>
            <a:noFill/>
          </p:spPr>
          <p:txBody>
            <a:bodyPr wrap="square" rtlCol="1">
              <a:spAutoFit/>
            </a:bodyPr>
            <a:lstStyle/>
            <a:p>
              <a:pPr algn="ctr"/>
              <a:r>
                <a:rPr lang="en-US" sz="2400" dirty="0"/>
                <a:t>d’</a:t>
              </a:r>
            </a:p>
          </p:txBody>
        </p:sp>
        <p:sp>
          <p:nvSpPr>
            <p:cNvPr id="5" name="TextBox 4">
              <a:extLst>
                <a:ext uri="{FF2B5EF4-FFF2-40B4-BE49-F238E27FC236}">
                  <a16:creationId xmlns:a16="http://schemas.microsoft.com/office/drawing/2014/main" id="{E90B926B-071F-DC89-3996-D6B640AF5BB9}"/>
                </a:ext>
              </a:extLst>
            </p:cNvPr>
            <p:cNvSpPr txBox="1"/>
            <p:nvPr/>
          </p:nvSpPr>
          <p:spPr>
            <a:xfrm>
              <a:off x="8960041" y="6158959"/>
              <a:ext cx="549180" cy="369332"/>
            </a:xfrm>
            <a:prstGeom prst="rect">
              <a:avLst/>
            </a:prstGeom>
            <a:noFill/>
          </p:spPr>
          <p:txBody>
            <a:bodyPr wrap="square" rtlCol="1">
              <a:spAutoFit/>
            </a:bodyPr>
            <a:lstStyle/>
            <a:p>
              <a:pPr algn="ctr"/>
              <a:r>
                <a:rPr lang="en-US" dirty="0"/>
                <a:t>0.0</a:t>
              </a:r>
            </a:p>
          </p:txBody>
        </p:sp>
        <p:sp>
          <p:nvSpPr>
            <p:cNvPr id="6" name="TextBox 5">
              <a:extLst>
                <a:ext uri="{FF2B5EF4-FFF2-40B4-BE49-F238E27FC236}">
                  <a16:creationId xmlns:a16="http://schemas.microsoft.com/office/drawing/2014/main" id="{9DCA1941-A644-658D-A1AE-F8BE398D07BD}"/>
                </a:ext>
              </a:extLst>
            </p:cNvPr>
            <p:cNvSpPr txBox="1"/>
            <p:nvPr/>
          </p:nvSpPr>
          <p:spPr>
            <a:xfrm>
              <a:off x="9786811" y="6158959"/>
              <a:ext cx="549180" cy="369332"/>
            </a:xfrm>
            <a:prstGeom prst="rect">
              <a:avLst/>
            </a:prstGeom>
            <a:noFill/>
          </p:spPr>
          <p:txBody>
            <a:bodyPr wrap="square" rtlCol="1">
              <a:spAutoFit/>
            </a:bodyPr>
            <a:lstStyle/>
            <a:p>
              <a:pPr algn="ctr"/>
              <a:r>
                <a:rPr lang="en-US" dirty="0"/>
                <a:t>0.4</a:t>
              </a:r>
            </a:p>
          </p:txBody>
        </p:sp>
        <p:sp>
          <p:nvSpPr>
            <p:cNvPr id="7" name="TextBox 6">
              <a:extLst>
                <a:ext uri="{FF2B5EF4-FFF2-40B4-BE49-F238E27FC236}">
                  <a16:creationId xmlns:a16="http://schemas.microsoft.com/office/drawing/2014/main" id="{B3AC449A-DABB-CD08-0A18-00AE0F33AD8A}"/>
                </a:ext>
              </a:extLst>
            </p:cNvPr>
            <p:cNvSpPr txBox="1"/>
            <p:nvPr/>
          </p:nvSpPr>
          <p:spPr>
            <a:xfrm>
              <a:off x="10612507" y="6158959"/>
              <a:ext cx="549180" cy="369332"/>
            </a:xfrm>
            <a:prstGeom prst="rect">
              <a:avLst/>
            </a:prstGeom>
            <a:noFill/>
          </p:spPr>
          <p:txBody>
            <a:bodyPr wrap="square" rtlCol="1">
              <a:spAutoFit/>
            </a:bodyPr>
            <a:lstStyle/>
            <a:p>
              <a:pPr algn="ctr"/>
              <a:r>
                <a:rPr lang="en-US" dirty="0"/>
                <a:t>0.8</a:t>
              </a:r>
            </a:p>
          </p:txBody>
        </p:sp>
        <p:cxnSp>
          <p:nvCxnSpPr>
            <p:cNvPr id="9" name="Straight Connector 8">
              <a:extLst>
                <a:ext uri="{FF2B5EF4-FFF2-40B4-BE49-F238E27FC236}">
                  <a16:creationId xmlns:a16="http://schemas.microsoft.com/office/drawing/2014/main" id="{2F0A73EE-1FBE-2C42-1E09-BA117D67AFF5}"/>
                </a:ext>
              </a:extLst>
            </p:cNvPr>
            <p:cNvCxnSpPr/>
            <p:nvPr/>
          </p:nvCxnSpPr>
          <p:spPr>
            <a:xfrm>
              <a:off x="9229869" y="6208875"/>
              <a:ext cx="0" cy="80010"/>
            </a:xfrm>
            <a:prstGeom prst="line">
              <a:avLst/>
            </a:prstGeom>
            <a:ln w="12700">
              <a:solidFill>
                <a:srgbClr val="636363"/>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759BA9-E7D9-6CDD-BF1D-4C7EBA8271A1}"/>
                </a:ext>
              </a:extLst>
            </p:cNvPr>
            <p:cNvCxnSpPr/>
            <p:nvPr/>
          </p:nvCxnSpPr>
          <p:spPr>
            <a:xfrm>
              <a:off x="10059164" y="6208875"/>
              <a:ext cx="0" cy="80010"/>
            </a:xfrm>
            <a:prstGeom prst="line">
              <a:avLst/>
            </a:prstGeom>
            <a:ln w="12700">
              <a:solidFill>
                <a:srgbClr val="63636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8B6C750-D1DB-382D-A903-14AA5C23D722}"/>
                </a:ext>
              </a:extLst>
            </p:cNvPr>
            <p:cNvCxnSpPr/>
            <p:nvPr/>
          </p:nvCxnSpPr>
          <p:spPr>
            <a:xfrm>
              <a:off x="10885480" y="6208875"/>
              <a:ext cx="0" cy="80010"/>
            </a:xfrm>
            <a:prstGeom prst="line">
              <a:avLst/>
            </a:prstGeom>
            <a:ln w="12700">
              <a:solidFill>
                <a:srgbClr val="636363"/>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7CA78CE-4B16-0156-AD45-1D0BC6C5AE12}"/>
                </a:ext>
              </a:extLst>
            </p:cNvPr>
            <p:cNvSpPr txBox="1"/>
            <p:nvPr/>
          </p:nvSpPr>
          <p:spPr>
            <a:xfrm rot="16200000">
              <a:off x="6554058" y="1844846"/>
              <a:ext cx="2533162" cy="369332"/>
            </a:xfrm>
            <a:prstGeom prst="rect">
              <a:avLst/>
            </a:prstGeom>
            <a:noFill/>
          </p:spPr>
          <p:txBody>
            <a:bodyPr wrap="square" rtlCol="1">
              <a:spAutoFit/>
            </a:bodyPr>
            <a:lstStyle/>
            <a:p>
              <a:pPr algn="ctr"/>
              <a:r>
                <a:rPr lang="en-US" dirty="0"/>
                <a:t>Congruency effect (AUC)</a:t>
              </a:r>
            </a:p>
          </p:txBody>
        </p:sp>
        <p:sp>
          <p:nvSpPr>
            <p:cNvPr id="14" name="TextBox 13">
              <a:extLst>
                <a:ext uri="{FF2B5EF4-FFF2-40B4-BE49-F238E27FC236}">
                  <a16:creationId xmlns:a16="http://schemas.microsoft.com/office/drawing/2014/main" id="{0B9415CD-476E-046F-3D32-087D220C674A}"/>
                </a:ext>
              </a:extLst>
            </p:cNvPr>
            <p:cNvSpPr txBox="1"/>
            <p:nvPr/>
          </p:nvSpPr>
          <p:spPr>
            <a:xfrm>
              <a:off x="8081202" y="5217205"/>
              <a:ext cx="549180" cy="369332"/>
            </a:xfrm>
            <a:prstGeom prst="rect">
              <a:avLst/>
            </a:prstGeom>
            <a:noFill/>
          </p:spPr>
          <p:txBody>
            <a:bodyPr wrap="square" rtlCol="1">
              <a:spAutoFit/>
            </a:bodyPr>
            <a:lstStyle/>
            <a:p>
              <a:pPr algn="ctr"/>
              <a:r>
                <a:rPr lang="en-US" dirty="0"/>
                <a:t>0</a:t>
              </a:r>
            </a:p>
          </p:txBody>
        </p:sp>
        <p:sp>
          <p:nvSpPr>
            <p:cNvPr id="15" name="TextBox 14">
              <a:extLst>
                <a:ext uri="{FF2B5EF4-FFF2-40B4-BE49-F238E27FC236}">
                  <a16:creationId xmlns:a16="http://schemas.microsoft.com/office/drawing/2014/main" id="{925D0516-0B2F-8BF5-88C4-AA994800AA61}"/>
                </a:ext>
              </a:extLst>
            </p:cNvPr>
            <p:cNvSpPr txBox="1"/>
            <p:nvPr/>
          </p:nvSpPr>
          <p:spPr>
            <a:xfrm>
              <a:off x="8081202" y="4545941"/>
              <a:ext cx="549180" cy="369332"/>
            </a:xfrm>
            <a:prstGeom prst="rect">
              <a:avLst/>
            </a:prstGeom>
            <a:noFill/>
          </p:spPr>
          <p:txBody>
            <a:bodyPr wrap="square" rtlCol="1">
              <a:spAutoFit/>
            </a:bodyPr>
            <a:lstStyle/>
            <a:p>
              <a:pPr algn="ctr"/>
              <a:r>
                <a:rPr lang="en-US" dirty="0"/>
                <a:t>200</a:t>
              </a:r>
            </a:p>
          </p:txBody>
        </p:sp>
        <p:sp>
          <p:nvSpPr>
            <p:cNvPr id="16" name="TextBox 15">
              <a:extLst>
                <a:ext uri="{FF2B5EF4-FFF2-40B4-BE49-F238E27FC236}">
                  <a16:creationId xmlns:a16="http://schemas.microsoft.com/office/drawing/2014/main" id="{C8558F90-1AF4-DA9D-175A-9E57FAD552D5}"/>
                </a:ext>
              </a:extLst>
            </p:cNvPr>
            <p:cNvSpPr txBox="1"/>
            <p:nvPr/>
          </p:nvSpPr>
          <p:spPr>
            <a:xfrm>
              <a:off x="8081202" y="3863381"/>
              <a:ext cx="549180" cy="369332"/>
            </a:xfrm>
            <a:prstGeom prst="rect">
              <a:avLst/>
            </a:prstGeom>
            <a:noFill/>
          </p:spPr>
          <p:txBody>
            <a:bodyPr wrap="square" rtlCol="1">
              <a:spAutoFit/>
            </a:bodyPr>
            <a:lstStyle/>
            <a:p>
              <a:pPr algn="ctr"/>
              <a:r>
                <a:rPr lang="en-US" dirty="0"/>
                <a:t>400</a:t>
              </a:r>
            </a:p>
          </p:txBody>
        </p:sp>
        <p:sp>
          <p:nvSpPr>
            <p:cNvPr id="17" name="TextBox 16">
              <a:extLst>
                <a:ext uri="{FF2B5EF4-FFF2-40B4-BE49-F238E27FC236}">
                  <a16:creationId xmlns:a16="http://schemas.microsoft.com/office/drawing/2014/main" id="{AF1DEAB4-7ECA-B4C9-B807-C49E38FE9F84}"/>
                </a:ext>
              </a:extLst>
            </p:cNvPr>
            <p:cNvSpPr txBox="1"/>
            <p:nvPr/>
          </p:nvSpPr>
          <p:spPr>
            <a:xfrm>
              <a:off x="7945583" y="5845786"/>
              <a:ext cx="820418" cy="369332"/>
            </a:xfrm>
            <a:prstGeom prst="rect">
              <a:avLst/>
            </a:prstGeom>
            <a:noFill/>
          </p:spPr>
          <p:txBody>
            <a:bodyPr wrap="square" rtlCol="1">
              <a:spAutoFit/>
            </a:bodyPr>
            <a:lstStyle/>
            <a:p>
              <a:pPr algn="ctr"/>
              <a:r>
                <a:rPr lang="en-US" dirty="0"/>
                <a:t>-200</a:t>
              </a:r>
            </a:p>
          </p:txBody>
        </p:sp>
        <p:cxnSp>
          <p:nvCxnSpPr>
            <p:cNvPr id="18" name="Straight Connector 17">
              <a:extLst>
                <a:ext uri="{FF2B5EF4-FFF2-40B4-BE49-F238E27FC236}">
                  <a16:creationId xmlns:a16="http://schemas.microsoft.com/office/drawing/2014/main" id="{7B8A20C6-2617-5240-D6A3-FF0D3A135DC0}"/>
                </a:ext>
              </a:extLst>
            </p:cNvPr>
            <p:cNvCxnSpPr>
              <a:cxnSpLocks/>
            </p:cNvCxnSpPr>
            <p:nvPr/>
          </p:nvCxnSpPr>
          <p:spPr>
            <a:xfrm flipH="1">
              <a:off x="8611790" y="6077906"/>
              <a:ext cx="68010" cy="0"/>
            </a:xfrm>
            <a:prstGeom prst="line">
              <a:avLst/>
            </a:prstGeom>
            <a:ln w="12700">
              <a:solidFill>
                <a:srgbClr val="63636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6406208-0270-224E-FAFC-B3AECC3E2479}"/>
                </a:ext>
              </a:extLst>
            </p:cNvPr>
            <p:cNvCxnSpPr>
              <a:cxnSpLocks/>
            </p:cNvCxnSpPr>
            <p:nvPr/>
          </p:nvCxnSpPr>
          <p:spPr>
            <a:xfrm flipH="1">
              <a:off x="8611790" y="5398059"/>
              <a:ext cx="68010" cy="0"/>
            </a:xfrm>
            <a:prstGeom prst="line">
              <a:avLst/>
            </a:prstGeom>
            <a:ln w="12700">
              <a:solidFill>
                <a:srgbClr val="63636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16245BF-4D80-7E0C-2962-B9D5E7F516C1}"/>
                </a:ext>
              </a:extLst>
            </p:cNvPr>
            <p:cNvCxnSpPr>
              <a:cxnSpLocks/>
            </p:cNvCxnSpPr>
            <p:nvPr/>
          </p:nvCxnSpPr>
          <p:spPr>
            <a:xfrm flipH="1">
              <a:off x="8611790" y="4719403"/>
              <a:ext cx="68010" cy="0"/>
            </a:xfrm>
            <a:prstGeom prst="line">
              <a:avLst/>
            </a:prstGeom>
            <a:ln w="12700">
              <a:solidFill>
                <a:srgbClr val="63636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73FC6D9-0007-D933-EC1C-FDFED5E5A6C5}"/>
                </a:ext>
              </a:extLst>
            </p:cNvPr>
            <p:cNvCxnSpPr>
              <a:cxnSpLocks/>
            </p:cNvCxnSpPr>
            <p:nvPr/>
          </p:nvCxnSpPr>
          <p:spPr>
            <a:xfrm flipH="1">
              <a:off x="8611790" y="4046700"/>
              <a:ext cx="68010" cy="0"/>
            </a:xfrm>
            <a:prstGeom prst="line">
              <a:avLst/>
            </a:prstGeom>
            <a:ln w="12700">
              <a:solidFill>
                <a:srgbClr val="63636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5D6EEC-E50A-9657-F4FF-5D481BF5B88D}"/>
                </a:ext>
              </a:extLst>
            </p:cNvPr>
            <p:cNvCxnSpPr>
              <a:cxnSpLocks/>
            </p:cNvCxnSpPr>
            <p:nvPr/>
          </p:nvCxnSpPr>
          <p:spPr>
            <a:xfrm flipH="1">
              <a:off x="8611790" y="2878697"/>
              <a:ext cx="68010" cy="0"/>
            </a:xfrm>
            <a:prstGeom prst="line">
              <a:avLst/>
            </a:prstGeom>
            <a:ln w="12700">
              <a:solidFill>
                <a:srgbClr val="636363"/>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CD33231-5468-E92F-EB20-199A714C35F4}"/>
                </a:ext>
              </a:extLst>
            </p:cNvPr>
            <p:cNvCxnSpPr>
              <a:cxnSpLocks/>
            </p:cNvCxnSpPr>
            <p:nvPr/>
          </p:nvCxnSpPr>
          <p:spPr>
            <a:xfrm flipH="1">
              <a:off x="8611790" y="2061928"/>
              <a:ext cx="68010" cy="0"/>
            </a:xfrm>
            <a:prstGeom prst="line">
              <a:avLst/>
            </a:prstGeom>
            <a:ln w="12700">
              <a:solidFill>
                <a:srgbClr val="63636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575EB2A-1DDF-71F7-6014-BEF93EFF3662}"/>
                </a:ext>
              </a:extLst>
            </p:cNvPr>
            <p:cNvCxnSpPr>
              <a:cxnSpLocks/>
            </p:cNvCxnSpPr>
            <p:nvPr/>
          </p:nvCxnSpPr>
          <p:spPr>
            <a:xfrm flipH="1">
              <a:off x="8611790" y="1248731"/>
              <a:ext cx="68010" cy="0"/>
            </a:xfrm>
            <a:prstGeom prst="line">
              <a:avLst/>
            </a:prstGeom>
            <a:ln w="12700">
              <a:solidFill>
                <a:srgbClr val="636363"/>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5568910-71F7-9DF7-7CE1-4349AD435A14}"/>
                </a:ext>
              </a:extLst>
            </p:cNvPr>
            <p:cNvSpPr txBox="1"/>
            <p:nvPr/>
          </p:nvSpPr>
          <p:spPr>
            <a:xfrm>
              <a:off x="8081202" y="2678485"/>
              <a:ext cx="549180" cy="369332"/>
            </a:xfrm>
            <a:prstGeom prst="rect">
              <a:avLst/>
            </a:prstGeom>
            <a:noFill/>
          </p:spPr>
          <p:txBody>
            <a:bodyPr wrap="square" rtlCol="1">
              <a:spAutoFit/>
            </a:bodyPr>
            <a:lstStyle/>
            <a:p>
              <a:pPr algn="ctr"/>
              <a:r>
                <a:rPr lang="en-US" dirty="0"/>
                <a:t>0</a:t>
              </a:r>
            </a:p>
          </p:txBody>
        </p:sp>
        <p:sp>
          <p:nvSpPr>
            <p:cNvPr id="29" name="TextBox 28">
              <a:extLst>
                <a:ext uri="{FF2B5EF4-FFF2-40B4-BE49-F238E27FC236}">
                  <a16:creationId xmlns:a16="http://schemas.microsoft.com/office/drawing/2014/main" id="{365A2CF0-A83D-87F0-41E7-FAC5CFF8FB97}"/>
                </a:ext>
              </a:extLst>
            </p:cNvPr>
            <p:cNvSpPr txBox="1"/>
            <p:nvPr/>
          </p:nvSpPr>
          <p:spPr>
            <a:xfrm>
              <a:off x="8011687" y="1879630"/>
              <a:ext cx="688210" cy="369332"/>
            </a:xfrm>
            <a:prstGeom prst="rect">
              <a:avLst/>
            </a:prstGeom>
            <a:noFill/>
          </p:spPr>
          <p:txBody>
            <a:bodyPr wrap="square" rtlCol="1">
              <a:spAutoFit/>
            </a:bodyPr>
            <a:lstStyle/>
            <a:p>
              <a:pPr algn="ctr"/>
              <a:r>
                <a:rPr lang="en-US" dirty="0"/>
                <a:t>2000</a:t>
              </a:r>
            </a:p>
          </p:txBody>
        </p:sp>
        <p:sp>
          <p:nvSpPr>
            <p:cNvPr id="30" name="TextBox 29">
              <a:extLst>
                <a:ext uri="{FF2B5EF4-FFF2-40B4-BE49-F238E27FC236}">
                  <a16:creationId xmlns:a16="http://schemas.microsoft.com/office/drawing/2014/main" id="{D68E5213-E925-747F-D33C-38CDD1A7E290}"/>
                </a:ext>
              </a:extLst>
            </p:cNvPr>
            <p:cNvSpPr txBox="1"/>
            <p:nvPr/>
          </p:nvSpPr>
          <p:spPr>
            <a:xfrm>
              <a:off x="8011687" y="1050722"/>
              <a:ext cx="688210" cy="369332"/>
            </a:xfrm>
            <a:prstGeom prst="rect">
              <a:avLst/>
            </a:prstGeom>
            <a:noFill/>
          </p:spPr>
          <p:txBody>
            <a:bodyPr wrap="square" rtlCol="1">
              <a:spAutoFit/>
            </a:bodyPr>
            <a:lstStyle/>
            <a:p>
              <a:pPr algn="ctr"/>
              <a:r>
                <a:rPr lang="en-US" dirty="0"/>
                <a:t>4000</a:t>
              </a:r>
            </a:p>
          </p:txBody>
        </p:sp>
        <p:sp>
          <p:nvSpPr>
            <p:cNvPr id="32" name="TextBox 31">
              <a:extLst>
                <a:ext uri="{FF2B5EF4-FFF2-40B4-BE49-F238E27FC236}">
                  <a16:creationId xmlns:a16="http://schemas.microsoft.com/office/drawing/2014/main" id="{1F3BD491-5282-0587-775B-7F9A6DD767BE}"/>
                </a:ext>
              </a:extLst>
            </p:cNvPr>
            <p:cNvSpPr txBox="1"/>
            <p:nvPr/>
          </p:nvSpPr>
          <p:spPr>
            <a:xfrm rot="16200000">
              <a:off x="6554058" y="4645057"/>
              <a:ext cx="2533162" cy="369332"/>
            </a:xfrm>
            <a:prstGeom prst="rect">
              <a:avLst/>
            </a:prstGeom>
            <a:noFill/>
          </p:spPr>
          <p:txBody>
            <a:bodyPr wrap="square" rtlCol="1">
              <a:spAutoFit/>
            </a:bodyPr>
            <a:lstStyle/>
            <a:p>
              <a:pPr algn="ctr"/>
              <a:r>
                <a:rPr lang="en-US" dirty="0"/>
                <a:t>Congruency effect (RT)</a:t>
              </a:r>
            </a:p>
          </p:txBody>
        </p:sp>
        <p:sp>
          <p:nvSpPr>
            <p:cNvPr id="33" name="TextBox 32">
              <a:extLst>
                <a:ext uri="{FF2B5EF4-FFF2-40B4-BE49-F238E27FC236}">
                  <a16:creationId xmlns:a16="http://schemas.microsoft.com/office/drawing/2014/main" id="{D77A8C09-DD8D-A872-CE43-998A2B2A15F7}"/>
                </a:ext>
              </a:extLst>
            </p:cNvPr>
            <p:cNvSpPr txBox="1"/>
            <p:nvPr/>
          </p:nvSpPr>
          <p:spPr>
            <a:xfrm>
              <a:off x="8679800" y="3594544"/>
              <a:ext cx="2769834" cy="369332"/>
            </a:xfrm>
            <a:prstGeom prst="rect">
              <a:avLst/>
            </a:prstGeom>
            <a:noFill/>
          </p:spPr>
          <p:txBody>
            <a:bodyPr wrap="square" rtlCol="1">
              <a:spAutoFit/>
            </a:bodyPr>
            <a:lstStyle/>
            <a:p>
              <a:pPr algn="ctr"/>
              <a:r>
                <a:rPr lang="en-US" b="1" dirty="0"/>
                <a:t>Keyboard</a:t>
              </a:r>
            </a:p>
          </p:txBody>
        </p:sp>
        <p:sp>
          <p:nvSpPr>
            <p:cNvPr id="34" name="TextBox 33">
              <a:extLst>
                <a:ext uri="{FF2B5EF4-FFF2-40B4-BE49-F238E27FC236}">
                  <a16:creationId xmlns:a16="http://schemas.microsoft.com/office/drawing/2014/main" id="{3D48F841-CA55-05CC-F090-0A8EBC08ED2D}"/>
                </a:ext>
              </a:extLst>
            </p:cNvPr>
            <p:cNvSpPr txBox="1"/>
            <p:nvPr/>
          </p:nvSpPr>
          <p:spPr>
            <a:xfrm>
              <a:off x="8679800" y="728845"/>
              <a:ext cx="2769834" cy="369332"/>
            </a:xfrm>
            <a:prstGeom prst="rect">
              <a:avLst/>
            </a:prstGeom>
            <a:noFill/>
          </p:spPr>
          <p:txBody>
            <a:bodyPr wrap="square" rtlCol="1">
              <a:spAutoFit/>
            </a:bodyPr>
            <a:lstStyle/>
            <a:p>
              <a:pPr algn="ctr"/>
              <a:r>
                <a:rPr lang="en-US" b="1" dirty="0"/>
                <a:t>Mouse</a:t>
              </a:r>
            </a:p>
          </p:txBody>
        </p:sp>
        <p:cxnSp>
          <p:nvCxnSpPr>
            <p:cNvPr id="35" name="Straight Connector 34">
              <a:extLst>
                <a:ext uri="{FF2B5EF4-FFF2-40B4-BE49-F238E27FC236}">
                  <a16:creationId xmlns:a16="http://schemas.microsoft.com/office/drawing/2014/main" id="{B83C0663-6EBF-5B73-E9D7-3060E2BC55E0}"/>
                </a:ext>
              </a:extLst>
            </p:cNvPr>
            <p:cNvCxnSpPr>
              <a:cxnSpLocks/>
            </p:cNvCxnSpPr>
            <p:nvPr/>
          </p:nvCxnSpPr>
          <p:spPr>
            <a:xfrm>
              <a:off x="9229869" y="3563142"/>
              <a:ext cx="0" cy="2693477"/>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C0412D0-4869-C3AA-BDE2-8514B0C91A0E}"/>
                </a:ext>
              </a:extLst>
            </p:cNvPr>
            <p:cNvCxnSpPr>
              <a:cxnSpLocks/>
            </p:cNvCxnSpPr>
            <p:nvPr/>
          </p:nvCxnSpPr>
          <p:spPr>
            <a:xfrm>
              <a:off x="9229869" y="717557"/>
              <a:ext cx="0" cy="2693477"/>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2AE5AB6-76A7-5259-7577-031E6A9B9D5E}"/>
                </a:ext>
              </a:extLst>
            </p:cNvPr>
            <p:cNvCxnSpPr>
              <a:cxnSpLocks/>
            </p:cNvCxnSpPr>
            <p:nvPr/>
          </p:nvCxnSpPr>
          <p:spPr>
            <a:xfrm flipH="1">
              <a:off x="8679800" y="2104975"/>
              <a:ext cx="2807351" cy="574005"/>
            </a:xfrm>
            <a:prstGeom prst="line">
              <a:avLst/>
            </a:prstGeom>
            <a:ln w="3810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5158BA-D98A-A058-E4F4-BEF449EA81AA}"/>
                </a:ext>
              </a:extLst>
            </p:cNvPr>
            <p:cNvCxnSpPr>
              <a:cxnSpLocks/>
            </p:cNvCxnSpPr>
            <p:nvPr/>
          </p:nvCxnSpPr>
          <p:spPr>
            <a:xfrm flipH="1" flipV="1">
              <a:off x="8670131" y="5281999"/>
              <a:ext cx="2762673" cy="74504"/>
            </a:xfrm>
            <a:prstGeom prst="line">
              <a:avLst/>
            </a:prstGeom>
            <a:ln w="3810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967E473-3ACE-DD1A-D8C0-854922C61808}"/>
                </a:ext>
              </a:extLst>
            </p:cNvPr>
            <p:cNvCxnSpPr>
              <a:cxnSpLocks/>
            </p:cNvCxnSpPr>
            <p:nvPr/>
          </p:nvCxnSpPr>
          <p:spPr>
            <a:xfrm flipH="1">
              <a:off x="8662970" y="5398059"/>
              <a:ext cx="2769834" cy="0"/>
            </a:xfrm>
            <a:prstGeom prst="line">
              <a:avLst/>
            </a:prstGeom>
            <a:ln w="12700">
              <a:solidFill>
                <a:srgbClr val="757575"/>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F5FA3F6-BF77-8780-E138-2936CFEDB017}"/>
                </a:ext>
              </a:extLst>
            </p:cNvPr>
            <p:cNvCxnSpPr>
              <a:cxnSpLocks/>
            </p:cNvCxnSpPr>
            <p:nvPr/>
          </p:nvCxnSpPr>
          <p:spPr>
            <a:xfrm flipH="1">
              <a:off x="8662970" y="2878697"/>
              <a:ext cx="2769834" cy="0"/>
            </a:xfrm>
            <a:prstGeom prst="line">
              <a:avLst/>
            </a:prstGeom>
            <a:ln w="12700">
              <a:solidFill>
                <a:srgbClr val="757575"/>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728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30A5F0-83D7-4F91-B2E4-462DC0170997}"/>
              </a:ext>
            </a:extLst>
          </p:cNvPr>
          <p:cNvSpPr txBox="1"/>
          <p:nvPr/>
        </p:nvSpPr>
        <p:spPr>
          <a:xfrm>
            <a:off x="0" y="-65985"/>
            <a:ext cx="12192000" cy="646331"/>
          </a:xfrm>
          <a:prstGeom prst="rect">
            <a:avLst/>
          </a:prstGeom>
          <a:noFill/>
        </p:spPr>
        <p:txBody>
          <a:bodyPr wrap="square" rtlCol="1">
            <a:spAutoFit/>
          </a:bodyPr>
          <a:lstStyle/>
          <a:p>
            <a:pPr algn="ctr"/>
            <a:r>
              <a:rPr lang="en-US" sz="3600" dirty="0">
                <a:solidFill>
                  <a:schemeClr val="accent5">
                    <a:lumMod val="75000"/>
                  </a:schemeClr>
                </a:solidFill>
              </a:rPr>
              <a:t>Xiao et al (2015), Limitations</a:t>
            </a:r>
          </a:p>
        </p:txBody>
      </p:sp>
      <p:grpSp>
        <p:nvGrpSpPr>
          <p:cNvPr id="15" name="Group 14">
            <a:extLst>
              <a:ext uri="{FF2B5EF4-FFF2-40B4-BE49-F238E27FC236}">
                <a16:creationId xmlns:a16="http://schemas.microsoft.com/office/drawing/2014/main" id="{1CFECD38-9B94-0536-DC46-77ABE16C3E45}"/>
              </a:ext>
            </a:extLst>
          </p:cNvPr>
          <p:cNvGrpSpPr/>
          <p:nvPr/>
        </p:nvGrpSpPr>
        <p:grpSpPr>
          <a:xfrm>
            <a:off x="5929553" y="521780"/>
            <a:ext cx="2825259" cy="2857512"/>
            <a:chOff x="5947107" y="551556"/>
            <a:chExt cx="2825259" cy="2857512"/>
          </a:xfrm>
        </p:grpSpPr>
        <p:sp>
          <p:nvSpPr>
            <p:cNvPr id="10" name="TextBox 9">
              <a:extLst>
                <a:ext uri="{FF2B5EF4-FFF2-40B4-BE49-F238E27FC236}">
                  <a16:creationId xmlns:a16="http://schemas.microsoft.com/office/drawing/2014/main" id="{FCA13082-45AD-6C93-B022-BCD2FFAA8C78}"/>
                </a:ext>
              </a:extLst>
            </p:cNvPr>
            <p:cNvSpPr txBox="1"/>
            <p:nvPr/>
          </p:nvSpPr>
          <p:spPr>
            <a:xfrm>
              <a:off x="6101835" y="551556"/>
              <a:ext cx="2670531" cy="400110"/>
            </a:xfrm>
            <a:prstGeom prst="rect">
              <a:avLst/>
            </a:prstGeom>
            <a:noFill/>
          </p:spPr>
          <p:txBody>
            <a:bodyPr wrap="square" rtlCol="1">
              <a:spAutoFit/>
            </a:bodyPr>
            <a:lstStyle/>
            <a:p>
              <a:pPr algn="ctr"/>
              <a:r>
                <a:rPr lang="en-US" sz="2000" b="1" dirty="0"/>
                <a:t>Smaller curvature</a:t>
              </a:r>
            </a:p>
          </p:txBody>
        </p:sp>
        <p:grpSp>
          <p:nvGrpSpPr>
            <p:cNvPr id="13" name="Group 12">
              <a:extLst>
                <a:ext uri="{FF2B5EF4-FFF2-40B4-BE49-F238E27FC236}">
                  <a16:creationId xmlns:a16="http://schemas.microsoft.com/office/drawing/2014/main" id="{83F4F0F1-AA84-73A6-32DD-EB526C4E05E2}"/>
                </a:ext>
              </a:extLst>
            </p:cNvPr>
            <p:cNvGrpSpPr/>
            <p:nvPr/>
          </p:nvGrpSpPr>
          <p:grpSpPr>
            <a:xfrm>
              <a:off x="5947107" y="1070484"/>
              <a:ext cx="2825259" cy="2338584"/>
              <a:chOff x="5947107" y="1070484"/>
              <a:chExt cx="2825259" cy="2338584"/>
            </a:xfrm>
          </p:grpSpPr>
          <p:pic>
            <p:nvPicPr>
              <p:cNvPr id="11" name="Picture 10">
                <a:extLst>
                  <a:ext uri="{FF2B5EF4-FFF2-40B4-BE49-F238E27FC236}">
                    <a16:creationId xmlns:a16="http://schemas.microsoft.com/office/drawing/2014/main" id="{33A53E01-BF12-4302-FFAA-F51B20D25FFE}"/>
                  </a:ext>
                </a:extLst>
              </p:cNvPr>
              <p:cNvPicPr>
                <a:picLocks noChangeAspect="1"/>
              </p:cNvPicPr>
              <p:nvPr/>
            </p:nvPicPr>
            <p:blipFill rotWithShape="1">
              <a:blip r:embed="rId3"/>
              <a:srcRect l="3002" t="24916" r="54991" b="7942"/>
              <a:stretch/>
            </p:blipFill>
            <p:spPr>
              <a:xfrm>
                <a:off x="5947107" y="1070484"/>
                <a:ext cx="2670531" cy="2338584"/>
              </a:xfrm>
              <a:prstGeom prst="rect">
                <a:avLst/>
              </a:prstGeom>
            </p:spPr>
          </p:pic>
          <p:pic>
            <p:nvPicPr>
              <p:cNvPr id="18" name="Picture 17">
                <a:extLst>
                  <a:ext uri="{FF2B5EF4-FFF2-40B4-BE49-F238E27FC236}">
                    <a16:creationId xmlns:a16="http://schemas.microsoft.com/office/drawing/2014/main" id="{D180EDD5-4DA7-CE9B-E3F5-18D5F1217D7C}"/>
                  </a:ext>
                </a:extLst>
              </p:cNvPr>
              <p:cNvPicPr>
                <a:picLocks noChangeAspect="1"/>
              </p:cNvPicPr>
              <p:nvPr/>
            </p:nvPicPr>
            <p:blipFill rotWithShape="1">
              <a:blip r:embed="rId4"/>
              <a:srcRect l="74054" t="1320" r="12365" b="82576"/>
              <a:stretch/>
            </p:blipFill>
            <p:spPr>
              <a:xfrm>
                <a:off x="7622739" y="1999619"/>
                <a:ext cx="1149627" cy="771908"/>
              </a:xfrm>
              <a:prstGeom prst="rect">
                <a:avLst/>
              </a:prstGeom>
            </p:spPr>
          </p:pic>
        </p:grpSp>
      </p:grpSp>
      <p:grpSp>
        <p:nvGrpSpPr>
          <p:cNvPr id="26" name="Group 25">
            <a:extLst>
              <a:ext uri="{FF2B5EF4-FFF2-40B4-BE49-F238E27FC236}">
                <a16:creationId xmlns:a16="http://schemas.microsoft.com/office/drawing/2014/main" id="{5CBE44BC-E767-53FE-F778-13B11EE1DF90}"/>
              </a:ext>
            </a:extLst>
          </p:cNvPr>
          <p:cNvGrpSpPr/>
          <p:nvPr/>
        </p:nvGrpSpPr>
        <p:grpSpPr>
          <a:xfrm>
            <a:off x="6084281" y="3699984"/>
            <a:ext cx="2696480" cy="2934102"/>
            <a:chOff x="9439199" y="3882379"/>
            <a:chExt cx="2696480" cy="2934102"/>
          </a:xfrm>
        </p:grpSpPr>
        <p:sp>
          <p:nvSpPr>
            <p:cNvPr id="25" name="TextBox 24">
              <a:extLst>
                <a:ext uri="{FF2B5EF4-FFF2-40B4-BE49-F238E27FC236}">
                  <a16:creationId xmlns:a16="http://schemas.microsoft.com/office/drawing/2014/main" id="{BA236101-84B8-D8DE-8E62-6548F4CBA14E}"/>
                </a:ext>
              </a:extLst>
            </p:cNvPr>
            <p:cNvSpPr txBox="1"/>
            <p:nvPr/>
          </p:nvSpPr>
          <p:spPr>
            <a:xfrm>
              <a:off x="9465148" y="3882379"/>
              <a:ext cx="2670531" cy="400110"/>
            </a:xfrm>
            <a:prstGeom prst="rect">
              <a:avLst/>
            </a:prstGeom>
            <a:noFill/>
          </p:spPr>
          <p:txBody>
            <a:bodyPr wrap="square" rtlCol="1">
              <a:spAutoFit/>
            </a:bodyPr>
            <a:lstStyle/>
            <a:p>
              <a:pPr algn="ctr"/>
              <a:r>
                <a:rPr lang="en-US" sz="2000" b="1" dirty="0"/>
                <a:t>Less COM</a:t>
              </a:r>
            </a:p>
          </p:txBody>
        </p:sp>
        <p:grpSp>
          <p:nvGrpSpPr>
            <p:cNvPr id="29" name="Group 28">
              <a:extLst>
                <a:ext uri="{FF2B5EF4-FFF2-40B4-BE49-F238E27FC236}">
                  <a16:creationId xmlns:a16="http://schemas.microsoft.com/office/drawing/2014/main" id="{2A638EED-BB61-4BFB-1CEB-A211C5249771}"/>
                </a:ext>
              </a:extLst>
            </p:cNvPr>
            <p:cNvGrpSpPr/>
            <p:nvPr/>
          </p:nvGrpSpPr>
          <p:grpSpPr>
            <a:xfrm>
              <a:off x="9439199" y="4628876"/>
              <a:ext cx="2555921" cy="2187605"/>
              <a:chOff x="9530622" y="3155137"/>
              <a:chExt cx="2555921" cy="2187605"/>
            </a:xfrm>
          </p:grpSpPr>
          <p:pic>
            <p:nvPicPr>
              <p:cNvPr id="27" name="Picture 26">
                <a:extLst>
                  <a:ext uri="{FF2B5EF4-FFF2-40B4-BE49-F238E27FC236}">
                    <a16:creationId xmlns:a16="http://schemas.microsoft.com/office/drawing/2014/main" id="{9F70D430-AEF3-72D7-59CD-7DB65EA2605A}"/>
                  </a:ext>
                </a:extLst>
              </p:cNvPr>
              <p:cNvPicPr>
                <a:picLocks noChangeAspect="1"/>
              </p:cNvPicPr>
              <p:nvPr/>
            </p:nvPicPr>
            <p:blipFill rotWithShape="1">
              <a:blip r:embed="rId5"/>
              <a:srcRect l="1618" t="9334" r="54889" b="6558"/>
              <a:stretch/>
            </p:blipFill>
            <p:spPr>
              <a:xfrm>
                <a:off x="9530622" y="3247084"/>
                <a:ext cx="2499763" cy="2095658"/>
              </a:xfrm>
              <a:prstGeom prst="rect">
                <a:avLst/>
              </a:prstGeom>
            </p:spPr>
          </p:pic>
          <p:sp>
            <p:nvSpPr>
              <p:cNvPr id="28" name="Rectangle 27">
                <a:extLst>
                  <a:ext uri="{FF2B5EF4-FFF2-40B4-BE49-F238E27FC236}">
                    <a16:creationId xmlns:a16="http://schemas.microsoft.com/office/drawing/2014/main" id="{894B5145-99A0-5385-399F-49A25076B130}"/>
                  </a:ext>
                </a:extLst>
              </p:cNvPr>
              <p:cNvSpPr/>
              <p:nvPr/>
            </p:nvSpPr>
            <p:spPr>
              <a:xfrm>
                <a:off x="11407442" y="3155137"/>
                <a:ext cx="679101" cy="183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sp>
        <p:nvSpPr>
          <p:cNvPr id="2" name="TextBox 1">
            <a:extLst>
              <a:ext uri="{FF2B5EF4-FFF2-40B4-BE49-F238E27FC236}">
                <a16:creationId xmlns:a16="http://schemas.microsoft.com/office/drawing/2014/main" id="{047D5FE5-98CF-72B0-607E-AD80D996C835}"/>
              </a:ext>
            </a:extLst>
          </p:cNvPr>
          <p:cNvSpPr txBox="1"/>
          <p:nvPr/>
        </p:nvSpPr>
        <p:spPr>
          <a:xfrm>
            <a:off x="268328" y="521780"/>
            <a:ext cx="4950890" cy="4770537"/>
          </a:xfrm>
          <a:prstGeom prst="rect">
            <a:avLst/>
          </a:prstGeom>
          <a:noFill/>
        </p:spPr>
        <p:txBody>
          <a:bodyPr wrap="square" rtlCol="1">
            <a:spAutoFit/>
          </a:bodyPr>
          <a:lstStyle/>
          <a:p>
            <a:r>
              <a:rPr lang="en-US" sz="2400" b="1" dirty="0"/>
              <a:t>Mouse tracking limitations:</a:t>
            </a:r>
          </a:p>
          <a:p>
            <a:endParaRPr lang="en-US" sz="2400" b="1" dirty="0"/>
          </a:p>
          <a:p>
            <a:pPr marL="800100" lvl="1" indent="-342900">
              <a:buFont typeface="Arial" panose="020B0604020202020204" pitchFamily="34" charset="0"/>
              <a:buChar char="•"/>
            </a:pPr>
            <a:r>
              <a:rPr lang="en-US" sz="2400" dirty="0"/>
              <a:t>Constrains movements</a:t>
            </a:r>
          </a:p>
          <a:p>
            <a:pPr marL="1257300" lvl="2" indent="-342900">
              <a:buFont typeface="Arial" panose="020B0604020202020204" pitchFamily="34" charset="0"/>
              <a:buChar char="•"/>
            </a:pPr>
            <a:r>
              <a:rPr lang="en-US" sz="2400" dirty="0"/>
              <a:t>Slower initiation</a:t>
            </a:r>
          </a:p>
          <a:p>
            <a:pPr marL="1257300" lvl="2" indent="-342900">
              <a:buFont typeface="Arial" panose="020B0604020202020204" pitchFamily="34" charset="0"/>
              <a:buChar char="•"/>
            </a:pPr>
            <a:r>
              <a:rPr lang="en-US" sz="2400" dirty="0"/>
              <a:t>Longer duration</a:t>
            </a:r>
          </a:p>
          <a:p>
            <a:pPr marL="1257300" lvl="2" indent="-342900">
              <a:buFont typeface="Arial" panose="020B0604020202020204" pitchFamily="34" charset="0"/>
              <a:buChar char="•"/>
            </a:pPr>
            <a:r>
              <a:rPr lang="en-US" sz="2400" dirty="0"/>
              <a:t>Slower reaction to changes</a:t>
            </a:r>
          </a:p>
          <a:p>
            <a:pPr lvl="2"/>
            <a:r>
              <a:rPr lang="en-US" sz="1600" dirty="0" err="1">
                <a:latin typeface="Times New Roman" panose="02020603050405020304" pitchFamily="18" charset="0"/>
                <a:ea typeface="Times New Roman" panose="02020603050405020304" pitchFamily="18" charset="0"/>
              </a:rPr>
              <a:t>Desmurget</a:t>
            </a:r>
            <a:r>
              <a:rPr lang="en-US" sz="1600" dirty="0">
                <a:latin typeface="Times New Roman" panose="02020603050405020304" pitchFamily="18" charset="0"/>
                <a:ea typeface="Times New Roman" panose="02020603050405020304" pitchFamily="18" charset="0"/>
              </a:rPr>
              <a:t> et al. (1997)</a:t>
            </a:r>
          </a:p>
          <a:p>
            <a:pPr lvl="2"/>
            <a:r>
              <a:rPr lang="en-US" sz="1600" dirty="0" err="1">
                <a:latin typeface="Times New Roman" panose="02020603050405020304" pitchFamily="18" charset="0"/>
                <a:ea typeface="Times New Roman" panose="02020603050405020304" pitchFamily="18" charset="0"/>
              </a:rPr>
              <a:t>Palluel</a:t>
            </a:r>
            <a:r>
              <a:rPr lang="en-US" sz="1600" dirty="0">
                <a:latin typeface="Times New Roman" panose="02020603050405020304" pitchFamily="18" charset="0"/>
                <a:ea typeface="Times New Roman" panose="02020603050405020304" pitchFamily="18" charset="0"/>
              </a:rPr>
              <a:t>-Germain et al. (2004)</a:t>
            </a:r>
          </a:p>
          <a:p>
            <a:pPr lvl="2"/>
            <a:r>
              <a:rPr lang="en-US" sz="1600" dirty="0">
                <a:latin typeface="Times New Roman" panose="02020603050405020304" pitchFamily="18" charset="0"/>
                <a:ea typeface="Times New Roman" panose="02020603050405020304" pitchFamily="18" charset="0"/>
              </a:rPr>
              <a:t>Moher &amp; Song (2019)</a:t>
            </a: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Less intuitive</a:t>
            </a:r>
          </a:p>
          <a:p>
            <a:pPr marL="1257300" lvl="2" indent="-342900">
              <a:buFont typeface="Arial" panose="020B0604020202020204" pitchFamily="34" charset="0"/>
              <a:buChar char="•"/>
            </a:pPr>
            <a:r>
              <a:rPr lang="en-US" sz="2400" dirty="0"/>
              <a:t>More demanding</a:t>
            </a:r>
          </a:p>
          <a:p>
            <a:pPr marL="1257300" lvl="2" indent="-342900">
              <a:buFont typeface="Arial" panose="020B0604020202020204" pitchFamily="34" charset="0"/>
              <a:buChar char="•"/>
            </a:pPr>
            <a:r>
              <a:rPr lang="en-US" sz="2400" dirty="0"/>
              <a:t>Less fluctuations in decision</a:t>
            </a:r>
          </a:p>
          <a:p>
            <a:pPr lvl="1"/>
            <a:r>
              <a:rPr lang="en-US" sz="1600" dirty="0">
                <a:latin typeface="Times New Roman" panose="02020603050405020304" pitchFamily="18" charset="0"/>
                <a:ea typeface="Times New Roman" panose="02020603050405020304" pitchFamily="18" charset="0"/>
              </a:rPr>
              <a:t>	       Burk et al. (2014); Moher &amp; Song (2014)</a:t>
            </a:r>
            <a:endParaRPr lang="en-US" sz="1600" dirty="0"/>
          </a:p>
        </p:txBody>
      </p:sp>
      <p:grpSp>
        <p:nvGrpSpPr>
          <p:cNvPr id="30" name="Group 29">
            <a:extLst>
              <a:ext uri="{FF2B5EF4-FFF2-40B4-BE49-F238E27FC236}">
                <a16:creationId xmlns:a16="http://schemas.microsoft.com/office/drawing/2014/main" id="{6B08A074-60B8-2DD0-DAB6-CE07A3C11EB1}"/>
              </a:ext>
            </a:extLst>
          </p:cNvPr>
          <p:cNvGrpSpPr/>
          <p:nvPr/>
        </p:nvGrpSpPr>
        <p:grpSpPr>
          <a:xfrm>
            <a:off x="8917514" y="531133"/>
            <a:ext cx="3239582" cy="2897867"/>
            <a:chOff x="8917514" y="531133"/>
            <a:chExt cx="3239582" cy="2897867"/>
          </a:xfrm>
        </p:grpSpPr>
        <p:pic>
          <p:nvPicPr>
            <p:cNvPr id="39" name="Picture 38">
              <a:extLst>
                <a:ext uri="{FF2B5EF4-FFF2-40B4-BE49-F238E27FC236}">
                  <a16:creationId xmlns:a16="http://schemas.microsoft.com/office/drawing/2014/main" id="{A3CF3368-C6E4-A04A-C5E1-7B83FA43B191}"/>
                </a:ext>
              </a:extLst>
            </p:cNvPr>
            <p:cNvPicPr>
              <a:picLocks noChangeAspect="1"/>
            </p:cNvPicPr>
            <p:nvPr/>
          </p:nvPicPr>
          <p:blipFill rotWithShape="1">
            <a:blip r:embed="rId4"/>
            <a:srcRect l="50905" t="20156" b="10103"/>
            <a:stretch/>
          </p:blipFill>
          <p:spPr>
            <a:xfrm>
              <a:off x="9149349" y="1016826"/>
              <a:ext cx="2789613" cy="2243934"/>
            </a:xfrm>
            <a:prstGeom prst="rect">
              <a:avLst/>
            </a:prstGeom>
          </p:spPr>
        </p:pic>
        <p:sp>
          <p:nvSpPr>
            <p:cNvPr id="3" name="TextBox 2">
              <a:extLst>
                <a:ext uri="{FF2B5EF4-FFF2-40B4-BE49-F238E27FC236}">
                  <a16:creationId xmlns:a16="http://schemas.microsoft.com/office/drawing/2014/main" id="{8926F8F5-79A8-D7C2-9F65-9F58D78EDBC4}"/>
                </a:ext>
              </a:extLst>
            </p:cNvPr>
            <p:cNvSpPr txBox="1"/>
            <p:nvPr/>
          </p:nvSpPr>
          <p:spPr>
            <a:xfrm>
              <a:off x="9436890" y="531133"/>
              <a:ext cx="2437220" cy="400110"/>
            </a:xfrm>
            <a:prstGeom prst="rect">
              <a:avLst/>
            </a:prstGeom>
            <a:noFill/>
          </p:spPr>
          <p:txBody>
            <a:bodyPr wrap="square" rtlCol="1">
              <a:spAutoFit/>
            </a:bodyPr>
            <a:lstStyle/>
            <a:p>
              <a:pPr algn="ctr"/>
              <a:r>
                <a:rPr lang="en-US" sz="2000" b="1" dirty="0"/>
                <a:t>Lower velocity</a:t>
              </a:r>
            </a:p>
          </p:txBody>
        </p:sp>
        <p:sp>
          <p:nvSpPr>
            <p:cNvPr id="17" name="Rectangle 16">
              <a:extLst>
                <a:ext uri="{FF2B5EF4-FFF2-40B4-BE49-F238E27FC236}">
                  <a16:creationId xmlns:a16="http://schemas.microsoft.com/office/drawing/2014/main" id="{AF33753C-E337-02E0-055E-C168E1EA7947}"/>
                </a:ext>
              </a:extLst>
            </p:cNvPr>
            <p:cNvSpPr/>
            <p:nvPr/>
          </p:nvSpPr>
          <p:spPr>
            <a:xfrm>
              <a:off x="9427867" y="2914124"/>
              <a:ext cx="2527045" cy="51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CB2F9833-86F2-A8EE-90B5-450A157D6B00}"/>
                </a:ext>
              </a:extLst>
            </p:cNvPr>
            <p:cNvSpPr/>
            <p:nvPr/>
          </p:nvSpPr>
          <p:spPr>
            <a:xfrm>
              <a:off x="8939267" y="771647"/>
              <a:ext cx="806437" cy="2243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TextBox 7">
              <a:extLst>
                <a:ext uri="{FF2B5EF4-FFF2-40B4-BE49-F238E27FC236}">
                  <a16:creationId xmlns:a16="http://schemas.microsoft.com/office/drawing/2014/main" id="{5CC3009E-FC5C-0BC4-3A05-539D767B5CA1}"/>
                </a:ext>
              </a:extLst>
            </p:cNvPr>
            <p:cNvSpPr txBox="1"/>
            <p:nvPr/>
          </p:nvSpPr>
          <p:spPr>
            <a:xfrm>
              <a:off x="9218781" y="1170354"/>
              <a:ext cx="618552" cy="338554"/>
            </a:xfrm>
            <a:prstGeom prst="rect">
              <a:avLst/>
            </a:prstGeom>
            <a:noFill/>
          </p:spPr>
          <p:txBody>
            <a:bodyPr vert="horz" wrap="square" rtlCol="1">
              <a:spAutoFit/>
            </a:bodyPr>
            <a:lstStyle/>
            <a:p>
              <a:pPr algn="r"/>
              <a:r>
                <a:rPr lang="en-US" sz="1600" dirty="0">
                  <a:solidFill>
                    <a:srgbClr val="3B3B3B"/>
                  </a:solidFill>
                </a:rPr>
                <a:t>1500</a:t>
              </a:r>
              <a:endParaRPr lang="he-IL" sz="1600" dirty="0">
                <a:solidFill>
                  <a:srgbClr val="3B3B3B"/>
                </a:solidFill>
              </a:endParaRPr>
            </a:p>
          </p:txBody>
        </p:sp>
        <p:sp>
          <p:nvSpPr>
            <p:cNvPr id="7" name="TextBox 6">
              <a:extLst>
                <a:ext uri="{FF2B5EF4-FFF2-40B4-BE49-F238E27FC236}">
                  <a16:creationId xmlns:a16="http://schemas.microsoft.com/office/drawing/2014/main" id="{B8B1BBC2-5E23-2928-F23B-850783CF7CA5}"/>
                </a:ext>
              </a:extLst>
            </p:cNvPr>
            <p:cNvSpPr txBox="1"/>
            <p:nvPr/>
          </p:nvSpPr>
          <p:spPr>
            <a:xfrm>
              <a:off x="8917514" y="741799"/>
              <a:ext cx="461665" cy="2395847"/>
            </a:xfrm>
            <a:prstGeom prst="rect">
              <a:avLst/>
            </a:prstGeom>
            <a:noFill/>
          </p:spPr>
          <p:txBody>
            <a:bodyPr vert="vert270" wrap="square" rtlCol="1">
              <a:spAutoFit/>
            </a:bodyPr>
            <a:lstStyle/>
            <a:p>
              <a:r>
                <a:rPr lang="en-US" dirty="0">
                  <a:solidFill>
                    <a:srgbClr val="3B3B3B"/>
                  </a:solidFill>
                </a:rPr>
                <a:t>Lateral velocity (pixels/s)</a:t>
              </a:r>
              <a:endParaRPr lang="he-IL" dirty="0">
                <a:solidFill>
                  <a:srgbClr val="3B3B3B"/>
                </a:solidFill>
              </a:endParaRPr>
            </a:p>
          </p:txBody>
        </p:sp>
        <p:sp>
          <p:nvSpPr>
            <p:cNvPr id="12" name="TextBox 11">
              <a:extLst>
                <a:ext uri="{FF2B5EF4-FFF2-40B4-BE49-F238E27FC236}">
                  <a16:creationId xmlns:a16="http://schemas.microsoft.com/office/drawing/2014/main" id="{F8AEB1D7-5400-2C32-9EA5-667108CC24CD}"/>
                </a:ext>
              </a:extLst>
            </p:cNvPr>
            <p:cNvSpPr txBox="1"/>
            <p:nvPr/>
          </p:nvSpPr>
          <p:spPr>
            <a:xfrm>
              <a:off x="9218781" y="1659114"/>
              <a:ext cx="618552" cy="338554"/>
            </a:xfrm>
            <a:prstGeom prst="rect">
              <a:avLst/>
            </a:prstGeom>
            <a:noFill/>
          </p:spPr>
          <p:txBody>
            <a:bodyPr vert="horz" wrap="square" rtlCol="1">
              <a:spAutoFit/>
            </a:bodyPr>
            <a:lstStyle/>
            <a:p>
              <a:pPr algn="r"/>
              <a:r>
                <a:rPr lang="en-US" sz="1600" dirty="0">
                  <a:solidFill>
                    <a:srgbClr val="3B3B3B"/>
                  </a:solidFill>
                </a:rPr>
                <a:t>1000</a:t>
              </a:r>
              <a:endParaRPr lang="he-IL" sz="1600" dirty="0">
                <a:solidFill>
                  <a:srgbClr val="3B3B3B"/>
                </a:solidFill>
              </a:endParaRPr>
            </a:p>
          </p:txBody>
        </p:sp>
        <p:sp>
          <p:nvSpPr>
            <p:cNvPr id="14" name="TextBox 13">
              <a:extLst>
                <a:ext uri="{FF2B5EF4-FFF2-40B4-BE49-F238E27FC236}">
                  <a16:creationId xmlns:a16="http://schemas.microsoft.com/office/drawing/2014/main" id="{0AA0662A-B2B4-E22C-D51C-5935B3A9D8F6}"/>
                </a:ext>
              </a:extLst>
            </p:cNvPr>
            <p:cNvSpPr txBox="1"/>
            <p:nvPr/>
          </p:nvSpPr>
          <p:spPr>
            <a:xfrm>
              <a:off x="9218781" y="2138793"/>
              <a:ext cx="618552" cy="338554"/>
            </a:xfrm>
            <a:prstGeom prst="rect">
              <a:avLst/>
            </a:prstGeom>
            <a:noFill/>
          </p:spPr>
          <p:txBody>
            <a:bodyPr vert="horz" wrap="square" rtlCol="1">
              <a:spAutoFit/>
            </a:bodyPr>
            <a:lstStyle/>
            <a:p>
              <a:pPr algn="r"/>
              <a:r>
                <a:rPr lang="en-US" sz="1600" dirty="0">
                  <a:solidFill>
                    <a:srgbClr val="3B3B3B"/>
                  </a:solidFill>
                </a:rPr>
                <a:t>500</a:t>
              </a:r>
              <a:endParaRPr lang="he-IL" sz="1600" dirty="0">
                <a:solidFill>
                  <a:srgbClr val="3B3B3B"/>
                </a:solidFill>
              </a:endParaRPr>
            </a:p>
          </p:txBody>
        </p:sp>
        <p:sp>
          <p:nvSpPr>
            <p:cNvPr id="16" name="TextBox 15">
              <a:extLst>
                <a:ext uri="{FF2B5EF4-FFF2-40B4-BE49-F238E27FC236}">
                  <a16:creationId xmlns:a16="http://schemas.microsoft.com/office/drawing/2014/main" id="{35FC5EFE-895B-11CD-8566-BFD57435687E}"/>
                </a:ext>
              </a:extLst>
            </p:cNvPr>
            <p:cNvSpPr txBox="1"/>
            <p:nvPr/>
          </p:nvSpPr>
          <p:spPr>
            <a:xfrm>
              <a:off x="9218781" y="2695051"/>
              <a:ext cx="618552" cy="338554"/>
            </a:xfrm>
            <a:prstGeom prst="rect">
              <a:avLst/>
            </a:prstGeom>
            <a:noFill/>
          </p:spPr>
          <p:txBody>
            <a:bodyPr vert="horz" wrap="square" rtlCol="1">
              <a:spAutoFit/>
            </a:bodyPr>
            <a:lstStyle/>
            <a:p>
              <a:pPr algn="r"/>
              <a:r>
                <a:rPr lang="en-US" sz="1600" dirty="0">
                  <a:solidFill>
                    <a:srgbClr val="3B3B3B"/>
                  </a:solidFill>
                </a:rPr>
                <a:t>0</a:t>
              </a:r>
              <a:endParaRPr lang="he-IL" sz="1600" dirty="0">
                <a:solidFill>
                  <a:srgbClr val="3B3B3B"/>
                </a:solidFill>
              </a:endParaRPr>
            </a:p>
          </p:txBody>
        </p:sp>
        <p:sp>
          <p:nvSpPr>
            <p:cNvPr id="19" name="TextBox 18">
              <a:extLst>
                <a:ext uri="{FF2B5EF4-FFF2-40B4-BE49-F238E27FC236}">
                  <a16:creationId xmlns:a16="http://schemas.microsoft.com/office/drawing/2014/main" id="{F0847395-C74A-CE4D-EB1E-DA5FFD219742}"/>
                </a:ext>
              </a:extLst>
            </p:cNvPr>
            <p:cNvSpPr txBox="1"/>
            <p:nvPr/>
          </p:nvSpPr>
          <p:spPr>
            <a:xfrm>
              <a:off x="9234731" y="3036156"/>
              <a:ext cx="2922365" cy="369332"/>
            </a:xfrm>
            <a:prstGeom prst="rect">
              <a:avLst/>
            </a:prstGeom>
            <a:noFill/>
          </p:spPr>
          <p:txBody>
            <a:bodyPr vert="horz" wrap="square" rtlCol="1">
              <a:spAutoFit/>
            </a:bodyPr>
            <a:lstStyle/>
            <a:p>
              <a:r>
                <a:rPr lang="en-US" dirty="0">
                  <a:solidFill>
                    <a:srgbClr val="3B3B3B"/>
                  </a:solidFill>
                </a:rPr>
                <a:t>Time after displacement (ms)</a:t>
              </a:r>
              <a:endParaRPr lang="he-IL" dirty="0">
                <a:solidFill>
                  <a:srgbClr val="3B3B3B"/>
                </a:solidFill>
              </a:endParaRPr>
            </a:p>
          </p:txBody>
        </p:sp>
        <p:sp>
          <p:nvSpPr>
            <p:cNvPr id="20" name="TextBox 19">
              <a:extLst>
                <a:ext uri="{FF2B5EF4-FFF2-40B4-BE49-F238E27FC236}">
                  <a16:creationId xmlns:a16="http://schemas.microsoft.com/office/drawing/2014/main" id="{9CBA4CA9-E637-EFBB-A441-993DD423E945}"/>
                </a:ext>
              </a:extLst>
            </p:cNvPr>
            <p:cNvSpPr txBox="1"/>
            <p:nvPr/>
          </p:nvSpPr>
          <p:spPr>
            <a:xfrm>
              <a:off x="9505187" y="2827233"/>
              <a:ext cx="618552" cy="338554"/>
            </a:xfrm>
            <a:prstGeom prst="rect">
              <a:avLst/>
            </a:prstGeom>
            <a:noFill/>
          </p:spPr>
          <p:txBody>
            <a:bodyPr vert="horz" wrap="square" rtlCol="1">
              <a:spAutoFit/>
            </a:bodyPr>
            <a:lstStyle/>
            <a:p>
              <a:pPr algn="ctr"/>
              <a:r>
                <a:rPr lang="en-US" sz="1600" dirty="0">
                  <a:solidFill>
                    <a:srgbClr val="3B3B3B"/>
                  </a:solidFill>
                </a:rPr>
                <a:t>0</a:t>
              </a:r>
              <a:endParaRPr lang="he-IL" sz="1600" dirty="0">
                <a:solidFill>
                  <a:srgbClr val="3B3B3B"/>
                </a:solidFill>
              </a:endParaRPr>
            </a:p>
          </p:txBody>
        </p:sp>
        <p:sp>
          <p:nvSpPr>
            <p:cNvPr id="21" name="TextBox 20">
              <a:extLst>
                <a:ext uri="{FF2B5EF4-FFF2-40B4-BE49-F238E27FC236}">
                  <a16:creationId xmlns:a16="http://schemas.microsoft.com/office/drawing/2014/main" id="{49AB5F13-FC56-1825-28C4-5B0B3DBCF702}"/>
                </a:ext>
              </a:extLst>
            </p:cNvPr>
            <p:cNvSpPr txBox="1"/>
            <p:nvPr/>
          </p:nvSpPr>
          <p:spPr>
            <a:xfrm>
              <a:off x="10177966" y="2827233"/>
              <a:ext cx="618552" cy="338554"/>
            </a:xfrm>
            <a:prstGeom prst="rect">
              <a:avLst/>
            </a:prstGeom>
            <a:noFill/>
          </p:spPr>
          <p:txBody>
            <a:bodyPr vert="horz" wrap="square" rtlCol="1">
              <a:spAutoFit/>
            </a:bodyPr>
            <a:lstStyle/>
            <a:p>
              <a:pPr algn="ctr"/>
              <a:r>
                <a:rPr lang="en-US" sz="1600" dirty="0">
                  <a:solidFill>
                    <a:srgbClr val="3B3B3B"/>
                  </a:solidFill>
                </a:rPr>
                <a:t>200</a:t>
              </a:r>
              <a:endParaRPr lang="he-IL" sz="1600" dirty="0">
                <a:solidFill>
                  <a:srgbClr val="3B3B3B"/>
                </a:solidFill>
              </a:endParaRPr>
            </a:p>
          </p:txBody>
        </p:sp>
        <p:sp>
          <p:nvSpPr>
            <p:cNvPr id="24" name="TextBox 23">
              <a:extLst>
                <a:ext uri="{FF2B5EF4-FFF2-40B4-BE49-F238E27FC236}">
                  <a16:creationId xmlns:a16="http://schemas.microsoft.com/office/drawing/2014/main" id="{3C59823B-1925-C163-F801-CC6731D9AE2C}"/>
                </a:ext>
              </a:extLst>
            </p:cNvPr>
            <p:cNvSpPr txBox="1"/>
            <p:nvPr/>
          </p:nvSpPr>
          <p:spPr>
            <a:xfrm>
              <a:off x="10881900" y="2827233"/>
              <a:ext cx="618552" cy="338554"/>
            </a:xfrm>
            <a:prstGeom prst="rect">
              <a:avLst/>
            </a:prstGeom>
            <a:noFill/>
          </p:spPr>
          <p:txBody>
            <a:bodyPr vert="horz" wrap="square" rtlCol="1">
              <a:spAutoFit/>
            </a:bodyPr>
            <a:lstStyle/>
            <a:p>
              <a:pPr algn="ctr"/>
              <a:r>
                <a:rPr lang="en-US" sz="1600" dirty="0">
                  <a:solidFill>
                    <a:srgbClr val="3B3B3B"/>
                  </a:solidFill>
                </a:rPr>
                <a:t>400</a:t>
              </a:r>
              <a:endParaRPr lang="he-IL" sz="1600" dirty="0">
                <a:solidFill>
                  <a:srgbClr val="3B3B3B"/>
                </a:solidFill>
              </a:endParaRPr>
            </a:p>
          </p:txBody>
        </p:sp>
      </p:grpSp>
    </p:spTree>
    <p:extLst>
      <p:ext uri="{BB962C8B-B14F-4D97-AF65-F5344CB8AC3E}">
        <p14:creationId xmlns:p14="http://schemas.microsoft.com/office/powerpoint/2010/main" val="21648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30A5F0-83D7-4F91-B2E4-462DC0170997}"/>
              </a:ext>
            </a:extLst>
          </p:cNvPr>
          <p:cNvSpPr txBox="1"/>
          <p:nvPr/>
        </p:nvSpPr>
        <p:spPr>
          <a:xfrm>
            <a:off x="0" y="-65985"/>
            <a:ext cx="12192000" cy="646331"/>
          </a:xfrm>
          <a:prstGeom prst="rect">
            <a:avLst/>
          </a:prstGeom>
          <a:noFill/>
        </p:spPr>
        <p:txBody>
          <a:bodyPr wrap="square" rtlCol="1">
            <a:spAutoFit/>
          </a:bodyPr>
          <a:lstStyle/>
          <a:p>
            <a:pPr algn="ctr"/>
            <a:r>
              <a:rPr lang="en-US" sz="3600" dirty="0">
                <a:solidFill>
                  <a:schemeClr val="accent5">
                    <a:lumMod val="75000"/>
                  </a:schemeClr>
                </a:solidFill>
              </a:rPr>
              <a:t>Xiao et al (2015), Limitations</a:t>
            </a:r>
          </a:p>
        </p:txBody>
      </p:sp>
      <p:sp>
        <p:nvSpPr>
          <p:cNvPr id="52" name="Arrow: Right 51">
            <a:extLst>
              <a:ext uri="{FF2B5EF4-FFF2-40B4-BE49-F238E27FC236}">
                <a16:creationId xmlns:a16="http://schemas.microsoft.com/office/drawing/2014/main" id="{428D8CC7-05FE-801A-1D45-88543398B1F8}"/>
              </a:ext>
            </a:extLst>
          </p:cNvPr>
          <p:cNvSpPr/>
          <p:nvPr/>
        </p:nvSpPr>
        <p:spPr>
          <a:xfrm rot="10800000" flipH="1">
            <a:off x="-3627923" y="753809"/>
            <a:ext cx="573314" cy="2967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31" name="Picture 30">
            <a:extLst>
              <a:ext uri="{FF2B5EF4-FFF2-40B4-BE49-F238E27FC236}">
                <a16:creationId xmlns:a16="http://schemas.microsoft.com/office/drawing/2014/main" id="{96B8CD85-8C16-658C-5DD2-5AB74D7A8933}"/>
              </a:ext>
            </a:extLst>
          </p:cNvPr>
          <p:cNvPicPr>
            <a:picLocks noChangeAspect="1"/>
          </p:cNvPicPr>
          <p:nvPr/>
        </p:nvPicPr>
        <p:blipFill rotWithShape="1">
          <a:blip r:embed="rId3"/>
          <a:srcRect t="17812" r="7775"/>
          <a:stretch/>
        </p:blipFill>
        <p:spPr>
          <a:xfrm>
            <a:off x="6762113" y="-4003873"/>
            <a:ext cx="5863137" cy="2862658"/>
          </a:xfrm>
          <a:prstGeom prst="rect">
            <a:avLst/>
          </a:prstGeom>
        </p:spPr>
      </p:pic>
      <p:sp>
        <p:nvSpPr>
          <p:cNvPr id="36" name="TextBox 35">
            <a:extLst>
              <a:ext uri="{FF2B5EF4-FFF2-40B4-BE49-F238E27FC236}">
                <a16:creationId xmlns:a16="http://schemas.microsoft.com/office/drawing/2014/main" id="{E5177A99-C112-1ABB-BE75-B18A35AA7637}"/>
              </a:ext>
            </a:extLst>
          </p:cNvPr>
          <p:cNvSpPr txBox="1"/>
          <p:nvPr/>
        </p:nvSpPr>
        <p:spPr>
          <a:xfrm>
            <a:off x="6762113" y="-1236196"/>
            <a:ext cx="6654959" cy="1938992"/>
          </a:xfrm>
          <a:prstGeom prst="rect">
            <a:avLst/>
          </a:prstGeom>
          <a:noFill/>
        </p:spPr>
        <p:txBody>
          <a:bodyPr wrap="square" rtlCol="1">
            <a:spAutoFit/>
          </a:bodyPr>
          <a:lstStyle/>
          <a:p>
            <a:pPr algn="ctr"/>
            <a:r>
              <a:rPr lang="en-US" sz="2400" dirty="0">
                <a:latin typeface="Times New Roman" panose="02020603050405020304" pitchFamily="18" charset="0"/>
                <a:ea typeface="Times New Roman" panose="02020603050405020304" pitchFamily="18" charset="0"/>
              </a:rPr>
              <a:t>Moher &amp; Song (2019)</a:t>
            </a:r>
          </a:p>
          <a:p>
            <a:pPr algn="ctr"/>
            <a:r>
              <a:rPr lang="en-US" sz="2400" dirty="0">
                <a:solidFill>
                  <a:srgbClr val="FF0000"/>
                </a:solidFill>
              </a:rPr>
              <a:t>A comparison of simple – advantage for reaching.</a:t>
            </a:r>
          </a:p>
          <a:p>
            <a:pPr algn="ctr"/>
            <a:r>
              <a:rPr lang="en-US" sz="2400" b="1" dirty="0">
                <a:solidFill>
                  <a:srgbClr val="FF0000"/>
                </a:solidFill>
              </a:rPr>
              <a:t>Shorter movement duration</a:t>
            </a:r>
            <a:r>
              <a:rPr lang="en-US" sz="2400" dirty="0">
                <a:solidFill>
                  <a:srgbClr val="FF0000"/>
                </a:solidFill>
              </a:rPr>
              <a:t>, </a:t>
            </a:r>
            <a:r>
              <a:rPr lang="en-US" sz="2400" b="1" dirty="0">
                <a:solidFill>
                  <a:srgbClr val="FF0000"/>
                </a:solidFill>
              </a:rPr>
              <a:t>larger curve</a:t>
            </a:r>
            <a:r>
              <a:rPr lang="en-US" sz="2400" dirty="0">
                <a:solidFill>
                  <a:srgbClr val="FF0000"/>
                </a:solidFill>
              </a:rPr>
              <a:t>, </a:t>
            </a:r>
            <a:r>
              <a:rPr lang="en-US" sz="2400" b="1" dirty="0">
                <a:solidFill>
                  <a:srgbClr val="FF0000"/>
                </a:solidFill>
              </a:rPr>
              <a:t>Higher peak speed</a:t>
            </a:r>
            <a:r>
              <a:rPr lang="en-US" sz="2400" dirty="0">
                <a:solidFill>
                  <a:srgbClr val="FF0000"/>
                </a:solidFill>
              </a:rPr>
              <a:t>, shows </a:t>
            </a:r>
            <a:r>
              <a:rPr lang="en-US" sz="2400" b="1" dirty="0">
                <a:solidFill>
                  <a:srgbClr val="FF0000"/>
                </a:solidFill>
              </a:rPr>
              <a:t>earlier response </a:t>
            </a:r>
            <a:r>
              <a:rPr lang="en-US" sz="2400" dirty="0">
                <a:solidFill>
                  <a:srgbClr val="FF0000"/>
                </a:solidFill>
              </a:rPr>
              <a:t>to changes of GOAL.</a:t>
            </a:r>
            <a:endParaRPr lang="he-IL" sz="2400" dirty="0">
              <a:solidFill>
                <a:srgbClr val="FF0000"/>
              </a:solidFill>
            </a:endParaRPr>
          </a:p>
        </p:txBody>
      </p:sp>
      <p:pic>
        <p:nvPicPr>
          <p:cNvPr id="37" name="Picture 36">
            <a:extLst>
              <a:ext uri="{FF2B5EF4-FFF2-40B4-BE49-F238E27FC236}">
                <a16:creationId xmlns:a16="http://schemas.microsoft.com/office/drawing/2014/main" id="{E314458A-BFA0-BE37-2205-87F2A1CEC9B0}"/>
              </a:ext>
            </a:extLst>
          </p:cNvPr>
          <p:cNvPicPr>
            <a:picLocks noChangeAspect="1"/>
          </p:cNvPicPr>
          <p:nvPr/>
        </p:nvPicPr>
        <p:blipFill>
          <a:blip r:embed="rId4"/>
          <a:stretch>
            <a:fillRect/>
          </a:stretch>
        </p:blipFill>
        <p:spPr>
          <a:xfrm>
            <a:off x="12625250" y="355600"/>
            <a:ext cx="3662348" cy="2323843"/>
          </a:xfrm>
          <a:prstGeom prst="rect">
            <a:avLst/>
          </a:prstGeom>
        </p:spPr>
      </p:pic>
      <p:sp>
        <p:nvSpPr>
          <p:cNvPr id="40" name="TextBox 39">
            <a:extLst>
              <a:ext uri="{FF2B5EF4-FFF2-40B4-BE49-F238E27FC236}">
                <a16:creationId xmlns:a16="http://schemas.microsoft.com/office/drawing/2014/main" id="{964D3862-4416-CEB8-C5F9-9E10F447676E}"/>
              </a:ext>
            </a:extLst>
          </p:cNvPr>
          <p:cNvSpPr txBox="1"/>
          <p:nvPr/>
        </p:nvSpPr>
        <p:spPr>
          <a:xfrm>
            <a:off x="13001495" y="2777137"/>
            <a:ext cx="4451933" cy="1569660"/>
          </a:xfrm>
          <a:prstGeom prst="rect">
            <a:avLst/>
          </a:prstGeom>
          <a:noFill/>
        </p:spPr>
        <p:txBody>
          <a:bodyPr wrap="square" rtlCol="1">
            <a:spAutoFit/>
          </a:bodyPr>
          <a:lstStyle/>
          <a:p>
            <a:pPr algn="ctr"/>
            <a:r>
              <a:rPr lang="en-US" sz="2400" dirty="0" err="1">
                <a:latin typeface="Times New Roman" panose="02020603050405020304" pitchFamily="18" charset="0"/>
                <a:ea typeface="Times New Roman" panose="02020603050405020304" pitchFamily="18" charset="0"/>
              </a:rPr>
              <a:t>Desmurget</a:t>
            </a:r>
            <a:r>
              <a:rPr lang="en-US" sz="2400" dirty="0">
                <a:latin typeface="Times New Roman" panose="02020603050405020304" pitchFamily="18" charset="0"/>
                <a:ea typeface="Times New Roman" panose="02020603050405020304" pitchFamily="18" charset="0"/>
              </a:rPr>
              <a:t> et al. (1997)</a:t>
            </a:r>
          </a:p>
          <a:p>
            <a:pPr algn="ctr"/>
            <a:r>
              <a:rPr lang="en-US" sz="2400" dirty="0">
                <a:solidFill>
                  <a:srgbClr val="FF0000"/>
                </a:solidFill>
              </a:rPr>
              <a:t>Constrained and unconstrained – </a:t>
            </a:r>
            <a:r>
              <a:rPr lang="en-US" sz="2400" b="1" dirty="0">
                <a:solidFill>
                  <a:srgbClr val="FF0000"/>
                </a:solidFill>
              </a:rPr>
              <a:t>larger curve</a:t>
            </a:r>
            <a:r>
              <a:rPr lang="en-US" sz="2400" dirty="0">
                <a:solidFill>
                  <a:srgbClr val="FF0000"/>
                </a:solidFill>
              </a:rPr>
              <a:t> for reach </a:t>
            </a:r>
            <a:r>
              <a:rPr lang="en-US" sz="2400" b="1" dirty="0">
                <a:solidFill>
                  <a:srgbClr val="FF0000"/>
                </a:solidFill>
              </a:rPr>
              <a:t>and shorter latency </a:t>
            </a:r>
            <a:r>
              <a:rPr lang="en-US" sz="2400" dirty="0">
                <a:solidFill>
                  <a:srgbClr val="FF0000"/>
                </a:solidFill>
              </a:rPr>
              <a:t>and</a:t>
            </a:r>
            <a:r>
              <a:rPr lang="en-US" sz="2400" b="1" dirty="0">
                <a:solidFill>
                  <a:srgbClr val="FF0000"/>
                </a:solidFill>
              </a:rPr>
              <a:t> movement duration</a:t>
            </a:r>
            <a:endParaRPr lang="he-IL" sz="2400" b="1" dirty="0">
              <a:solidFill>
                <a:srgbClr val="FF0000"/>
              </a:solidFill>
            </a:endParaRPr>
          </a:p>
        </p:txBody>
      </p:sp>
      <p:pic>
        <p:nvPicPr>
          <p:cNvPr id="43" name="Picture 42">
            <a:extLst>
              <a:ext uri="{FF2B5EF4-FFF2-40B4-BE49-F238E27FC236}">
                <a16:creationId xmlns:a16="http://schemas.microsoft.com/office/drawing/2014/main" id="{49B5B07E-B05A-554A-B147-2635677FE546}"/>
              </a:ext>
            </a:extLst>
          </p:cNvPr>
          <p:cNvPicPr>
            <a:picLocks noChangeAspect="1"/>
          </p:cNvPicPr>
          <p:nvPr/>
        </p:nvPicPr>
        <p:blipFill>
          <a:blip r:embed="rId5"/>
          <a:stretch>
            <a:fillRect/>
          </a:stretch>
        </p:blipFill>
        <p:spPr>
          <a:xfrm>
            <a:off x="13678595" y="5198750"/>
            <a:ext cx="3179627" cy="2474686"/>
          </a:xfrm>
          <a:prstGeom prst="rect">
            <a:avLst/>
          </a:prstGeom>
        </p:spPr>
      </p:pic>
      <p:sp>
        <p:nvSpPr>
          <p:cNvPr id="46" name="TextBox 45">
            <a:extLst>
              <a:ext uri="{FF2B5EF4-FFF2-40B4-BE49-F238E27FC236}">
                <a16:creationId xmlns:a16="http://schemas.microsoft.com/office/drawing/2014/main" id="{F696F488-D0F0-EAA9-91A2-49BABF8521C2}"/>
              </a:ext>
            </a:extLst>
          </p:cNvPr>
          <p:cNvSpPr txBox="1"/>
          <p:nvPr/>
        </p:nvSpPr>
        <p:spPr>
          <a:xfrm>
            <a:off x="12461008" y="7531264"/>
            <a:ext cx="4629563" cy="1938992"/>
          </a:xfrm>
          <a:prstGeom prst="rect">
            <a:avLst/>
          </a:prstGeom>
          <a:noFill/>
        </p:spPr>
        <p:txBody>
          <a:bodyPr wrap="square" rtlCol="1">
            <a:spAutoFit/>
          </a:bodyPr>
          <a:lstStyle/>
          <a:p>
            <a:pPr algn="ctr"/>
            <a:r>
              <a:rPr lang="en-US" sz="2400" dirty="0" err="1">
                <a:latin typeface="Times New Roman" panose="02020603050405020304" pitchFamily="18" charset="0"/>
                <a:ea typeface="Times New Roman" panose="02020603050405020304" pitchFamily="18" charset="0"/>
              </a:rPr>
              <a:t>Palluel</a:t>
            </a:r>
            <a:r>
              <a:rPr lang="en-US" sz="2400" dirty="0">
                <a:latin typeface="Times New Roman" panose="02020603050405020304" pitchFamily="18" charset="0"/>
                <a:ea typeface="Times New Roman" panose="02020603050405020304" pitchFamily="18" charset="0"/>
              </a:rPr>
              <a:t>-Germain et al. (2004)</a:t>
            </a:r>
            <a:endParaRPr lang="en-US" sz="2400" dirty="0"/>
          </a:p>
          <a:p>
            <a:pPr algn="ctr"/>
            <a:r>
              <a:rPr lang="en-US" sz="2400" dirty="0">
                <a:solidFill>
                  <a:srgbClr val="FF0000"/>
                </a:solidFill>
              </a:rPr>
              <a:t>Visual and motor constraints – </a:t>
            </a:r>
            <a:r>
              <a:rPr lang="en-US" sz="2400" b="1" dirty="0">
                <a:solidFill>
                  <a:srgbClr val="FF0000"/>
                </a:solidFill>
              </a:rPr>
              <a:t>larger curve</a:t>
            </a:r>
            <a:r>
              <a:rPr lang="en-US" sz="2400" dirty="0">
                <a:solidFill>
                  <a:srgbClr val="FF0000"/>
                </a:solidFill>
              </a:rPr>
              <a:t> in 3D reach than 2D reach, </a:t>
            </a:r>
            <a:r>
              <a:rPr lang="en-US" sz="2400" b="1" dirty="0">
                <a:solidFill>
                  <a:srgbClr val="FF0000"/>
                </a:solidFill>
              </a:rPr>
              <a:t>shorter movement time </a:t>
            </a:r>
            <a:r>
              <a:rPr lang="en-US" sz="2400" dirty="0">
                <a:solidFill>
                  <a:srgbClr val="FF0000"/>
                </a:solidFill>
              </a:rPr>
              <a:t>in 3D</a:t>
            </a:r>
            <a:endParaRPr lang="he-IL" sz="2400" dirty="0">
              <a:solidFill>
                <a:srgbClr val="FF0000"/>
              </a:solidFill>
            </a:endParaRPr>
          </a:p>
        </p:txBody>
      </p:sp>
      <p:pic>
        <p:nvPicPr>
          <p:cNvPr id="48" name="Picture 47">
            <a:extLst>
              <a:ext uri="{FF2B5EF4-FFF2-40B4-BE49-F238E27FC236}">
                <a16:creationId xmlns:a16="http://schemas.microsoft.com/office/drawing/2014/main" id="{C527CE6B-2D28-8519-9B04-5696444E4C10}"/>
              </a:ext>
            </a:extLst>
          </p:cNvPr>
          <p:cNvPicPr>
            <a:picLocks noChangeAspect="1"/>
          </p:cNvPicPr>
          <p:nvPr/>
        </p:nvPicPr>
        <p:blipFill>
          <a:blip r:embed="rId6"/>
          <a:stretch>
            <a:fillRect/>
          </a:stretch>
        </p:blipFill>
        <p:spPr>
          <a:xfrm>
            <a:off x="-3554990" y="2867308"/>
            <a:ext cx="2633077" cy="2141871"/>
          </a:xfrm>
          <a:prstGeom prst="rect">
            <a:avLst/>
          </a:prstGeom>
        </p:spPr>
      </p:pic>
      <p:sp>
        <p:nvSpPr>
          <p:cNvPr id="53" name="TextBox 52">
            <a:extLst>
              <a:ext uri="{FF2B5EF4-FFF2-40B4-BE49-F238E27FC236}">
                <a16:creationId xmlns:a16="http://schemas.microsoft.com/office/drawing/2014/main" id="{B9A1B673-73E9-B905-C113-C8D99EB6517C}"/>
              </a:ext>
            </a:extLst>
          </p:cNvPr>
          <p:cNvSpPr txBox="1"/>
          <p:nvPr/>
        </p:nvSpPr>
        <p:spPr>
          <a:xfrm>
            <a:off x="-3994030" y="5126723"/>
            <a:ext cx="3511156" cy="2677656"/>
          </a:xfrm>
          <a:prstGeom prst="rect">
            <a:avLst/>
          </a:prstGeom>
          <a:noFill/>
        </p:spPr>
        <p:txBody>
          <a:bodyPr wrap="square" rtlCol="1">
            <a:spAutoFit/>
          </a:bodyPr>
          <a:lstStyle/>
          <a:p>
            <a:pPr algn="ctr"/>
            <a:r>
              <a:rPr lang="en-US" sz="2400" dirty="0">
                <a:effectLst/>
                <a:latin typeface="Times New Roman" panose="02020603050405020304" pitchFamily="18" charset="0"/>
                <a:ea typeface="Times New Roman" panose="02020603050405020304" pitchFamily="18" charset="0"/>
              </a:rPr>
              <a:t>Burk et al., 2014</a:t>
            </a:r>
            <a:endParaRPr lang="en-US" sz="2400" dirty="0">
              <a:solidFill>
                <a:srgbClr val="FF0000"/>
              </a:solidFill>
            </a:endParaRPr>
          </a:p>
          <a:p>
            <a:pPr algn="ctr"/>
            <a:r>
              <a:rPr lang="en-US" sz="2400" dirty="0">
                <a:solidFill>
                  <a:srgbClr val="FF0000"/>
                </a:solidFill>
              </a:rPr>
              <a:t>Motor effort alters – </a:t>
            </a:r>
            <a:r>
              <a:rPr lang="en-US" sz="2400" b="1" dirty="0">
                <a:solidFill>
                  <a:srgbClr val="FF0000"/>
                </a:solidFill>
              </a:rPr>
              <a:t>COM are less common</a:t>
            </a:r>
            <a:r>
              <a:rPr lang="en-US" sz="2400" dirty="0">
                <a:solidFill>
                  <a:srgbClr val="FF0000"/>
                </a:solidFill>
              </a:rPr>
              <a:t> when degree between targets (cost of COM) is larger. Includes only 4 subs, this was found in 3 of them.</a:t>
            </a:r>
            <a:endParaRPr lang="he-IL" sz="2400" dirty="0">
              <a:solidFill>
                <a:srgbClr val="FF0000"/>
              </a:solidFill>
            </a:endParaRPr>
          </a:p>
        </p:txBody>
      </p:sp>
      <p:pic>
        <p:nvPicPr>
          <p:cNvPr id="55" name="Picture 54">
            <a:extLst>
              <a:ext uri="{FF2B5EF4-FFF2-40B4-BE49-F238E27FC236}">
                <a16:creationId xmlns:a16="http://schemas.microsoft.com/office/drawing/2014/main" id="{2C054189-B3A8-4E0D-EA13-0B75A814A2CD}"/>
              </a:ext>
            </a:extLst>
          </p:cNvPr>
          <p:cNvPicPr>
            <a:picLocks noChangeAspect="1"/>
          </p:cNvPicPr>
          <p:nvPr/>
        </p:nvPicPr>
        <p:blipFill>
          <a:blip r:embed="rId7"/>
          <a:stretch>
            <a:fillRect/>
          </a:stretch>
        </p:blipFill>
        <p:spPr>
          <a:xfrm>
            <a:off x="-4489200" y="1517521"/>
            <a:ext cx="4361543" cy="1323071"/>
          </a:xfrm>
          <a:prstGeom prst="rect">
            <a:avLst/>
          </a:prstGeom>
        </p:spPr>
      </p:pic>
      <p:pic>
        <p:nvPicPr>
          <p:cNvPr id="59" name="Picture 58">
            <a:extLst>
              <a:ext uri="{FF2B5EF4-FFF2-40B4-BE49-F238E27FC236}">
                <a16:creationId xmlns:a16="http://schemas.microsoft.com/office/drawing/2014/main" id="{52FCFB9C-8F49-1374-2D6E-58C1A25E124F}"/>
              </a:ext>
            </a:extLst>
          </p:cNvPr>
          <p:cNvPicPr>
            <a:picLocks noChangeAspect="1"/>
          </p:cNvPicPr>
          <p:nvPr/>
        </p:nvPicPr>
        <p:blipFill>
          <a:blip r:embed="rId8"/>
          <a:stretch>
            <a:fillRect/>
          </a:stretch>
        </p:blipFill>
        <p:spPr>
          <a:xfrm>
            <a:off x="216195" y="7294099"/>
            <a:ext cx="4714929" cy="2043989"/>
          </a:xfrm>
          <a:prstGeom prst="rect">
            <a:avLst/>
          </a:prstGeom>
        </p:spPr>
      </p:pic>
      <p:sp>
        <p:nvSpPr>
          <p:cNvPr id="60" name="TextBox 59">
            <a:extLst>
              <a:ext uri="{FF2B5EF4-FFF2-40B4-BE49-F238E27FC236}">
                <a16:creationId xmlns:a16="http://schemas.microsoft.com/office/drawing/2014/main" id="{7FC11CB9-8A7F-7AE0-373D-7F6DE045CB8C}"/>
              </a:ext>
            </a:extLst>
          </p:cNvPr>
          <p:cNvSpPr txBox="1"/>
          <p:nvPr/>
        </p:nvSpPr>
        <p:spPr>
          <a:xfrm>
            <a:off x="-2795362" y="9219471"/>
            <a:ext cx="11021844" cy="2215991"/>
          </a:xfrm>
          <a:prstGeom prst="rect">
            <a:avLst/>
          </a:prstGeom>
          <a:noFill/>
        </p:spPr>
        <p:txBody>
          <a:bodyPr wrap="square" rtlCol="1">
            <a:spAutoFit/>
          </a:bodyPr>
          <a:lstStyle/>
          <a:p>
            <a:pPr algn="ctr"/>
            <a:r>
              <a:rPr lang="en-US" sz="1800" dirty="0">
                <a:effectLst/>
                <a:latin typeface="Times New Roman" panose="02020603050405020304" pitchFamily="18" charset="0"/>
                <a:ea typeface="Times New Roman" panose="02020603050405020304" pitchFamily="18" charset="0"/>
              </a:rPr>
              <a:t>Moher &amp; Song, 2014</a:t>
            </a:r>
            <a:endParaRPr lang="en-US" sz="2400" dirty="0">
              <a:solidFill>
                <a:srgbClr val="FF0000"/>
              </a:solidFill>
            </a:endParaRPr>
          </a:p>
          <a:p>
            <a:pPr algn="ctr"/>
            <a:r>
              <a:rPr lang="en-US" sz="2400" dirty="0">
                <a:solidFill>
                  <a:srgbClr val="FF0000"/>
                </a:solidFill>
              </a:rPr>
              <a:t>Perceptual decision processes – </a:t>
            </a:r>
            <a:r>
              <a:rPr lang="en-US" sz="2400" b="1" dirty="0">
                <a:solidFill>
                  <a:srgbClr val="FF0000"/>
                </a:solidFill>
              </a:rPr>
              <a:t>COM are less common </a:t>
            </a:r>
            <a:r>
              <a:rPr lang="en-US" sz="2400" dirty="0">
                <a:solidFill>
                  <a:srgbClr val="FF0000"/>
                </a:solidFill>
              </a:rPr>
              <a:t>when targets are far apart. Perhaps because evidence threshold is higher because cost is higher, therefore it takes more evidence to change the mind.</a:t>
            </a:r>
          </a:p>
          <a:p>
            <a:pPr algn="ctr"/>
            <a:r>
              <a:rPr lang="en-US" sz="2400" b="1" dirty="0">
                <a:solidFill>
                  <a:srgbClr val="FF0000"/>
                </a:solidFill>
              </a:rPr>
              <a:t>Response latency is slower </a:t>
            </a:r>
            <a:r>
              <a:rPr lang="en-US" sz="2400" dirty="0">
                <a:solidFill>
                  <a:srgbClr val="FF0000"/>
                </a:solidFill>
              </a:rPr>
              <a:t>when far apart, indicates waiting for more information before initiating movement.</a:t>
            </a:r>
            <a:endParaRPr lang="he-IL" sz="2400" dirty="0">
              <a:solidFill>
                <a:srgbClr val="FF0000"/>
              </a:solidFill>
            </a:endParaRPr>
          </a:p>
        </p:txBody>
      </p:sp>
      <p:sp>
        <p:nvSpPr>
          <p:cNvPr id="2" name="TextBox 1">
            <a:extLst>
              <a:ext uri="{FF2B5EF4-FFF2-40B4-BE49-F238E27FC236}">
                <a16:creationId xmlns:a16="http://schemas.microsoft.com/office/drawing/2014/main" id="{047D5FE5-98CF-72B0-607E-AD80D996C835}"/>
              </a:ext>
            </a:extLst>
          </p:cNvPr>
          <p:cNvSpPr txBox="1"/>
          <p:nvPr/>
        </p:nvSpPr>
        <p:spPr>
          <a:xfrm>
            <a:off x="-6292346" y="-3225551"/>
            <a:ext cx="7291718" cy="4647426"/>
          </a:xfrm>
          <a:prstGeom prst="rect">
            <a:avLst/>
          </a:prstGeom>
          <a:noFill/>
        </p:spPr>
        <p:txBody>
          <a:bodyPr wrap="square" rtlCol="1">
            <a:spAutoFit/>
          </a:bodyPr>
          <a:lstStyle/>
          <a:p>
            <a:r>
              <a:rPr lang="en-US" sz="2400" b="1" dirty="0"/>
              <a:t>Mouse tracking Vs Reaching:</a:t>
            </a:r>
          </a:p>
          <a:p>
            <a:endParaRPr lang="en-US" sz="2400" b="1" dirty="0"/>
          </a:p>
          <a:p>
            <a:pPr marL="800100" lvl="1" indent="-342900">
              <a:buFont typeface="Arial" panose="020B0604020202020204" pitchFamily="34" charset="0"/>
              <a:buChar char="•"/>
            </a:pPr>
            <a:r>
              <a:rPr lang="en-US" sz="2400" dirty="0"/>
              <a:t>Constrains movements</a:t>
            </a:r>
          </a:p>
          <a:p>
            <a:pPr marL="1257300" lvl="2" indent="-342900">
              <a:buFont typeface="Arial" panose="020B0604020202020204" pitchFamily="34" charset="0"/>
              <a:buChar char="•"/>
            </a:pPr>
            <a:r>
              <a:rPr lang="en-US" sz="2400" dirty="0"/>
              <a:t>Lower velocity</a:t>
            </a:r>
          </a:p>
          <a:p>
            <a:pPr marL="1257300" lvl="2" indent="-342900">
              <a:buFont typeface="Arial" panose="020B0604020202020204" pitchFamily="34" charset="0"/>
              <a:buChar char="•"/>
            </a:pPr>
            <a:r>
              <a:rPr lang="en-US" sz="2400" dirty="0"/>
              <a:t>Longer movement duration</a:t>
            </a:r>
          </a:p>
          <a:p>
            <a:pPr marL="1257300" lvl="2" indent="-342900">
              <a:buFont typeface="Arial" panose="020B0604020202020204" pitchFamily="34" charset="0"/>
              <a:buChar char="•"/>
            </a:pPr>
            <a:r>
              <a:rPr lang="en-US" sz="2400" dirty="0"/>
              <a:t>Slower responses</a:t>
            </a:r>
          </a:p>
          <a:p>
            <a:pPr marL="1257300" lvl="2" indent="-342900">
              <a:buFont typeface="Arial" panose="020B0604020202020204" pitchFamily="34" charset="0"/>
              <a:buChar char="•"/>
            </a:pPr>
            <a:r>
              <a:rPr lang="en-US" sz="2400" dirty="0"/>
              <a:t>Smaller curvatures</a:t>
            </a:r>
          </a:p>
          <a:p>
            <a:pPr marL="1257300" lvl="2" indent="-342900">
              <a:buFont typeface="Arial" panose="020B0604020202020204" pitchFamily="34" charset="0"/>
              <a:buChar char="•"/>
            </a:pPr>
            <a:r>
              <a:rPr lang="en-US" sz="2400" dirty="0"/>
              <a:t>Slower responses to COM</a:t>
            </a:r>
          </a:p>
          <a:p>
            <a:pPr lvl="2"/>
            <a:r>
              <a:rPr lang="en-US" sz="1600" dirty="0" err="1">
                <a:latin typeface="Times New Roman" panose="02020603050405020304" pitchFamily="18" charset="0"/>
                <a:ea typeface="Times New Roman" panose="02020603050405020304" pitchFamily="18" charset="0"/>
              </a:rPr>
              <a:t>Desmurget</a:t>
            </a:r>
            <a:r>
              <a:rPr lang="en-US" sz="1600" dirty="0">
                <a:latin typeface="Times New Roman" panose="02020603050405020304" pitchFamily="18" charset="0"/>
                <a:ea typeface="Times New Roman" panose="02020603050405020304" pitchFamily="18" charset="0"/>
              </a:rPr>
              <a:t> et al. (1997)</a:t>
            </a:r>
          </a:p>
          <a:p>
            <a:pPr lvl="2"/>
            <a:r>
              <a:rPr lang="en-US" sz="1600" dirty="0" err="1">
                <a:latin typeface="Times New Roman" panose="02020603050405020304" pitchFamily="18" charset="0"/>
                <a:ea typeface="Times New Roman" panose="02020603050405020304" pitchFamily="18" charset="0"/>
              </a:rPr>
              <a:t>Palluel</a:t>
            </a:r>
            <a:r>
              <a:rPr lang="en-US" sz="1600" dirty="0">
                <a:latin typeface="Times New Roman" panose="02020603050405020304" pitchFamily="18" charset="0"/>
                <a:ea typeface="Times New Roman" panose="02020603050405020304" pitchFamily="18" charset="0"/>
              </a:rPr>
              <a:t>-Germain et al. (2004)</a:t>
            </a:r>
          </a:p>
          <a:p>
            <a:pPr lvl="2"/>
            <a:r>
              <a:rPr lang="en-US" sz="1600" dirty="0">
                <a:latin typeface="Times New Roman" panose="02020603050405020304" pitchFamily="18" charset="0"/>
                <a:ea typeface="Times New Roman" panose="02020603050405020304" pitchFamily="18" charset="0"/>
              </a:rPr>
              <a:t>Moher &amp; Song (2019)</a:t>
            </a:r>
          </a:p>
          <a:p>
            <a:pPr lvl="2"/>
            <a:endParaRPr lang="en-US" sz="1600" dirty="0"/>
          </a:p>
          <a:p>
            <a:pPr marL="800100" lvl="1" indent="-342900">
              <a:buFont typeface="Arial" panose="020B0604020202020204" pitchFamily="34" charset="0"/>
              <a:buChar char="•"/>
            </a:pPr>
            <a:r>
              <a:rPr lang="en-US" sz="2400" dirty="0"/>
              <a:t>Less intuitive           less fluctuations in decision</a:t>
            </a:r>
          </a:p>
          <a:p>
            <a:pPr lvl="1"/>
            <a:r>
              <a:rPr lang="en-US" sz="1600" dirty="0">
                <a:latin typeface="Times New Roman" panose="02020603050405020304" pitchFamily="18" charset="0"/>
                <a:ea typeface="Times New Roman" panose="02020603050405020304" pitchFamily="18" charset="0"/>
              </a:rPr>
              <a:t>Burk et al. (2014); Moher &amp; Song (2014)</a:t>
            </a:r>
            <a:endParaRPr lang="en-US" sz="1600" dirty="0"/>
          </a:p>
        </p:txBody>
      </p:sp>
      <p:pic>
        <p:nvPicPr>
          <p:cNvPr id="5" name="Picture 4">
            <a:extLst>
              <a:ext uri="{FF2B5EF4-FFF2-40B4-BE49-F238E27FC236}">
                <a16:creationId xmlns:a16="http://schemas.microsoft.com/office/drawing/2014/main" id="{3669281E-082B-6BFB-30D3-796179CFEAA2}"/>
              </a:ext>
            </a:extLst>
          </p:cNvPr>
          <p:cNvPicPr>
            <a:picLocks noChangeAspect="1"/>
          </p:cNvPicPr>
          <p:nvPr/>
        </p:nvPicPr>
        <p:blipFill rotWithShape="1">
          <a:blip r:embed="rId8"/>
          <a:srcRect l="49376" t="5137" r="4160" b="5473"/>
          <a:stretch/>
        </p:blipFill>
        <p:spPr>
          <a:xfrm>
            <a:off x="6588355" y="3125950"/>
            <a:ext cx="2670531" cy="2227258"/>
          </a:xfrm>
          <a:prstGeom prst="rect">
            <a:avLst/>
          </a:prstGeom>
        </p:spPr>
      </p:pic>
      <p:sp>
        <p:nvSpPr>
          <p:cNvPr id="6" name="TextBox 5">
            <a:extLst>
              <a:ext uri="{FF2B5EF4-FFF2-40B4-BE49-F238E27FC236}">
                <a16:creationId xmlns:a16="http://schemas.microsoft.com/office/drawing/2014/main" id="{6F92DD1E-4A96-A42B-14A3-75F7E0F550E4}"/>
              </a:ext>
            </a:extLst>
          </p:cNvPr>
          <p:cNvSpPr txBox="1"/>
          <p:nvPr/>
        </p:nvSpPr>
        <p:spPr>
          <a:xfrm>
            <a:off x="6524241" y="2101423"/>
            <a:ext cx="2670531" cy="461665"/>
          </a:xfrm>
          <a:prstGeom prst="rect">
            <a:avLst/>
          </a:prstGeom>
          <a:noFill/>
        </p:spPr>
        <p:txBody>
          <a:bodyPr wrap="square" rtlCol="1">
            <a:spAutoFit/>
          </a:bodyPr>
          <a:lstStyle/>
          <a:p>
            <a:pPr algn="ctr"/>
            <a:r>
              <a:rPr lang="en-US" sz="2400" dirty="0"/>
              <a:t>Slower responses</a:t>
            </a:r>
          </a:p>
        </p:txBody>
      </p:sp>
      <p:pic>
        <p:nvPicPr>
          <p:cNvPr id="7" name="Picture 6">
            <a:extLst>
              <a:ext uri="{FF2B5EF4-FFF2-40B4-BE49-F238E27FC236}">
                <a16:creationId xmlns:a16="http://schemas.microsoft.com/office/drawing/2014/main" id="{0272FB1D-2E32-D53C-637C-052258462A50}"/>
              </a:ext>
            </a:extLst>
          </p:cNvPr>
          <p:cNvPicPr>
            <a:picLocks noChangeAspect="1"/>
          </p:cNvPicPr>
          <p:nvPr/>
        </p:nvPicPr>
        <p:blipFill rotWithShape="1">
          <a:blip r:embed="rId9"/>
          <a:srcRect l="347" r="-1"/>
          <a:stretch/>
        </p:blipFill>
        <p:spPr>
          <a:xfrm>
            <a:off x="6473370" y="-7634475"/>
            <a:ext cx="6528125" cy="3709443"/>
          </a:xfrm>
          <a:prstGeom prst="rect">
            <a:avLst/>
          </a:prstGeom>
        </p:spPr>
      </p:pic>
      <p:grpSp>
        <p:nvGrpSpPr>
          <p:cNvPr id="17" name="Group 16">
            <a:extLst>
              <a:ext uri="{FF2B5EF4-FFF2-40B4-BE49-F238E27FC236}">
                <a16:creationId xmlns:a16="http://schemas.microsoft.com/office/drawing/2014/main" id="{A94C9C49-18E4-6338-AD86-BF05B88B337E}"/>
              </a:ext>
            </a:extLst>
          </p:cNvPr>
          <p:cNvGrpSpPr/>
          <p:nvPr/>
        </p:nvGrpSpPr>
        <p:grpSpPr>
          <a:xfrm>
            <a:off x="51976" y="2046143"/>
            <a:ext cx="3867104" cy="4746418"/>
            <a:chOff x="678537" y="654519"/>
            <a:chExt cx="3867104" cy="4746418"/>
          </a:xfrm>
        </p:grpSpPr>
        <p:sp>
          <p:nvSpPr>
            <p:cNvPr id="10" name="TextBox 9">
              <a:extLst>
                <a:ext uri="{FF2B5EF4-FFF2-40B4-BE49-F238E27FC236}">
                  <a16:creationId xmlns:a16="http://schemas.microsoft.com/office/drawing/2014/main" id="{FCA13082-45AD-6C93-B022-BCD2FFAA8C78}"/>
                </a:ext>
              </a:extLst>
            </p:cNvPr>
            <p:cNvSpPr txBox="1"/>
            <p:nvPr/>
          </p:nvSpPr>
          <p:spPr>
            <a:xfrm>
              <a:off x="1271033" y="654519"/>
              <a:ext cx="2670531" cy="461665"/>
            </a:xfrm>
            <a:prstGeom prst="rect">
              <a:avLst/>
            </a:prstGeom>
            <a:noFill/>
          </p:spPr>
          <p:txBody>
            <a:bodyPr wrap="square" rtlCol="1">
              <a:spAutoFit/>
            </a:bodyPr>
            <a:lstStyle/>
            <a:p>
              <a:pPr algn="ctr"/>
              <a:r>
                <a:rPr lang="en-US" sz="2400" dirty="0"/>
                <a:t>Smaller curvature</a:t>
              </a:r>
            </a:p>
          </p:txBody>
        </p:sp>
        <p:pic>
          <p:nvPicPr>
            <p:cNvPr id="11" name="Picture 10">
              <a:extLst>
                <a:ext uri="{FF2B5EF4-FFF2-40B4-BE49-F238E27FC236}">
                  <a16:creationId xmlns:a16="http://schemas.microsoft.com/office/drawing/2014/main" id="{33A53E01-BF12-4302-FFAA-F51B20D25FFE}"/>
                </a:ext>
              </a:extLst>
            </p:cNvPr>
            <p:cNvPicPr>
              <a:picLocks noChangeAspect="1"/>
            </p:cNvPicPr>
            <p:nvPr/>
          </p:nvPicPr>
          <p:blipFill rotWithShape="1">
            <a:blip r:embed="rId3"/>
            <a:srcRect l="3002" t="17812" r="54991"/>
            <a:stretch/>
          </p:blipFill>
          <p:spPr>
            <a:xfrm>
              <a:off x="1009398" y="1345808"/>
              <a:ext cx="2670531" cy="2862658"/>
            </a:xfrm>
            <a:prstGeom prst="rect">
              <a:avLst/>
            </a:prstGeom>
          </p:spPr>
        </p:pic>
        <p:sp>
          <p:nvSpPr>
            <p:cNvPr id="16" name="TextBox 15">
              <a:extLst>
                <a:ext uri="{FF2B5EF4-FFF2-40B4-BE49-F238E27FC236}">
                  <a16:creationId xmlns:a16="http://schemas.microsoft.com/office/drawing/2014/main" id="{6687C466-4552-222B-93DE-AE4E6339A749}"/>
                </a:ext>
              </a:extLst>
            </p:cNvPr>
            <p:cNvSpPr txBox="1"/>
            <p:nvPr/>
          </p:nvSpPr>
          <p:spPr>
            <a:xfrm>
              <a:off x="678537" y="4200608"/>
              <a:ext cx="3867104" cy="1200329"/>
            </a:xfrm>
            <a:prstGeom prst="rect">
              <a:avLst/>
            </a:prstGeom>
            <a:noFill/>
          </p:spPr>
          <p:txBody>
            <a:bodyPr wrap="square" rtlCol="1">
              <a:spAutoFit/>
            </a:bodyPr>
            <a:lstStyle/>
            <a:p>
              <a:pPr algn="ctr"/>
              <a:r>
                <a:rPr lang="en-US" sz="2400" dirty="0">
                  <a:latin typeface="Times New Roman" panose="02020603050405020304" pitchFamily="18" charset="0"/>
                  <a:ea typeface="Times New Roman" panose="02020603050405020304" pitchFamily="18" charset="0"/>
                </a:rPr>
                <a:t>Moher &amp; Song (2019)</a:t>
              </a:r>
            </a:p>
            <a:p>
              <a:pPr algn="ctr"/>
              <a:r>
                <a:rPr lang="en-US" sz="2400" dirty="0" err="1">
                  <a:latin typeface="Times New Roman" panose="02020603050405020304" pitchFamily="18" charset="0"/>
                  <a:ea typeface="Times New Roman" panose="02020603050405020304" pitchFamily="18" charset="0"/>
                </a:rPr>
                <a:t>Desmurget</a:t>
              </a:r>
              <a:r>
                <a:rPr lang="en-US" sz="2400" dirty="0">
                  <a:latin typeface="Times New Roman" panose="02020603050405020304" pitchFamily="18" charset="0"/>
                  <a:ea typeface="Times New Roman" panose="02020603050405020304" pitchFamily="18" charset="0"/>
                </a:rPr>
                <a:t> et al. (1997)</a:t>
              </a:r>
            </a:p>
            <a:p>
              <a:pPr algn="ctr"/>
              <a:r>
                <a:rPr lang="en-US" sz="2400" dirty="0" err="1">
                  <a:latin typeface="Times New Roman" panose="02020603050405020304" pitchFamily="18" charset="0"/>
                  <a:ea typeface="Times New Roman" panose="02020603050405020304" pitchFamily="18" charset="0"/>
                </a:rPr>
                <a:t>Palluel</a:t>
              </a:r>
              <a:r>
                <a:rPr lang="en-US" sz="2400" dirty="0">
                  <a:latin typeface="Times New Roman" panose="02020603050405020304" pitchFamily="18" charset="0"/>
                  <a:ea typeface="Times New Roman" panose="02020603050405020304" pitchFamily="18" charset="0"/>
                </a:rPr>
                <a:t>-Germain et al. (2004)</a:t>
              </a:r>
              <a:endParaRPr lang="en-US" sz="2400" dirty="0"/>
            </a:p>
          </p:txBody>
        </p:sp>
      </p:grpSp>
      <p:pic>
        <p:nvPicPr>
          <p:cNvPr id="18" name="Picture 17">
            <a:extLst>
              <a:ext uri="{FF2B5EF4-FFF2-40B4-BE49-F238E27FC236}">
                <a16:creationId xmlns:a16="http://schemas.microsoft.com/office/drawing/2014/main" id="{D180EDD5-4DA7-CE9B-E3F5-18D5F1217D7C}"/>
              </a:ext>
            </a:extLst>
          </p:cNvPr>
          <p:cNvPicPr>
            <a:picLocks noChangeAspect="1"/>
          </p:cNvPicPr>
          <p:nvPr/>
        </p:nvPicPr>
        <p:blipFill rotWithShape="1">
          <a:blip r:embed="rId9"/>
          <a:srcRect l="74054" r="6088" b="82576"/>
          <a:stretch/>
        </p:blipFill>
        <p:spPr>
          <a:xfrm>
            <a:off x="1478506" y="3725552"/>
            <a:ext cx="1784181" cy="886418"/>
          </a:xfrm>
          <a:prstGeom prst="rect">
            <a:avLst/>
          </a:prstGeom>
        </p:spPr>
      </p:pic>
      <p:grpSp>
        <p:nvGrpSpPr>
          <p:cNvPr id="20" name="Group 19">
            <a:extLst>
              <a:ext uri="{FF2B5EF4-FFF2-40B4-BE49-F238E27FC236}">
                <a16:creationId xmlns:a16="http://schemas.microsoft.com/office/drawing/2014/main" id="{7EDAC0A5-E57B-46BA-66DB-A2E196899A05}"/>
              </a:ext>
            </a:extLst>
          </p:cNvPr>
          <p:cNvGrpSpPr/>
          <p:nvPr/>
        </p:nvGrpSpPr>
        <p:grpSpPr>
          <a:xfrm>
            <a:off x="3467583" y="2495550"/>
            <a:ext cx="3056658" cy="3119548"/>
            <a:chOff x="3467583" y="2495550"/>
            <a:chExt cx="3056658" cy="3119548"/>
          </a:xfrm>
        </p:grpSpPr>
        <p:pic>
          <p:nvPicPr>
            <p:cNvPr id="39" name="Picture 38">
              <a:extLst>
                <a:ext uri="{FF2B5EF4-FFF2-40B4-BE49-F238E27FC236}">
                  <a16:creationId xmlns:a16="http://schemas.microsoft.com/office/drawing/2014/main" id="{A3CF3368-C6E4-A04A-C5E1-7B83FA43B191}"/>
                </a:ext>
              </a:extLst>
            </p:cNvPr>
            <p:cNvPicPr>
              <a:picLocks noChangeAspect="1"/>
            </p:cNvPicPr>
            <p:nvPr/>
          </p:nvPicPr>
          <p:blipFill rotWithShape="1">
            <a:blip r:embed="rId9"/>
            <a:srcRect l="50905" t="13946"/>
            <a:stretch/>
          </p:blipFill>
          <p:spPr>
            <a:xfrm>
              <a:off x="3467583" y="2581275"/>
              <a:ext cx="3056658" cy="3033823"/>
            </a:xfrm>
            <a:prstGeom prst="rect">
              <a:avLst/>
            </a:prstGeom>
          </p:spPr>
        </p:pic>
        <p:sp>
          <p:nvSpPr>
            <p:cNvPr id="19" name="Rectangle 18">
              <a:extLst>
                <a:ext uri="{FF2B5EF4-FFF2-40B4-BE49-F238E27FC236}">
                  <a16:creationId xmlns:a16="http://schemas.microsoft.com/office/drawing/2014/main" id="{03582A0E-401E-2BDB-710E-97B674163C5E}"/>
                </a:ext>
              </a:extLst>
            </p:cNvPr>
            <p:cNvSpPr/>
            <p:nvPr/>
          </p:nvSpPr>
          <p:spPr>
            <a:xfrm>
              <a:off x="4931124" y="2495550"/>
              <a:ext cx="679101" cy="183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TextBox 2">
            <a:extLst>
              <a:ext uri="{FF2B5EF4-FFF2-40B4-BE49-F238E27FC236}">
                <a16:creationId xmlns:a16="http://schemas.microsoft.com/office/drawing/2014/main" id="{8926F8F5-79A8-D7C2-9F65-9F58D78EDBC4}"/>
              </a:ext>
            </a:extLst>
          </p:cNvPr>
          <p:cNvSpPr txBox="1"/>
          <p:nvPr/>
        </p:nvSpPr>
        <p:spPr>
          <a:xfrm>
            <a:off x="3853710" y="2076747"/>
            <a:ext cx="2670531" cy="461665"/>
          </a:xfrm>
          <a:prstGeom prst="rect">
            <a:avLst/>
          </a:prstGeom>
          <a:noFill/>
        </p:spPr>
        <p:txBody>
          <a:bodyPr wrap="square" rtlCol="1">
            <a:spAutoFit/>
          </a:bodyPr>
          <a:lstStyle/>
          <a:p>
            <a:pPr algn="ctr"/>
            <a:r>
              <a:rPr lang="en-US" sz="2400" dirty="0"/>
              <a:t>Lower velocity</a:t>
            </a:r>
          </a:p>
        </p:txBody>
      </p:sp>
      <p:sp>
        <p:nvSpPr>
          <p:cNvPr id="21" name="TextBox 20">
            <a:extLst>
              <a:ext uri="{FF2B5EF4-FFF2-40B4-BE49-F238E27FC236}">
                <a16:creationId xmlns:a16="http://schemas.microsoft.com/office/drawing/2014/main" id="{E37ADD5A-31B1-6116-A26A-240046EB5EDF}"/>
              </a:ext>
            </a:extLst>
          </p:cNvPr>
          <p:cNvSpPr txBox="1"/>
          <p:nvPr/>
        </p:nvSpPr>
        <p:spPr>
          <a:xfrm>
            <a:off x="3262687" y="5600090"/>
            <a:ext cx="3867104" cy="461665"/>
          </a:xfrm>
          <a:prstGeom prst="rect">
            <a:avLst/>
          </a:prstGeom>
          <a:noFill/>
        </p:spPr>
        <p:txBody>
          <a:bodyPr wrap="square" rtlCol="1">
            <a:spAutoFit/>
          </a:bodyPr>
          <a:lstStyle/>
          <a:p>
            <a:pPr algn="ctr"/>
            <a:r>
              <a:rPr lang="en-US" sz="2400" dirty="0">
                <a:latin typeface="Times New Roman" panose="02020603050405020304" pitchFamily="18" charset="0"/>
                <a:ea typeface="Times New Roman" panose="02020603050405020304" pitchFamily="18" charset="0"/>
              </a:rPr>
              <a:t>Moher &amp; Song (2019)</a:t>
            </a:r>
          </a:p>
        </p:txBody>
      </p:sp>
      <p:sp>
        <p:nvSpPr>
          <p:cNvPr id="24" name="TextBox 23">
            <a:extLst>
              <a:ext uri="{FF2B5EF4-FFF2-40B4-BE49-F238E27FC236}">
                <a16:creationId xmlns:a16="http://schemas.microsoft.com/office/drawing/2014/main" id="{49DE60A5-03FE-2441-2F70-FD7D84EBA407}"/>
              </a:ext>
            </a:extLst>
          </p:cNvPr>
          <p:cNvSpPr txBox="1"/>
          <p:nvPr/>
        </p:nvSpPr>
        <p:spPr>
          <a:xfrm>
            <a:off x="6252377" y="5600090"/>
            <a:ext cx="3867104" cy="1569660"/>
          </a:xfrm>
          <a:prstGeom prst="rect">
            <a:avLst/>
          </a:prstGeom>
          <a:noFill/>
        </p:spPr>
        <p:txBody>
          <a:bodyPr wrap="square" rtlCol="1">
            <a:spAutoFit/>
          </a:bodyPr>
          <a:lstStyle/>
          <a:p>
            <a:pPr algn="ctr"/>
            <a:r>
              <a:rPr lang="en-US" sz="2400" dirty="0">
                <a:latin typeface="Times New Roman" panose="02020603050405020304" pitchFamily="18" charset="0"/>
                <a:ea typeface="Times New Roman" panose="02020603050405020304" pitchFamily="18" charset="0"/>
              </a:rPr>
              <a:t>Moher &amp; Song (2014)</a:t>
            </a:r>
          </a:p>
          <a:p>
            <a:pPr algn="ctr"/>
            <a:r>
              <a:rPr lang="en-US" sz="2400" dirty="0" err="1">
                <a:latin typeface="Times New Roman" panose="02020603050405020304" pitchFamily="18" charset="0"/>
                <a:ea typeface="Times New Roman" panose="02020603050405020304" pitchFamily="18" charset="0"/>
              </a:rPr>
              <a:t>Desmurget</a:t>
            </a:r>
            <a:r>
              <a:rPr lang="en-US" sz="2400" dirty="0">
                <a:latin typeface="Times New Roman" panose="02020603050405020304" pitchFamily="18" charset="0"/>
                <a:ea typeface="Times New Roman" panose="02020603050405020304" pitchFamily="18" charset="0"/>
              </a:rPr>
              <a:t> et al. (1997)</a:t>
            </a:r>
          </a:p>
          <a:p>
            <a:pPr algn="ctr"/>
            <a:r>
              <a:rPr lang="en-US" sz="2400" dirty="0">
                <a:latin typeface="Times New Roman" panose="02020603050405020304" pitchFamily="18" charset="0"/>
                <a:ea typeface="Times New Roman" panose="02020603050405020304" pitchFamily="18" charset="0"/>
              </a:rPr>
              <a:t>Moher &amp; Song (2019)</a:t>
            </a:r>
          </a:p>
          <a:p>
            <a:pPr algn="ctr"/>
            <a:endParaRPr lang="en-US" sz="2400" dirty="0">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BA236101-84B8-D8DE-8E62-6548F4CBA14E}"/>
              </a:ext>
            </a:extLst>
          </p:cNvPr>
          <p:cNvSpPr txBox="1"/>
          <p:nvPr/>
        </p:nvSpPr>
        <p:spPr>
          <a:xfrm>
            <a:off x="9416012" y="2101423"/>
            <a:ext cx="2670531" cy="461665"/>
          </a:xfrm>
          <a:prstGeom prst="rect">
            <a:avLst/>
          </a:prstGeom>
          <a:noFill/>
        </p:spPr>
        <p:txBody>
          <a:bodyPr wrap="square" rtlCol="1">
            <a:spAutoFit/>
          </a:bodyPr>
          <a:lstStyle/>
          <a:p>
            <a:pPr algn="ctr"/>
            <a:r>
              <a:rPr lang="en-US" sz="2400" dirty="0"/>
              <a:t>Less COM</a:t>
            </a:r>
          </a:p>
        </p:txBody>
      </p:sp>
      <p:grpSp>
        <p:nvGrpSpPr>
          <p:cNvPr id="29" name="Group 28">
            <a:extLst>
              <a:ext uri="{FF2B5EF4-FFF2-40B4-BE49-F238E27FC236}">
                <a16:creationId xmlns:a16="http://schemas.microsoft.com/office/drawing/2014/main" id="{2A638EED-BB61-4BFB-1CEB-A211C5249771}"/>
              </a:ext>
            </a:extLst>
          </p:cNvPr>
          <p:cNvGrpSpPr/>
          <p:nvPr/>
        </p:nvGrpSpPr>
        <p:grpSpPr>
          <a:xfrm>
            <a:off x="9530622" y="3155137"/>
            <a:ext cx="2555921" cy="2187605"/>
            <a:chOff x="9530622" y="3155137"/>
            <a:chExt cx="2555921" cy="2187605"/>
          </a:xfrm>
        </p:grpSpPr>
        <p:pic>
          <p:nvPicPr>
            <p:cNvPr id="27" name="Picture 26">
              <a:extLst>
                <a:ext uri="{FF2B5EF4-FFF2-40B4-BE49-F238E27FC236}">
                  <a16:creationId xmlns:a16="http://schemas.microsoft.com/office/drawing/2014/main" id="{9F70D430-AEF3-72D7-59CD-7DB65EA2605A}"/>
                </a:ext>
              </a:extLst>
            </p:cNvPr>
            <p:cNvPicPr>
              <a:picLocks noChangeAspect="1"/>
            </p:cNvPicPr>
            <p:nvPr/>
          </p:nvPicPr>
          <p:blipFill rotWithShape="1">
            <a:blip r:embed="rId8"/>
            <a:srcRect l="1618" t="9334" r="54889" b="6558"/>
            <a:stretch/>
          </p:blipFill>
          <p:spPr>
            <a:xfrm>
              <a:off x="9530622" y="3247084"/>
              <a:ext cx="2499763" cy="2095658"/>
            </a:xfrm>
            <a:prstGeom prst="rect">
              <a:avLst/>
            </a:prstGeom>
          </p:spPr>
        </p:pic>
        <p:sp>
          <p:nvSpPr>
            <p:cNvPr id="28" name="Rectangle 27">
              <a:extLst>
                <a:ext uri="{FF2B5EF4-FFF2-40B4-BE49-F238E27FC236}">
                  <a16:creationId xmlns:a16="http://schemas.microsoft.com/office/drawing/2014/main" id="{894B5145-99A0-5385-399F-49A25076B130}"/>
                </a:ext>
              </a:extLst>
            </p:cNvPr>
            <p:cNvSpPr/>
            <p:nvPr/>
          </p:nvSpPr>
          <p:spPr>
            <a:xfrm>
              <a:off x="11407442" y="3155137"/>
              <a:ext cx="679101" cy="183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0" name="TextBox 29">
            <a:extLst>
              <a:ext uri="{FF2B5EF4-FFF2-40B4-BE49-F238E27FC236}">
                <a16:creationId xmlns:a16="http://schemas.microsoft.com/office/drawing/2014/main" id="{DE5772B4-8544-14A8-64EC-BB192369DFCC}"/>
              </a:ext>
            </a:extLst>
          </p:cNvPr>
          <p:cNvSpPr txBox="1"/>
          <p:nvPr/>
        </p:nvSpPr>
        <p:spPr>
          <a:xfrm>
            <a:off x="9194772" y="5600090"/>
            <a:ext cx="3867104" cy="830997"/>
          </a:xfrm>
          <a:prstGeom prst="rect">
            <a:avLst/>
          </a:prstGeom>
          <a:noFill/>
        </p:spPr>
        <p:txBody>
          <a:bodyPr wrap="square" rtlCol="1">
            <a:spAutoFit/>
          </a:bodyPr>
          <a:lstStyle/>
          <a:p>
            <a:pPr algn="ctr"/>
            <a:r>
              <a:rPr lang="en-US" sz="2400" dirty="0">
                <a:latin typeface="Times New Roman" panose="02020603050405020304" pitchFamily="18" charset="0"/>
                <a:ea typeface="Times New Roman" panose="02020603050405020304" pitchFamily="18" charset="0"/>
              </a:rPr>
              <a:t>Moher &amp; Song (2014)</a:t>
            </a:r>
          </a:p>
          <a:p>
            <a:pPr algn="ctr"/>
            <a:r>
              <a:rPr lang="en-US" sz="2400" dirty="0">
                <a:effectLst/>
                <a:latin typeface="Times New Roman" panose="02020603050405020304" pitchFamily="18" charset="0"/>
                <a:ea typeface="Times New Roman" panose="02020603050405020304" pitchFamily="18" charset="0"/>
              </a:rPr>
              <a:t>Burk et al., 2014</a:t>
            </a:r>
            <a:endParaRPr lang="en-US" sz="2400" dirty="0">
              <a:solidFill>
                <a:srgbClr val="FF0000"/>
              </a:solidFill>
            </a:endParaRPr>
          </a:p>
        </p:txBody>
      </p:sp>
    </p:spTree>
    <p:extLst>
      <p:ext uri="{BB962C8B-B14F-4D97-AF65-F5344CB8AC3E}">
        <p14:creationId xmlns:p14="http://schemas.microsoft.com/office/powerpoint/2010/main" val="272638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4553EE4-F3B6-93F6-E244-BE31373A9484}"/>
              </a:ext>
            </a:extLst>
          </p:cNvPr>
          <p:cNvSpPr txBox="1"/>
          <p:nvPr/>
        </p:nvSpPr>
        <p:spPr>
          <a:xfrm>
            <a:off x="277091" y="493227"/>
            <a:ext cx="7291718" cy="3785652"/>
          </a:xfrm>
          <a:prstGeom prst="rect">
            <a:avLst/>
          </a:prstGeom>
          <a:noFill/>
        </p:spPr>
        <p:txBody>
          <a:bodyPr wrap="square" rtlCol="1">
            <a:spAutoFit/>
          </a:bodyPr>
          <a:lstStyle/>
          <a:p>
            <a:r>
              <a:rPr lang="en-US" sz="2400" b="1" dirty="0"/>
              <a:t>Limited awareness measure:</a:t>
            </a:r>
          </a:p>
          <a:p>
            <a:pPr marL="800100" lvl="1" indent="-342900">
              <a:buFont typeface="Arial" panose="020B0604020202020204" pitchFamily="34" charset="0"/>
              <a:buChar char="•"/>
            </a:pPr>
            <a:r>
              <a:rPr lang="en-US" sz="2400" dirty="0"/>
              <a:t>Low number of awareness trials</a:t>
            </a:r>
          </a:p>
          <a:p>
            <a:pPr marL="800100" lvl="1" indent="-342900">
              <a:buFont typeface="Arial" panose="020B0604020202020204" pitchFamily="34" charset="0"/>
              <a:buChar char="•"/>
            </a:pPr>
            <a:r>
              <a:rPr lang="en-US" sz="2400" dirty="0"/>
              <a:t>Awareness on separate block</a:t>
            </a:r>
          </a:p>
          <a:p>
            <a:pPr marL="800100" lvl="1" indent="-342900">
              <a:buFont typeface="Arial" panose="020B0604020202020204" pitchFamily="34" charset="0"/>
              <a:buChar char="•"/>
            </a:pPr>
            <a:r>
              <a:rPr lang="en-US" sz="2400" dirty="0"/>
              <a:t>Correlation underestimates awareness</a:t>
            </a:r>
          </a:p>
          <a:p>
            <a:pPr marL="800100" lvl="1" indent="-342900">
              <a:buFont typeface="Arial" panose="020B0604020202020204" pitchFamily="34" charset="0"/>
              <a:buChar char="•"/>
            </a:pPr>
            <a:r>
              <a:rPr lang="en-US" sz="2400" dirty="0"/>
              <a:t>d’ &gt; 0</a:t>
            </a:r>
          </a:p>
          <a:p>
            <a:pPr marL="800100" lvl="1" indent="-342900">
              <a:buFont typeface="Arial" panose="020B0604020202020204" pitchFamily="34" charset="0"/>
              <a:buChar char="•"/>
            </a:pPr>
            <a:endParaRPr lang="en-US" sz="2400" b="1" dirty="0"/>
          </a:p>
          <a:p>
            <a:pPr marL="800100" lvl="1" indent="-342900">
              <a:buFont typeface="Arial" panose="020B0604020202020204" pitchFamily="34" charset="0"/>
              <a:buChar char="•"/>
            </a:pPr>
            <a:endParaRPr lang="en-US" sz="2400" b="1" dirty="0"/>
          </a:p>
          <a:p>
            <a:r>
              <a:rPr lang="en-US" sz="2400" b="1" dirty="0"/>
              <a:t>Mouse tracking Vs Reaching:</a:t>
            </a:r>
          </a:p>
          <a:p>
            <a:pPr marL="800100" lvl="1" indent="-342900">
              <a:buFont typeface="Arial" panose="020B0604020202020204" pitchFamily="34" charset="0"/>
              <a:buChar char="•"/>
            </a:pPr>
            <a:r>
              <a:rPr lang="en-US" sz="2400" dirty="0"/>
              <a:t>Constrains movements</a:t>
            </a:r>
          </a:p>
          <a:p>
            <a:pPr marL="800100" lvl="1" indent="-342900">
              <a:buFont typeface="Arial" panose="020B0604020202020204" pitchFamily="34" charset="0"/>
              <a:buChar char="•"/>
            </a:pPr>
            <a:r>
              <a:rPr lang="en-US" sz="2400" dirty="0"/>
              <a:t>Less intuitive</a:t>
            </a:r>
          </a:p>
        </p:txBody>
      </p:sp>
      <p:sp>
        <p:nvSpPr>
          <p:cNvPr id="4" name="TextBox 3">
            <a:extLst>
              <a:ext uri="{FF2B5EF4-FFF2-40B4-BE49-F238E27FC236}">
                <a16:creationId xmlns:a16="http://schemas.microsoft.com/office/drawing/2014/main" id="{BD30A5F0-83D7-4F91-B2E4-462DC0170997}"/>
              </a:ext>
            </a:extLst>
          </p:cNvPr>
          <p:cNvSpPr txBox="1"/>
          <p:nvPr/>
        </p:nvSpPr>
        <p:spPr>
          <a:xfrm>
            <a:off x="0" y="-82326"/>
            <a:ext cx="12192000" cy="646331"/>
          </a:xfrm>
          <a:prstGeom prst="rect">
            <a:avLst/>
          </a:prstGeom>
          <a:noFill/>
        </p:spPr>
        <p:txBody>
          <a:bodyPr wrap="square" rtlCol="1">
            <a:spAutoFit/>
          </a:bodyPr>
          <a:lstStyle/>
          <a:p>
            <a:r>
              <a:rPr lang="en-US" sz="3600" dirty="0">
                <a:solidFill>
                  <a:schemeClr val="accent5">
                    <a:lumMod val="75000"/>
                  </a:schemeClr>
                </a:solidFill>
              </a:rPr>
              <a:t>         Xiao et al (2015)                                       Current Study</a:t>
            </a:r>
          </a:p>
        </p:txBody>
      </p:sp>
      <p:grpSp>
        <p:nvGrpSpPr>
          <p:cNvPr id="3" name="Group 2">
            <a:extLst>
              <a:ext uri="{FF2B5EF4-FFF2-40B4-BE49-F238E27FC236}">
                <a16:creationId xmlns:a16="http://schemas.microsoft.com/office/drawing/2014/main" id="{E2187D28-9E2E-8FAF-12DD-0FD13BC4CB6D}"/>
              </a:ext>
            </a:extLst>
          </p:cNvPr>
          <p:cNvGrpSpPr/>
          <p:nvPr/>
        </p:nvGrpSpPr>
        <p:grpSpPr>
          <a:xfrm>
            <a:off x="7898790" y="4482636"/>
            <a:ext cx="3205585" cy="2306486"/>
            <a:chOff x="7483930" y="3193192"/>
            <a:chExt cx="3205585" cy="2306486"/>
          </a:xfrm>
        </p:grpSpPr>
        <p:pic>
          <p:nvPicPr>
            <p:cNvPr id="5" name="Picture 4">
              <a:extLst>
                <a:ext uri="{FF2B5EF4-FFF2-40B4-BE49-F238E27FC236}">
                  <a16:creationId xmlns:a16="http://schemas.microsoft.com/office/drawing/2014/main" id="{E9B6776A-4B66-72C2-46C1-2878FF7FC6B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37605"/>
            <a:stretch/>
          </p:blipFill>
          <p:spPr>
            <a:xfrm>
              <a:off x="8632372" y="3193192"/>
              <a:ext cx="2057143" cy="2212634"/>
            </a:xfrm>
            <a:prstGeom prst="rect">
              <a:avLst/>
            </a:prstGeom>
          </p:spPr>
        </p:pic>
        <p:pic>
          <p:nvPicPr>
            <p:cNvPr id="6" name="Picture 5">
              <a:extLst>
                <a:ext uri="{FF2B5EF4-FFF2-40B4-BE49-F238E27FC236}">
                  <a16:creationId xmlns:a16="http://schemas.microsoft.com/office/drawing/2014/main" id="{691A6E66-FCD5-F74D-7985-667256D35A2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2536" t="3309" r="85578" b="75568"/>
            <a:stretch/>
          </p:blipFill>
          <p:spPr>
            <a:xfrm>
              <a:off x="7483930" y="3266418"/>
              <a:ext cx="391885" cy="467385"/>
            </a:xfrm>
            <a:prstGeom prst="rect">
              <a:avLst/>
            </a:prstGeom>
          </p:spPr>
        </p:pic>
        <p:grpSp>
          <p:nvGrpSpPr>
            <p:cNvPr id="7" name="Group 6">
              <a:extLst>
                <a:ext uri="{FF2B5EF4-FFF2-40B4-BE49-F238E27FC236}">
                  <a16:creationId xmlns:a16="http://schemas.microsoft.com/office/drawing/2014/main" id="{5C80B948-B25C-8201-BBA0-7BB764AF2C5A}"/>
                </a:ext>
              </a:extLst>
            </p:cNvPr>
            <p:cNvGrpSpPr/>
            <p:nvPr/>
          </p:nvGrpSpPr>
          <p:grpSpPr>
            <a:xfrm>
              <a:off x="7679872" y="4853347"/>
              <a:ext cx="794402" cy="646331"/>
              <a:chOff x="-7682" y="4683990"/>
              <a:chExt cx="794402" cy="646331"/>
            </a:xfrm>
          </p:grpSpPr>
          <p:pic>
            <p:nvPicPr>
              <p:cNvPr id="8" name="Picture 7">
                <a:extLst>
                  <a:ext uri="{FF2B5EF4-FFF2-40B4-BE49-F238E27FC236}">
                    <a16:creationId xmlns:a16="http://schemas.microsoft.com/office/drawing/2014/main" id="{EDF24158-8D65-90B8-0ACA-247DCBD6EC9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11066" t="70789" r="64839"/>
              <a:stretch/>
            </p:blipFill>
            <p:spPr>
              <a:xfrm>
                <a:off x="-7682" y="4683990"/>
                <a:ext cx="794402" cy="646331"/>
              </a:xfrm>
              <a:prstGeom prst="rect">
                <a:avLst/>
              </a:prstGeom>
            </p:spPr>
          </p:pic>
          <p:sp>
            <p:nvSpPr>
              <p:cNvPr id="9" name="Oval 8">
                <a:extLst>
                  <a:ext uri="{FF2B5EF4-FFF2-40B4-BE49-F238E27FC236}">
                    <a16:creationId xmlns:a16="http://schemas.microsoft.com/office/drawing/2014/main" id="{0A6E1E54-87F5-0BF8-CCF7-0C80C199E56E}"/>
                  </a:ext>
                </a:extLst>
              </p:cNvPr>
              <p:cNvSpPr/>
              <p:nvPr/>
            </p:nvSpPr>
            <p:spPr>
              <a:xfrm>
                <a:off x="604816" y="4708208"/>
                <a:ext cx="53112" cy="49538"/>
              </a:xfrm>
              <a:prstGeom prst="ellipse">
                <a:avLst/>
              </a:prstGeom>
              <a:solidFill>
                <a:srgbClr val="23E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sp>
        <p:nvSpPr>
          <p:cNvPr id="20" name="TextBox 19">
            <a:extLst>
              <a:ext uri="{FF2B5EF4-FFF2-40B4-BE49-F238E27FC236}">
                <a16:creationId xmlns:a16="http://schemas.microsoft.com/office/drawing/2014/main" id="{8CBBD7C8-2E0E-D1B6-2FDF-C4DCE84BE600}"/>
              </a:ext>
            </a:extLst>
          </p:cNvPr>
          <p:cNvSpPr txBox="1"/>
          <p:nvPr/>
        </p:nvSpPr>
        <p:spPr>
          <a:xfrm>
            <a:off x="7396049" y="489988"/>
            <a:ext cx="4610827" cy="4154984"/>
          </a:xfrm>
          <a:prstGeom prst="rect">
            <a:avLst/>
          </a:prstGeom>
          <a:noFill/>
        </p:spPr>
        <p:txBody>
          <a:bodyPr wrap="square" rtlCol="1">
            <a:spAutoFit/>
          </a:bodyPr>
          <a:lstStyle/>
          <a:p>
            <a:r>
              <a:rPr lang="en-US" sz="2400" b="1" dirty="0"/>
              <a:t>Rigorous awareness measures:</a:t>
            </a:r>
          </a:p>
          <a:p>
            <a:pPr marL="342900" indent="-342900">
              <a:buFont typeface="Arial" panose="020B0604020202020204" pitchFamily="34" charset="0"/>
              <a:buChar char="•"/>
            </a:pPr>
            <a:r>
              <a:rPr lang="en-US" sz="2400" dirty="0"/>
              <a:t>240 trials, for each measure</a:t>
            </a:r>
          </a:p>
          <a:p>
            <a:pPr marL="342900" indent="-342900">
              <a:buFont typeface="Arial" panose="020B0604020202020204" pitchFamily="34" charset="0"/>
              <a:buChar char="•"/>
            </a:pPr>
            <a:r>
              <a:rPr lang="en-US" sz="2400" dirty="0"/>
              <a:t>Estimate at single trial level</a:t>
            </a:r>
          </a:p>
          <a:p>
            <a:pPr marL="342900" indent="-342900">
              <a:buFont typeface="Arial" panose="020B0604020202020204" pitchFamily="34" charset="0"/>
              <a:buChar char="•"/>
            </a:pPr>
            <a:r>
              <a:rPr lang="en-US" sz="2400" dirty="0"/>
              <a:t>Subjective + Objective</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r>
              <a:rPr lang="en-US" sz="2400" b="1" dirty="0"/>
              <a:t>Reaching movements:</a:t>
            </a:r>
          </a:p>
          <a:p>
            <a:pPr marL="342900" indent="-342900">
              <a:buFont typeface="Arial" panose="020B0604020202020204" pitchFamily="34" charset="0"/>
              <a:buChar char="•"/>
            </a:pPr>
            <a:r>
              <a:rPr lang="en-US" sz="2400" dirty="0"/>
              <a:t>Free movement</a:t>
            </a:r>
          </a:p>
          <a:p>
            <a:pPr marL="342900" indent="-342900">
              <a:buFont typeface="Arial" panose="020B0604020202020204" pitchFamily="34" charset="0"/>
              <a:buChar char="•"/>
            </a:pPr>
            <a:r>
              <a:rPr lang="en-US" sz="2400" dirty="0"/>
              <a:t>Intuitive</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93233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C9939B-DE49-92BE-6A87-0ABAF7406516}"/>
              </a:ext>
            </a:extLst>
          </p:cNvPr>
          <p:cNvSpPr txBox="1"/>
          <p:nvPr/>
        </p:nvSpPr>
        <p:spPr>
          <a:xfrm>
            <a:off x="0" y="529"/>
            <a:ext cx="12192000" cy="646331"/>
          </a:xfrm>
          <a:prstGeom prst="rect">
            <a:avLst/>
          </a:prstGeom>
          <a:noFill/>
        </p:spPr>
        <p:txBody>
          <a:bodyPr wrap="square" rtlCol="1">
            <a:spAutoFit/>
          </a:bodyPr>
          <a:lstStyle/>
          <a:p>
            <a:pPr algn="ctr"/>
            <a:r>
              <a:rPr lang="en-US" sz="3600" dirty="0">
                <a:solidFill>
                  <a:schemeClr val="accent5">
                    <a:lumMod val="75000"/>
                  </a:schemeClr>
                </a:solidFill>
              </a:rPr>
              <a:t>Setup</a:t>
            </a:r>
          </a:p>
        </p:txBody>
      </p:sp>
      <p:sp>
        <p:nvSpPr>
          <p:cNvPr id="49" name="TextBox 48">
            <a:extLst>
              <a:ext uri="{FF2B5EF4-FFF2-40B4-BE49-F238E27FC236}">
                <a16:creationId xmlns:a16="http://schemas.microsoft.com/office/drawing/2014/main" id="{F84C0D93-7421-AB8A-2357-2CC2C1787A52}"/>
              </a:ext>
            </a:extLst>
          </p:cNvPr>
          <p:cNvSpPr txBox="1"/>
          <p:nvPr/>
        </p:nvSpPr>
        <p:spPr>
          <a:xfrm>
            <a:off x="397016" y="1868867"/>
            <a:ext cx="5451827" cy="3662541"/>
          </a:xfrm>
          <a:prstGeom prst="rect">
            <a:avLst/>
          </a:prstGeom>
          <a:noFill/>
        </p:spPr>
        <p:txBody>
          <a:bodyPr wrap="square" rtlCol="1">
            <a:spAutoFit/>
          </a:bodyPr>
          <a:lstStyle/>
          <a:p>
            <a:pPr marL="342900" indent="-342900">
              <a:buFont typeface="Arial" panose="020B0604020202020204" pitchFamily="34" charset="0"/>
              <a:buChar char="•"/>
            </a:pPr>
            <a:r>
              <a:rPr lang="en-US" sz="2400" b="1" dirty="0"/>
              <a:t>Track location using Motive</a:t>
            </a:r>
          </a:p>
          <a:p>
            <a:pPr marL="800100" lvl="1" indent="-342900">
              <a:buFont typeface="Arial" panose="020B0604020202020204" pitchFamily="34" charset="0"/>
              <a:buChar char="•"/>
            </a:pPr>
            <a:r>
              <a:rPr lang="en-US" sz="2400" b="1" dirty="0"/>
              <a:t>Six Flex13 cameras</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Transmit to PC with </a:t>
            </a:r>
            <a:r>
              <a:rPr lang="en-US" sz="2400" b="1" dirty="0" err="1"/>
              <a:t>NatNet</a:t>
            </a: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Preprocessing with </a:t>
            </a:r>
            <a:r>
              <a:rPr lang="en-US" sz="2400" b="1" dirty="0" err="1"/>
              <a:t>Matlab</a:t>
            </a: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1600" dirty="0"/>
          </a:p>
        </p:txBody>
      </p:sp>
      <p:grpSp>
        <p:nvGrpSpPr>
          <p:cNvPr id="53" name="Group 52">
            <a:extLst>
              <a:ext uri="{FF2B5EF4-FFF2-40B4-BE49-F238E27FC236}">
                <a16:creationId xmlns:a16="http://schemas.microsoft.com/office/drawing/2014/main" id="{A53E08E9-4E71-B807-10F1-5FB00543DA64}"/>
              </a:ext>
            </a:extLst>
          </p:cNvPr>
          <p:cNvGrpSpPr/>
          <p:nvPr/>
        </p:nvGrpSpPr>
        <p:grpSpPr>
          <a:xfrm>
            <a:off x="6264509" y="1476873"/>
            <a:ext cx="5354757" cy="4666711"/>
            <a:chOff x="6264509" y="1476873"/>
            <a:chExt cx="5354757" cy="4666711"/>
          </a:xfrm>
        </p:grpSpPr>
        <p:pic>
          <p:nvPicPr>
            <p:cNvPr id="36" name="Picture 35" descr="A picture containing text, device&#10;&#10;Description automatically generated">
              <a:extLst>
                <a:ext uri="{FF2B5EF4-FFF2-40B4-BE49-F238E27FC236}">
                  <a16:creationId xmlns:a16="http://schemas.microsoft.com/office/drawing/2014/main" id="{03CE4FA7-358A-9F97-A7F7-E76D0B20E4E0}"/>
                </a:ext>
              </a:extLst>
            </p:cNvPr>
            <p:cNvPicPr>
              <a:picLocks noChangeAspect="1"/>
            </p:cNvPicPr>
            <p:nvPr/>
          </p:nvPicPr>
          <p:blipFill>
            <a:blip r:embed="rId3"/>
            <a:stretch>
              <a:fillRect/>
            </a:stretch>
          </p:blipFill>
          <p:spPr>
            <a:xfrm>
              <a:off x="6264509" y="1570545"/>
              <a:ext cx="5300991" cy="4573039"/>
            </a:xfrm>
            <a:prstGeom prst="rect">
              <a:avLst/>
            </a:prstGeom>
          </p:spPr>
        </p:pic>
        <p:pic>
          <p:nvPicPr>
            <p:cNvPr id="37" name="Picture 36">
              <a:extLst>
                <a:ext uri="{FF2B5EF4-FFF2-40B4-BE49-F238E27FC236}">
                  <a16:creationId xmlns:a16="http://schemas.microsoft.com/office/drawing/2014/main" id="{C6EACDEB-0AC1-0B2B-53DC-1995670CF42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2536" t="3309" r="85578" b="75568"/>
            <a:stretch/>
          </p:blipFill>
          <p:spPr>
            <a:xfrm>
              <a:off x="6541433" y="1508852"/>
              <a:ext cx="643608" cy="783989"/>
            </a:xfrm>
            <a:prstGeom prst="rect">
              <a:avLst/>
            </a:prstGeom>
            <a:ln>
              <a:noFill/>
            </a:ln>
            <a:effectLst>
              <a:outerShdw blurRad="292100" dist="139700" dir="2700000" algn="tl" rotWithShape="0">
                <a:srgbClr val="333333">
                  <a:alpha val="65000"/>
                </a:srgbClr>
              </a:outerShdw>
            </a:effectLst>
          </p:spPr>
        </p:pic>
        <p:pic>
          <p:nvPicPr>
            <p:cNvPr id="38" name="Picture 37">
              <a:extLst>
                <a:ext uri="{FF2B5EF4-FFF2-40B4-BE49-F238E27FC236}">
                  <a16:creationId xmlns:a16="http://schemas.microsoft.com/office/drawing/2014/main" id="{EFF8288C-470B-EEC8-D487-5B6BE13EF06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2536" t="3309" r="85578" b="75568"/>
            <a:stretch/>
          </p:blipFill>
          <p:spPr>
            <a:xfrm flipH="1">
              <a:off x="10975658" y="1476873"/>
              <a:ext cx="643608" cy="783989"/>
            </a:xfrm>
            <a:prstGeom prst="rect">
              <a:avLst/>
            </a:prstGeom>
            <a:ln>
              <a:noFill/>
            </a:ln>
            <a:effectLst>
              <a:outerShdw blurRad="292100" dist="139700" dir="2700000" algn="tl" rotWithShape="0">
                <a:srgbClr val="333333">
                  <a:alpha val="65000"/>
                </a:srgbClr>
              </a:outerShdw>
            </a:effectLst>
          </p:spPr>
        </p:pic>
        <p:pic>
          <p:nvPicPr>
            <p:cNvPr id="40" name="Picture 39" descr="A picture containing text, device&#10;&#10;Description automatically generated">
              <a:extLst>
                <a:ext uri="{FF2B5EF4-FFF2-40B4-BE49-F238E27FC236}">
                  <a16:creationId xmlns:a16="http://schemas.microsoft.com/office/drawing/2014/main" id="{E86B9912-6675-D438-9E0F-23E82013980A}"/>
                </a:ext>
              </a:extLst>
            </p:cNvPr>
            <p:cNvPicPr>
              <a:picLocks noChangeAspect="1"/>
            </p:cNvPicPr>
            <p:nvPr/>
          </p:nvPicPr>
          <p:blipFill rotWithShape="1">
            <a:blip r:embed="rId3"/>
            <a:srcRect t="40779" r="92321" b="41455"/>
            <a:stretch/>
          </p:blipFill>
          <p:spPr>
            <a:xfrm flipH="1">
              <a:off x="11181691" y="3315343"/>
              <a:ext cx="407066" cy="812455"/>
            </a:xfrm>
            <a:prstGeom prst="rect">
              <a:avLst/>
            </a:prstGeom>
          </p:spPr>
        </p:pic>
        <p:pic>
          <p:nvPicPr>
            <p:cNvPr id="51" name="Picture 50">
              <a:extLst>
                <a:ext uri="{FF2B5EF4-FFF2-40B4-BE49-F238E27FC236}">
                  <a16:creationId xmlns:a16="http://schemas.microsoft.com/office/drawing/2014/main" id="{89BA94A5-E7BB-76B7-8C74-C2CD91D0126D}"/>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l="9407" t="12386" r="57999" b="33446"/>
            <a:stretch/>
          </p:blipFill>
          <p:spPr>
            <a:xfrm>
              <a:off x="6710766" y="5442007"/>
              <a:ext cx="643608" cy="701577"/>
            </a:xfrm>
            <a:prstGeom prst="rect">
              <a:avLst/>
            </a:prstGeom>
            <a:ln>
              <a:noFill/>
            </a:ln>
            <a:effectLst>
              <a:outerShdw blurRad="292100" dist="139700" dir="2700000" algn="tl" rotWithShape="0">
                <a:srgbClr val="333333">
                  <a:alpha val="65000"/>
                </a:srgbClr>
              </a:outerShdw>
            </a:effectLst>
          </p:spPr>
        </p:pic>
        <p:pic>
          <p:nvPicPr>
            <p:cNvPr id="52" name="Picture 51">
              <a:extLst>
                <a:ext uri="{FF2B5EF4-FFF2-40B4-BE49-F238E27FC236}">
                  <a16:creationId xmlns:a16="http://schemas.microsoft.com/office/drawing/2014/main" id="{274E1BF2-3AE4-C84A-1BA4-316EC0BF2146}"/>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l="9407" t="12386" r="57999" b="33446"/>
            <a:stretch/>
          </p:blipFill>
          <p:spPr>
            <a:xfrm flipH="1">
              <a:off x="10921892" y="5442007"/>
              <a:ext cx="643608" cy="701577"/>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99973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08EFC77B-32C0-21A4-C8FF-E6E708477770}"/>
              </a:ext>
            </a:extLst>
          </p:cNvPr>
          <p:cNvSpPr/>
          <p:nvPr/>
        </p:nvSpPr>
        <p:spPr>
          <a:xfrm>
            <a:off x="10324416" y="694369"/>
            <a:ext cx="1229932" cy="2331076"/>
          </a:xfrm>
          <a:custGeom>
            <a:avLst/>
            <a:gdLst>
              <a:gd name="connsiteX0" fmla="*/ 270456 w 1229932"/>
              <a:gd name="connsiteY0" fmla="*/ 2331076 h 2331076"/>
              <a:gd name="connsiteX1" fmla="*/ 231820 w 1229932"/>
              <a:gd name="connsiteY1" fmla="*/ 2311758 h 2331076"/>
              <a:gd name="connsiteX2" fmla="*/ 225380 w 1229932"/>
              <a:gd name="connsiteY2" fmla="*/ 2292440 h 2331076"/>
              <a:gd name="connsiteX3" fmla="*/ 199622 w 1229932"/>
              <a:gd name="connsiteY3" fmla="*/ 2279561 h 2331076"/>
              <a:gd name="connsiteX4" fmla="*/ 212501 w 1229932"/>
              <a:gd name="connsiteY4" fmla="*/ 2234485 h 2331076"/>
              <a:gd name="connsiteX5" fmla="*/ 218941 w 1229932"/>
              <a:gd name="connsiteY5" fmla="*/ 2176530 h 2331076"/>
              <a:gd name="connsiteX6" fmla="*/ 186744 w 1229932"/>
              <a:gd name="connsiteY6" fmla="*/ 2170090 h 2331076"/>
              <a:gd name="connsiteX7" fmla="*/ 173865 w 1229932"/>
              <a:gd name="connsiteY7" fmla="*/ 2150772 h 2331076"/>
              <a:gd name="connsiteX8" fmla="*/ 154546 w 1229932"/>
              <a:gd name="connsiteY8" fmla="*/ 2131454 h 2331076"/>
              <a:gd name="connsiteX9" fmla="*/ 160986 w 1229932"/>
              <a:gd name="connsiteY9" fmla="*/ 2073499 h 2331076"/>
              <a:gd name="connsiteX10" fmla="*/ 135228 w 1229932"/>
              <a:gd name="connsiteY10" fmla="*/ 2054181 h 2331076"/>
              <a:gd name="connsiteX11" fmla="*/ 103031 w 1229932"/>
              <a:gd name="connsiteY11" fmla="*/ 2041302 h 2331076"/>
              <a:gd name="connsiteX12" fmla="*/ 109470 w 1229932"/>
              <a:gd name="connsiteY12" fmla="*/ 1970468 h 2331076"/>
              <a:gd name="connsiteX13" fmla="*/ 45076 w 1229932"/>
              <a:gd name="connsiteY13" fmla="*/ 1912513 h 2331076"/>
              <a:gd name="connsiteX14" fmla="*/ 19318 w 1229932"/>
              <a:gd name="connsiteY14" fmla="*/ 1822361 h 2331076"/>
              <a:gd name="connsiteX15" fmla="*/ 12879 w 1229932"/>
              <a:gd name="connsiteY15" fmla="*/ 1783724 h 2331076"/>
              <a:gd name="connsiteX16" fmla="*/ 0 w 1229932"/>
              <a:gd name="connsiteY16" fmla="*/ 1751527 h 2331076"/>
              <a:gd name="connsiteX17" fmla="*/ 12879 w 1229932"/>
              <a:gd name="connsiteY17" fmla="*/ 1706451 h 2331076"/>
              <a:gd name="connsiteX18" fmla="*/ 45076 w 1229932"/>
              <a:gd name="connsiteY18" fmla="*/ 1687133 h 2331076"/>
              <a:gd name="connsiteX19" fmla="*/ 64394 w 1229932"/>
              <a:gd name="connsiteY19" fmla="*/ 1667814 h 2331076"/>
              <a:gd name="connsiteX20" fmla="*/ 51515 w 1229932"/>
              <a:gd name="connsiteY20" fmla="*/ 1596981 h 2331076"/>
              <a:gd name="connsiteX21" fmla="*/ 25758 w 1229932"/>
              <a:gd name="connsiteY21" fmla="*/ 1551905 h 2331076"/>
              <a:gd name="connsiteX22" fmla="*/ 12879 w 1229932"/>
              <a:gd name="connsiteY22" fmla="*/ 1526147 h 2331076"/>
              <a:gd name="connsiteX23" fmla="*/ 57955 w 1229932"/>
              <a:gd name="connsiteY23" fmla="*/ 1461752 h 2331076"/>
              <a:gd name="connsiteX24" fmla="*/ 90152 w 1229932"/>
              <a:gd name="connsiteY24" fmla="*/ 1442434 h 2331076"/>
              <a:gd name="connsiteX25" fmla="*/ 83713 w 1229932"/>
              <a:gd name="connsiteY25" fmla="*/ 1352282 h 2331076"/>
              <a:gd name="connsiteX26" fmla="*/ 128789 w 1229932"/>
              <a:gd name="connsiteY26" fmla="*/ 1320085 h 2331076"/>
              <a:gd name="connsiteX27" fmla="*/ 167425 w 1229932"/>
              <a:gd name="connsiteY27" fmla="*/ 1300767 h 2331076"/>
              <a:gd name="connsiteX28" fmla="*/ 186744 w 1229932"/>
              <a:gd name="connsiteY28" fmla="*/ 1236372 h 2331076"/>
              <a:gd name="connsiteX29" fmla="*/ 212501 w 1229932"/>
              <a:gd name="connsiteY29" fmla="*/ 1204175 h 2331076"/>
              <a:gd name="connsiteX30" fmla="*/ 276896 w 1229932"/>
              <a:gd name="connsiteY30" fmla="*/ 1184857 h 2331076"/>
              <a:gd name="connsiteX31" fmla="*/ 328411 w 1229932"/>
              <a:gd name="connsiteY31" fmla="*/ 1126902 h 2331076"/>
              <a:gd name="connsiteX32" fmla="*/ 379927 w 1229932"/>
              <a:gd name="connsiteY32" fmla="*/ 1043189 h 2331076"/>
              <a:gd name="connsiteX33" fmla="*/ 399245 w 1229932"/>
              <a:gd name="connsiteY33" fmla="*/ 1036750 h 2331076"/>
              <a:gd name="connsiteX34" fmla="*/ 412124 w 1229932"/>
              <a:gd name="connsiteY34" fmla="*/ 978795 h 2331076"/>
              <a:gd name="connsiteX35" fmla="*/ 470079 w 1229932"/>
              <a:gd name="connsiteY35" fmla="*/ 972355 h 2331076"/>
              <a:gd name="connsiteX36" fmla="*/ 450760 w 1229932"/>
              <a:gd name="connsiteY36" fmla="*/ 901521 h 2331076"/>
              <a:gd name="connsiteX37" fmla="*/ 605307 w 1229932"/>
              <a:gd name="connsiteY37" fmla="*/ 856445 h 2331076"/>
              <a:gd name="connsiteX38" fmla="*/ 631065 w 1229932"/>
              <a:gd name="connsiteY38" fmla="*/ 850006 h 2331076"/>
              <a:gd name="connsiteX39" fmla="*/ 643944 w 1229932"/>
              <a:gd name="connsiteY39" fmla="*/ 830688 h 2331076"/>
              <a:gd name="connsiteX40" fmla="*/ 669701 w 1229932"/>
              <a:gd name="connsiteY40" fmla="*/ 817809 h 2331076"/>
              <a:gd name="connsiteX41" fmla="*/ 689020 w 1229932"/>
              <a:gd name="connsiteY41" fmla="*/ 798490 h 2331076"/>
              <a:gd name="connsiteX42" fmla="*/ 779172 w 1229932"/>
              <a:gd name="connsiteY42" fmla="*/ 759854 h 2331076"/>
              <a:gd name="connsiteX43" fmla="*/ 811369 w 1229932"/>
              <a:gd name="connsiteY43" fmla="*/ 676141 h 2331076"/>
              <a:gd name="connsiteX44" fmla="*/ 837127 w 1229932"/>
              <a:gd name="connsiteY44" fmla="*/ 669702 h 2331076"/>
              <a:gd name="connsiteX45" fmla="*/ 804929 w 1229932"/>
              <a:gd name="connsiteY45" fmla="*/ 624626 h 2331076"/>
              <a:gd name="connsiteX46" fmla="*/ 856445 w 1229932"/>
              <a:gd name="connsiteY46" fmla="*/ 592428 h 2331076"/>
              <a:gd name="connsiteX47" fmla="*/ 940158 w 1229932"/>
              <a:gd name="connsiteY47" fmla="*/ 566671 h 2331076"/>
              <a:gd name="connsiteX48" fmla="*/ 927279 w 1229932"/>
              <a:gd name="connsiteY48" fmla="*/ 534474 h 2331076"/>
              <a:gd name="connsiteX49" fmla="*/ 920839 w 1229932"/>
              <a:gd name="connsiteY49" fmla="*/ 508716 h 2331076"/>
              <a:gd name="connsiteX50" fmla="*/ 972355 w 1229932"/>
              <a:gd name="connsiteY50" fmla="*/ 470079 h 2331076"/>
              <a:gd name="connsiteX51" fmla="*/ 1056068 w 1229932"/>
              <a:gd name="connsiteY51" fmla="*/ 444321 h 2331076"/>
              <a:gd name="connsiteX52" fmla="*/ 1101144 w 1229932"/>
              <a:gd name="connsiteY52" fmla="*/ 425003 h 2331076"/>
              <a:gd name="connsiteX53" fmla="*/ 1159099 w 1229932"/>
              <a:gd name="connsiteY53" fmla="*/ 412124 h 2331076"/>
              <a:gd name="connsiteX54" fmla="*/ 1197735 w 1229932"/>
              <a:gd name="connsiteY54" fmla="*/ 399245 h 2331076"/>
              <a:gd name="connsiteX55" fmla="*/ 1159099 w 1229932"/>
              <a:gd name="connsiteY55" fmla="*/ 392806 h 2331076"/>
              <a:gd name="connsiteX56" fmla="*/ 1126901 w 1229932"/>
              <a:gd name="connsiteY56" fmla="*/ 373488 h 2331076"/>
              <a:gd name="connsiteX57" fmla="*/ 1101144 w 1229932"/>
              <a:gd name="connsiteY57" fmla="*/ 367048 h 2331076"/>
              <a:gd name="connsiteX58" fmla="*/ 1094704 w 1229932"/>
              <a:gd name="connsiteY58" fmla="*/ 341290 h 2331076"/>
              <a:gd name="connsiteX59" fmla="*/ 1146220 w 1229932"/>
              <a:gd name="connsiteY59" fmla="*/ 302654 h 2331076"/>
              <a:gd name="connsiteX60" fmla="*/ 1120462 w 1229932"/>
              <a:gd name="connsiteY60" fmla="*/ 264017 h 2331076"/>
              <a:gd name="connsiteX61" fmla="*/ 1126901 w 1229932"/>
              <a:gd name="connsiteY61" fmla="*/ 231820 h 2331076"/>
              <a:gd name="connsiteX62" fmla="*/ 1171977 w 1229932"/>
              <a:gd name="connsiteY62" fmla="*/ 206062 h 2331076"/>
              <a:gd name="connsiteX63" fmla="*/ 1204175 w 1229932"/>
              <a:gd name="connsiteY63" fmla="*/ 173865 h 2331076"/>
              <a:gd name="connsiteX64" fmla="*/ 1178417 w 1229932"/>
              <a:gd name="connsiteY64" fmla="*/ 83713 h 2331076"/>
              <a:gd name="connsiteX65" fmla="*/ 1229932 w 1229932"/>
              <a:gd name="connsiteY65" fmla="*/ 25758 h 2331076"/>
              <a:gd name="connsiteX66" fmla="*/ 1217053 w 1229932"/>
              <a:gd name="connsiteY66" fmla="*/ 0 h 2331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229932" h="2331076">
                <a:moveTo>
                  <a:pt x="270456" y="2331076"/>
                </a:moveTo>
                <a:cubicBezTo>
                  <a:pt x="257577" y="2324637"/>
                  <a:pt x="242752" y="2321129"/>
                  <a:pt x="231820" y="2311758"/>
                </a:cubicBezTo>
                <a:cubicBezTo>
                  <a:pt x="226666" y="2307341"/>
                  <a:pt x="230180" y="2297240"/>
                  <a:pt x="225380" y="2292440"/>
                </a:cubicBezTo>
                <a:cubicBezTo>
                  <a:pt x="218592" y="2285652"/>
                  <a:pt x="208208" y="2283854"/>
                  <a:pt x="199622" y="2279561"/>
                </a:cubicBezTo>
                <a:cubicBezTo>
                  <a:pt x="203915" y="2264536"/>
                  <a:pt x="206491" y="2248909"/>
                  <a:pt x="212501" y="2234485"/>
                </a:cubicBezTo>
                <a:cubicBezTo>
                  <a:pt x="221101" y="2213845"/>
                  <a:pt x="249426" y="2198306"/>
                  <a:pt x="218941" y="2176530"/>
                </a:cubicBezTo>
                <a:cubicBezTo>
                  <a:pt x="210035" y="2170168"/>
                  <a:pt x="197476" y="2172237"/>
                  <a:pt x="186744" y="2170090"/>
                </a:cubicBezTo>
                <a:cubicBezTo>
                  <a:pt x="182451" y="2163651"/>
                  <a:pt x="178820" y="2156717"/>
                  <a:pt x="173865" y="2150772"/>
                </a:cubicBezTo>
                <a:cubicBezTo>
                  <a:pt x="168035" y="2143776"/>
                  <a:pt x="156043" y="2140437"/>
                  <a:pt x="154546" y="2131454"/>
                </a:cubicBezTo>
                <a:cubicBezTo>
                  <a:pt x="151350" y="2112281"/>
                  <a:pt x="158839" y="2092817"/>
                  <a:pt x="160986" y="2073499"/>
                </a:cubicBezTo>
                <a:cubicBezTo>
                  <a:pt x="152400" y="2067060"/>
                  <a:pt x="144610" y="2059393"/>
                  <a:pt x="135228" y="2054181"/>
                </a:cubicBezTo>
                <a:cubicBezTo>
                  <a:pt x="125124" y="2048567"/>
                  <a:pt x="106430" y="2052350"/>
                  <a:pt x="103031" y="2041302"/>
                </a:cubicBezTo>
                <a:cubicBezTo>
                  <a:pt x="96059" y="2018642"/>
                  <a:pt x="107324" y="1994079"/>
                  <a:pt x="109470" y="1970468"/>
                </a:cubicBezTo>
                <a:cubicBezTo>
                  <a:pt x="45867" y="1928066"/>
                  <a:pt x="58857" y="1953857"/>
                  <a:pt x="45076" y="1912513"/>
                </a:cubicBezTo>
                <a:cubicBezTo>
                  <a:pt x="56946" y="1829417"/>
                  <a:pt x="56906" y="1903804"/>
                  <a:pt x="19318" y="1822361"/>
                </a:cubicBezTo>
                <a:cubicBezTo>
                  <a:pt x="13847" y="1810506"/>
                  <a:pt x="16314" y="1796321"/>
                  <a:pt x="12879" y="1783724"/>
                </a:cubicBezTo>
                <a:cubicBezTo>
                  <a:pt x="9838" y="1772572"/>
                  <a:pt x="4293" y="1762259"/>
                  <a:pt x="0" y="1751527"/>
                </a:cubicBezTo>
                <a:cubicBezTo>
                  <a:pt x="4293" y="1736502"/>
                  <a:pt x="3918" y="1719253"/>
                  <a:pt x="12879" y="1706451"/>
                </a:cubicBezTo>
                <a:cubicBezTo>
                  <a:pt x="20056" y="1696198"/>
                  <a:pt x="35063" y="1694643"/>
                  <a:pt x="45076" y="1687133"/>
                </a:cubicBezTo>
                <a:cubicBezTo>
                  <a:pt x="52361" y="1681669"/>
                  <a:pt x="57955" y="1674254"/>
                  <a:pt x="64394" y="1667814"/>
                </a:cubicBezTo>
                <a:cubicBezTo>
                  <a:pt x="60101" y="1644203"/>
                  <a:pt x="59104" y="1619748"/>
                  <a:pt x="51515" y="1596981"/>
                </a:cubicBezTo>
                <a:cubicBezTo>
                  <a:pt x="46043" y="1580564"/>
                  <a:pt x="34045" y="1567097"/>
                  <a:pt x="25758" y="1551905"/>
                </a:cubicBezTo>
                <a:cubicBezTo>
                  <a:pt x="21161" y="1543478"/>
                  <a:pt x="17172" y="1534733"/>
                  <a:pt x="12879" y="1526147"/>
                </a:cubicBezTo>
                <a:cubicBezTo>
                  <a:pt x="27904" y="1504682"/>
                  <a:pt x="40183" y="1481005"/>
                  <a:pt x="57955" y="1461752"/>
                </a:cubicBezTo>
                <a:cubicBezTo>
                  <a:pt x="66444" y="1452555"/>
                  <a:pt x="87285" y="1454617"/>
                  <a:pt x="90152" y="1442434"/>
                </a:cubicBezTo>
                <a:cubicBezTo>
                  <a:pt x="97052" y="1413108"/>
                  <a:pt x="85859" y="1382333"/>
                  <a:pt x="83713" y="1352282"/>
                </a:cubicBezTo>
                <a:cubicBezTo>
                  <a:pt x="98738" y="1341550"/>
                  <a:pt x="113063" y="1329762"/>
                  <a:pt x="128789" y="1320085"/>
                </a:cubicBezTo>
                <a:cubicBezTo>
                  <a:pt x="141052" y="1312539"/>
                  <a:pt x="159229" y="1312606"/>
                  <a:pt x="167425" y="1300767"/>
                </a:cubicBezTo>
                <a:cubicBezTo>
                  <a:pt x="180181" y="1282342"/>
                  <a:pt x="177267" y="1256680"/>
                  <a:pt x="186744" y="1236372"/>
                </a:cubicBezTo>
                <a:cubicBezTo>
                  <a:pt x="192556" y="1223917"/>
                  <a:pt x="201652" y="1212613"/>
                  <a:pt x="212501" y="1204175"/>
                </a:cubicBezTo>
                <a:cubicBezTo>
                  <a:pt x="227164" y="1192770"/>
                  <a:pt x="259588" y="1188318"/>
                  <a:pt x="276896" y="1184857"/>
                </a:cubicBezTo>
                <a:cubicBezTo>
                  <a:pt x="295216" y="1074930"/>
                  <a:pt x="259824" y="1220430"/>
                  <a:pt x="328411" y="1126902"/>
                </a:cubicBezTo>
                <a:cubicBezTo>
                  <a:pt x="405613" y="1021626"/>
                  <a:pt x="311972" y="1062604"/>
                  <a:pt x="379927" y="1043189"/>
                </a:cubicBezTo>
                <a:cubicBezTo>
                  <a:pt x="386453" y="1041324"/>
                  <a:pt x="392806" y="1038896"/>
                  <a:pt x="399245" y="1036750"/>
                </a:cubicBezTo>
                <a:cubicBezTo>
                  <a:pt x="403538" y="1017432"/>
                  <a:pt x="397481" y="992107"/>
                  <a:pt x="412124" y="978795"/>
                </a:cubicBezTo>
                <a:cubicBezTo>
                  <a:pt x="426506" y="965720"/>
                  <a:pt x="457166" y="986883"/>
                  <a:pt x="470079" y="972355"/>
                </a:cubicBezTo>
                <a:cubicBezTo>
                  <a:pt x="488400" y="951743"/>
                  <a:pt x="461735" y="917984"/>
                  <a:pt x="450760" y="901521"/>
                </a:cubicBezTo>
                <a:lnTo>
                  <a:pt x="605307" y="856445"/>
                </a:lnTo>
                <a:cubicBezTo>
                  <a:pt x="613817" y="854014"/>
                  <a:pt x="623701" y="854915"/>
                  <a:pt x="631065" y="850006"/>
                </a:cubicBezTo>
                <a:cubicBezTo>
                  <a:pt x="637504" y="845713"/>
                  <a:pt x="637999" y="835643"/>
                  <a:pt x="643944" y="830688"/>
                </a:cubicBezTo>
                <a:cubicBezTo>
                  <a:pt x="651318" y="824543"/>
                  <a:pt x="661890" y="823388"/>
                  <a:pt x="669701" y="817809"/>
                </a:cubicBezTo>
                <a:cubicBezTo>
                  <a:pt x="677112" y="812516"/>
                  <a:pt x="680971" y="802751"/>
                  <a:pt x="689020" y="798490"/>
                </a:cubicBezTo>
                <a:cubicBezTo>
                  <a:pt x="717915" y="783193"/>
                  <a:pt x="779172" y="759854"/>
                  <a:pt x="779172" y="759854"/>
                </a:cubicBezTo>
                <a:cubicBezTo>
                  <a:pt x="785115" y="694472"/>
                  <a:pt x="764958" y="693545"/>
                  <a:pt x="811369" y="676141"/>
                </a:cubicBezTo>
                <a:cubicBezTo>
                  <a:pt x="819656" y="673034"/>
                  <a:pt x="828541" y="671848"/>
                  <a:pt x="837127" y="669702"/>
                </a:cubicBezTo>
                <a:cubicBezTo>
                  <a:pt x="833536" y="666111"/>
                  <a:pt x="798149" y="634796"/>
                  <a:pt x="804929" y="624626"/>
                </a:cubicBezTo>
                <a:cubicBezTo>
                  <a:pt x="816162" y="607777"/>
                  <a:pt x="838863" y="602475"/>
                  <a:pt x="856445" y="592428"/>
                </a:cubicBezTo>
                <a:cubicBezTo>
                  <a:pt x="899954" y="567566"/>
                  <a:pt x="890002" y="573836"/>
                  <a:pt x="940158" y="566671"/>
                </a:cubicBezTo>
                <a:cubicBezTo>
                  <a:pt x="935865" y="555939"/>
                  <a:pt x="930934" y="545440"/>
                  <a:pt x="927279" y="534474"/>
                </a:cubicBezTo>
                <a:cubicBezTo>
                  <a:pt x="924480" y="526078"/>
                  <a:pt x="915764" y="515966"/>
                  <a:pt x="920839" y="508716"/>
                </a:cubicBezTo>
                <a:cubicBezTo>
                  <a:pt x="933148" y="491131"/>
                  <a:pt x="953647" y="480602"/>
                  <a:pt x="972355" y="470079"/>
                </a:cubicBezTo>
                <a:cubicBezTo>
                  <a:pt x="1002170" y="453308"/>
                  <a:pt x="1024954" y="450544"/>
                  <a:pt x="1056068" y="444321"/>
                </a:cubicBezTo>
                <a:cubicBezTo>
                  <a:pt x="1071093" y="437882"/>
                  <a:pt x="1085541" y="429879"/>
                  <a:pt x="1101144" y="425003"/>
                </a:cubicBezTo>
                <a:cubicBezTo>
                  <a:pt x="1120033" y="419100"/>
                  <a:pt x="1139978" y="417223"/>
                  <a:pt x="1159099" y="412124"/>
                </a:cubicBezTo>
                <a:cubicBezTo>
                  <a:pt x="1172216" y="408626"/>
                  <a:pt x="1184856" y="403538"/>
                  <a:pt x="1197735" y="399245"/>
                </a:cubicBezTo>
                <a:cubicBezTo>
                  <a:pt x="1184856" y="397099"/>
                  <a:pt x="1171369" y="397268"/>
                  <a:pt x="1159099" y="392806"/>
                </a:cubicBezTo>
                <a:cubicBezTo>
                  <a:pt x="1147336" y="388529"/>
                  <a:pt x="1138338" y="378571"/>
                  <a:pt x="1126901" y="373488"/>
                </a:cubicBezTo>
                <a:cubicBezTo>
                  <a:pt x="1118814" y="369894"/>
                  <a:pt x="1109730" y="369195"/>
                  <a:pt x="1101144" y="367048"/>
                </a:cubicBezTo>
                <a:cubicBezTo>
                  <a:pt x="1098997" y="358462"/>
                  <a:pt x="1090746" y="349206"/>
                  <a:pt x="1094704" y="341290"/>
                </a:cubicBezTo>
                <a:cubicBezTo>
                  <a:pt x="1098528" y="333642"/>
                  <a:pt x="1134846" y="310237"/>
                  <a:pt x="1146220" y="302654"/>
                </a:cubicBezTo>
                <a:cubicBezTo>
                  <a:pt x="1137634" y="289775"/>
                  <a:pt x="1117427" y="279195"/>
                  <a:pt x="1120462" y="264017"/>
                </a:cubicBezTo>
                <a:cubicBezTo>
                  <a:pt x="1122608" y="253285"/>
                  <a:pt x="1119630" y="240000"/>
                  <a:pt x="1126901" y="231820"/>
                </a:cubicBezTo>
                <a:cubicBezTo>
                  <a:pt x="1138398" y="218886"/>
                  <a:pt x="1158133" y="216445"/>
                  <a:pt x="1171977" y="206062"/>
                </a:cubicBezTo>
                <a:cubicBezTo>
                  <a:pt x="1184119" y="196955"/>
                  <a:pt x="1193442" y="184597"/>
                  <a:pt x="1204175" y="173865"/>
                </a:cubicBezTo>
                <a:cubicBezTo>
                  <a:pt x="1196180" y="155212"/>
                  <a:pt x="1171102" y="107487"/>
                  <a:pt x="1178417" y="83713"/>
                </a:cubicBezTo>
                <a:cubicBezTo>
                  <a:pt x="1181798" y="72726"/>
                  <a:pt x="1217580" y="38110"/>
                  <a:pt x="1229932" y="25758"/>
                </a:cubicBezTo>
                <a:lnTo>
                  <a:pt x="1217053" y="0"/>
                </a:lnTo>
              </a:path>
            </a:pathLst>
          </a:custGeom>
          <a:noFill/>
          <a:ln w="38100">
            <a:solidFill>
              <a:srgbClr val="005AB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Rectangle 58">
            <a:extLst>
              <a:ext uri="{FF2B5EF4-FFF2-40B4-BE49-F238E27FC236}">
                <a16:creationId xmlns:a16="http://schemas.microsoft.com/office/drawing/2014/main" id="{D04417D2-967E-1F1A-65E2-78EAD0A1D41C}"/>
              </a:ext>
            </a:extLst>
          </p:cNvPr>
          <p:cNvSpPr/>
          <p:nvPr/>
        </p:nvSpPr>
        <p:spPr>
          <a:xfrm rot="3035276">
            <a:off x="10773047" y="1439328"/>
            <a:ext cx="325876" cy="1821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 name="Rectangle 59">
            <a:extLst>
              <a:ext uri="{FF2B5EF4-FFF2-40B4-BE49-F238E27FC236}">
                <a16:creationId xmlns:a16="http://schemas.microsoft.com/office/drawing/2014/main" id="{6AE6CE57-76D1-1111-D146-87135F6DFB01}"/>
              </a:ext>
            </a:extLst>
          </p:cNvPr>
          <p:cNvSpPr/>
          <p:nvPr/>
        </p:nvSpPr>
        <p:spPr>
          <a:xfrm rot="21159482">
            <a:off x="10139841" y="2215317"/>
            <a:ext cx="325876" cy="1821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FB48634-703C-F5F7-24FB-A59740F81FD2}"/>
                  </a:ext>
                </a:extLst>
              </p:cNvPr>
              <p:cNvSpPr txBox="1"/>
              <p:nvPr/>
            </p:nvSpPr>
            <p:spPr>
              <a:xfrm>
                <a:off x="102674" y="1333181"/>
                <a:ext cx="12009993" cy="5387885"/>
              </a:xfrm>
              <a:prstGeom prst="rect">
                <a:avLst/>
              </a:prstGeom>
              <a:noFill/>
            </p:spPr>
            <p:txBody>
              <a:bodyPr wrap="square" rtlCol="1">
                <a:spAutoFit/>
              </a:bodyPr>
              <a:lstStyle/>
              <a:p>
                <a:pPr marL="342900" indent="-342900">
                  <a:buFont typeface="Arial" panose="020B0604020202020204" pitchFamily="34" charset="0"/>
                  <a:buChar char="•"/>
                </a:pPr>
                <a:r>
                  <a:rPr lang="en-US" sz="2400" dirty="0"/>
                  <a:t>Missing values interpolation – </a:t>
                </a:r>
                <a:r>
                  <a:rPr lang="en-US" sz="2400" dirty="0" err="1"/>
                  <a:t>inpaint_nans</a:t>
                </a:r>
                <a:r>
                  <a:rPr lang="en-US" sz="2400" dirty="0"/>
                  <a:t> function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Smoothing – Lowpass Butterworth filter (2</a:t>
                </a:r>
                <a:r>
                  <a:rPr lang="en-US" sz="2400" baseline="30000" dirty="0"/>
                  <a:t>nd</a:t>
                </a:r>
                <a:r>
                  <a:rPr lang="en-US" sz="2400" dirty="0"/>
                  <a:t> order, cutoff at 8Hz)</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Set axis origin at first sample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Reaching onset/offset</a:t>
                </a:r>
              </a:p>
              <a:p>
                <a:pPr marL="800100" lvl="1" indent="-342900">
                  <a:buFont typeface="Arial" panose="020B0604020202020204" pitchFamily="34" charset="0"/>
                  <a:buChar char="•"/>
                </a:pPr>
                <a:r>
                  <a:rPr lang="en-US" sz="2400" dirty="0"/>
                  <a:t>Filter velocity – Lowpass Butterworth (2</a:t>
                </a:r>
                <a:r>
                  <a:rPr lang="en-US" sz="2400" baseline="30000" dirty="0"/>
                  <a:t>nd</a:t>
                </a:r>
                <a:r>
                  <a:rPr lang="en-US" sz="2400" dirty="0"/>
                  <a:t> order, cutoff at 10Hz)</a:t>
                </a:r>
              </a:p>
              <a:p>
                <a:pPr marL="800100" lvl="1" indent="-342900">
                  <a:buFont typeface="Arial" panose="020B0604020202020204" pitchFamily="34" charset="0"/>
                  <a:buChar char="•"/>
                </a:pPr>
                <a:r>
                  <a:rPr lang="en-US" sz="2400" dirty="0"/>
                  <a:t>Onset – First 4 samples with Velocity &gt; 20</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𝑚𝑚</m:t>
                        </m:r>
                      </m:num>
                      <m:den>
                        <m:r>
                          <a:rPr lang="en-US" sz="2400" b="0" i="1" smtClean="0">
                            <a:latin typeface="Cambria Math" panose="02040503050406030204" pitchFamily="18" charset="0"/>
                          </a:rPr>
                          <m:t>𝑠</m:t>
                        </m:r>
                      </m:den>
                    </m:f>
                  </m:oMath>
                </a14:m>
                <a:r>
                  <a:rPr lang="en-US" sz="2400" dirty="0"/>
                  <a:t> and Acceleration &gt; 20</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𝑚𝑚</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𝑠</m:t>
                            </m:r>
                          </m:e>
                          <m:sup>
                            <m:r>
                              <a:rPr lang="en-US" sz="2400" b="0" i="1" smtClean="0">
                                <a:latin typeface="Cambria Math" panose="02040503050406030204" pitchFamily="18" charset="0"/>
                              </a:rPr>
                              <m:t>2</m:t>
                            </m:r>
                          </m:sup>
                        </m:sSup>
                      </m:den>
                    </m:f>
                  </m:oMath>
                </a14:m>
                <a:endParaRPr lang="en-US" sz="2400" dirty="0"/>
              </a:p>
              <a:p>
                <a:pPr marL="800100" lvl="1" indent="-342900">
                  <a:buFont typeface="Arial" panose="020B0604020202020204" pitchFamily="34" charset="0"/>
                  <a:buChar char="•"/>
                </a:pPr>
                <a:r>
                  <a:rPr lang="en-US" sz="2400" dirty="0"/>
                  <a:t>Offset – closest point to the screen</a:t>
                </a:r>
              </a:p>
              <a:p>
                <a:pPr marL="800100" lvl="1"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Space normalization – Extract 200 points equally spaced along the Z axis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mc:Choice>
        <mc:Fallback xmlns="">
          <p:sp>
            <p:nvSpPr>
              <p:cNvPr id="42" name="TextBox 41">
                <a:extLst>
                  <a:ext uri="{FF2B5EF4-FFF2-40B4-BE49-F238E27FC236}">
                    <a16:creationId xmlns:a16="http://schemas.microsoft.com/office/drawing/2014/main" id="{5FB48634-703C-F5F7-24FB-A59740F81FD2}"/>
                  </a:ext>
                </a:extLst>
              </p:cNvPr>
              <p:cNvSpPr txBox="1">
                <a:spLocks noRot="1" noChangeAspect="1" noMove="1" noResize="1" noEditPoints="1" noAdjustHandles="1" noChangeArrowheads="1" noChangeShapeType="1" noTextEdit="1"/>
              </p:cNvSpPr>
              <p:nvPr/>
            </p:nvSpPr>
            <p:spPr>
              <a:xfrm>
                <a:off x="102674" y="1333181"/>
                <a:ext cx="12009993" cy="5387885"/>
              </a:xfrm>
              <a:prstGeom prst="rect">
                <a:avLst/>
              </a:prstGeom>
              <a:blipFill>
                <a:blip r:embed="rId3"/>
                <a:stretch>
                  <a:fillRect l="-711" t="-905"/>
                </a:stretch>
              </a:blipFill>
            </p:spPr>
            <p:txBody>
              <a:bodyPr/>
              <a:lstStyle/>
              <a:p>
                <a:r>
                  <a:rPr lang="he-IL">
                    <a:noFill/>
                  </a:rPr>
                  <a:t> </a:t>
                </a:r>
              </a:p>
            </p:txBody>
          </p:sp>
        </mc:Fallback>
      </mc:AlternateContent>
      <p:sp>
        <p:nvSpPr>
          <p:cNvPr id="63" name="Freeform: Shape 62">
            <a:extLst>
              <a:ext uri="{FF2B5EF4-FFF2-40B4-BE49-F238E27FC236}">
                <a16:creationId xmlns:a16="http://schemas.microsoft.com/office/drawing/2014/main" id="{26C3EF9F-8FF4-D68C-85BA-86FE8820A1ED}"/>
              </a:ext>
            </a:extLst>
          </p:cNvPr>
          <p:cNvSpPr/>
          <p:nvPr/>
        </p:nvSpPr>
        <p:spPr>
          <a:xfrm>
            <a:off x="10336140" y="689159"/>
            <a:ext cx="1202590" cy="2343573"/>
          </a:xfrm>
          <a:custGeom>
            <a:avLst/>
            <a:gdLst>
              <a:gd name="connsiteX0" fmla="*/ 243840 w 1202590"/>
              <a:gd name="connsiteY0" fmla="*/ 2343573 h 2343573"/>
              <a:gd name="connsiteX1" fmla="*/ 230293 w 1202590"/>
              <a:gd name="connsiteY1" fmla="*/ 2319866 h 2343573"/>
              <a:gd name="connsiteX2" fmla="*/ 209973 w 1202590"/>
              <a:gd name="connsiteY2" fmla="*/ 2292773 h 2343573"/>
              <a:gd name="connsiteX3" fmla="*/ 203200 w 1202590"/>
              <a:gd name="connsiteY3" fmla="*/ 2258906 h 2343573"/>
              <a:gd name="connsiteX4" fmla="*/ 193040 w 1202590"/>
              <a:gd name="connsiteY4" fmla="*/ 2241973 h 2343573"/>
              <a:gd name="connsiteX5" fmla="*/ 189653 w 1202590"/>
              <a:gd name="connsiteY5" fmla="*/ 2231813 h 2343573"/>
              <a:gd name="connsiteX6" fmla="*/ 179493 w 1202590"/>
              <a:gd name="connsiteY6" fmla="*/ 2218266 h 2343573"/>
              <a:gd name="connsiteX7" fmla="*/ 162560 w 1202590"/>
              <a:gd name="connsiteY7" fmla="*/ 2181013 h 2343573"/>
              <a:gd name="connsiteX8" fmla="*/ 149013 w 1202590"/>
              <a:gd name="connsiteY8" fmla="*/ 2147146 h 2343573"/>
              <a:gd name="connsiteX9" fmla="*/ 145626 w 1202590"/>
              <a:gd name="connsiteY9" fmla="*/ 2130213 h 2343573"/>
              <a:gd name="connsiteX10" fmla="*/ 138853 w 1202590"/>
              <a:gd name="connsiteY10" fmla="*/ 2116666 h 2343573"/>
              <a:gd name="connsiteX11" fmla="*/ 125306 w 1202590"/>
              <a:gd name="connsiteY11" fmla="*/ 2086186 h 2343573"/>
              <a:gd name="connsiteX12" fmla="*/ 121920 w 1202590"/>
              <a:gd name="connsiteY12" fmla="*/ 2072640 h 2343573"/>
              <a:gd name="connsiteX13" fmla="*/ 111760 w 1202590"/>
              <a:gd name="connsiteY13" fmla="*/ 2055706 h 2343573"/>
              <a:gd name="connsiteX14" fmla="*/ 94826 w 1202590"/>
              <a:gd name="connsiteY14" fmla="*/ 2011680 h 2343573"/>
              <a:gd name="connsiteX15" fmla="*/ 91440 w 1202590"/>
              <a:gd name="connsiteY15" fmla="*/ 1994746 h 2343573"/>
              <a:gd name="connsiteX16" fmla="*/ 81280 w 1202590"/>
              <a:gd name="connsiteY16" fmla="*/ 1981200 h 2343573"/>
              <a:gd name="connsiteX17" fmla="*/ 71120 w 1202590"/>
              <a:gd name="connsiteY17" fmla="*/ 1964266 h 2343573"/>
              <a:gd name="connsiteX18" fmla="*/ 64346 w 1202590"/>
              <a:gd name="connsiteY18" fmla="*/ 1954106 h 2343573"/>
              <a:gd name="connsiteX19" fmla="*/ 54186 w 1202590"/>
              <a:gd name="connsiteY19" fmla="*/ 1933786 h 2343573"/>
              <a:gd name="connsiteX20" fmla="*/ 37253 w 1202590"/>
              <a:gd name="connsiteY20" fmla="*/ 1893146 h 2343573"/>
              <a:gd name="connsiteX21" fmla="*/ 23706 w 1202590"/>
              <a:gd name="connsiteY21" fmla="*/ 1855893 h 2343573"/>
              <a:gd name="connsiteX22" fmla="*/ 16933 w 1202590"/>
              <a:gd name="connsiteY22" fmla="*/ 1791546 h 2343573"/>
              <a:gd name="connsiteX23" fmla="*/ 13546 w 1202590"/>
              <a:gd name="connsiteY23" fmla="*/ 1781386 h 2343573"/>
              <a:gd name="connsiteX24" fmla="*/ 6773 w 1202590"/>
              <a:gd name="connsiteY24" fmla="*/ 1720426 h 2343573"/>
              <a:gd name="connsiteX25" fmla="*/ 3386 w 1202590"/>
              <a:gd name="connsiteY25" fmla="*/ 1706880 h 2343573"/>
              <a:gd name="connsiteX26" fmla="*/ 0 w 1202590"/>
              <a:gd name="connsiteY26" fmla="*/ 1683173 h 2343573"/>
              <a:gd name="connsiteX27" fmla="*/ 10160 w 1202590"/>
              <a:gd name="connsiteY27" fmla="*/ 1544320 h 2343573"/>
              <a:gd name="connsiteX28" fmla="*/ 13546 w 1202590"/>
              <a:gd name="connsiteY28" fmla="*/ 1530773 h 2343573"/>
              <a:gd name="connsiteX29" fmla="*/ 20320 w 1202590"/>
              <a:gd name="connsiteY29" fmla="*/ 1517226 h 2343573"/>
              <a:gd name="connsiteX30" fmla="*/ 30480 w 1202590"/>
              <a:gd name="connsiteY30" fmla="*/ 1503680 h 2343573"/>
              <a:gd name="connsiteX31" fmla="*/ 44026 w 1202590"/>
              <a:gd name="connsiteY31" fmla="*/ 1469813 h 2343573"/>
              <a:gd name="connsiteX32" fmla="*/ 50800 w 1202590"/>
              <a:gd name="connsiteY32" fmla="*/ 1442720 h 2343573"/>
              <a:gd name="connsiteX33" fmla="*/ 60960 w 1202590"/>
              <a:gd name="connsiteY33" fmla="*/ 1425786 h 2343573"/>
              <a:gd name="connsiteX34" fmla="*/ 74506 w 1202590"/>
              <a:gd name="connsiteY34" fmla="*/ 1408853 h 2343573"/>
              <a:gd name="connsiteX35" fmla="*/ 94826 w 1202590"/>
              <a:gd name="connsiteY35" fmla="*/ 1364826 h 2343573"/>
              <a:gd name="connsiteX36" fmla="*/ 118533 w 1202590"/>
              <a:gd name="connsiteY36" fmla="*/ 1334346 h 2343573"/>
              <a:gd name="connsiteX37" fmla="*/ 128693 w 1202590"/>
              <a:gd name="connsiteY37" fmla="*/ 1317413 h 2343573"/>
              <a:gd name="connsiteX38" fmla="*/ 152400 w 1202590"/>
              <a:gd name="connsiteY38" fmla="*/ 1303866 h 2343573"/>
              <a:gd name="connsiteX39" fmla="*/ 169333 w 1202590"/>
              <a:gd name="connsiteY39" fmla="*/ 1286933 h 2343573"/>
              <a:gd name="connsiteX40" fmla="*/ 186266 w 1202590"/>
              <a:gd name="connsiteY40" fmla="*/ 1273386 h 2343573"/>
              <a:gd name="connsiteX41" fmla="*/ 206586 w 1202590"/>
              <a:gd name="connsiteY41" fmla="*/ 1239520 h 2343573"/>
              <a:gd name="connsiteX42" fmla="*/ 216746 w 1202590"/>
              <a:gd name="connsiteY42" fmla="*/ 1225973 h 2343573"/>
              <a:gd name="connsiteX43" fmla="*/ 237066 w 1202590"/>
              <a:gd name="connsiteY43" fmla="*/ 1185333 h 2343573"/>
              <a:gd name="connsiteX44" fmla="*/ 250613 w 1202590"/>
              <a:gd name="connsiteY44" fmla="*/ 1165013 h 2343573"/>
              <a:gd name="connsiteX45" fmla="*/ 274320 w 1202590"/>
              <a:gd name="connsiteY45" fmla="*/ 1141306 h 2343573"/>
              <a:gd name="connsiteX46" fmla="*/ 291253 w 1202590"/>
              <a:gd name="connsiteY46" fmla="*/ 1120986 h 2343573"/>
              <a:gd name="connsiteX47" fmla="*/ 325120 w 1202590"/>
              <a:gd name="connsiteY47" fmla="*/ 1087120 h 2343573"/>
              <a:gd name="connsiteX48" fmla="*/ 338666 w 1202590"/>
              <a:gd name="connsiteY48" fmla="*/ 1073573 h 2343573"/>
              <a:gd name="connsiteX49" fmla="*/ 358986 w 1202590"/>
              <a:gd name="connsiteY49" fmla="*/ 1043093 h 2343573"/>
              <a:gd name="connsiteX50" fmla="*/ 386080 w 1202590"/>
              <a:gd name="connsiteY50" fmla="*/ 1019386 h 2343573"/>
              <a:gd name="connsiteX51" fmla="*/ 389466 w 1202590"/>
              <a:gd name="connsiteY51" fmla="*/ 1009226 h 2343573"/>
              <a:gd name="connsiteX52" fmla="*/ 430106 w 1202590"/>
              <a:gd name="connsiteY52" fmla="*/ 978746 h 2343573"/>
              <a:gd name="connsiteX53" fmla="*/ 447040 w 1202590"/>
              <a:gd name="connsiteY53" fmla="*/ 958426 h 2343573"/>
              <a:gd name="connsiteX54" fmla="*/ 463973 w 1202590"/>
              <a:gd name="connsiteY54" fmla="*/ 938106 h 2343573"/>
              <a:gd name="connsiteX55" fmla="*/ 480906 w 1202590"/>
              <a:gd name="connsiteY55" fmla="*/ 927946 h 2343573"/>
              <a:gd name="connsiteX56" fmla="*/ 491066 w 1202590"/>
              <a:gd name="connsiteY56" fmla="*/ 917786 h 2343573"/>
              <a:gd name="connsiteX57" fmla="*/ 504613 w 1202590"/>
              <a:gd name="connsiteY57" fmla="*/ 911013 h 2343573"/>
              <a:gd name="connsiteX58" fmla="*/ 524933 w 1202590"/>
              <a:gd name="connsiteY58" fmla="*/ 897466 h 2343573"/>
              <a:gd name="connsiteX59" fmla="*/ 541866 w 1202590"/>
              <a:gd name="connsiteY59" fmla="*/ 883920 h 2343573"/>
              <a:gd name="connsiteX60" fmla="*/ 552026 w 1202590"/>
              <a:gd name="connsiteY60" fmla="*/ 873760 h 2343573"/>
              <a:gd name="connsiteX61" fmla="*/ 572346 w 1202590"/>
              <a:gd name="connsiteY61" fmla="*/ 860213 h 2343573"/>
              <a:gd name="connsiteX62" fmla="*/ 582506 w 1202590"/>
              <a:gd name="connsiteY62" fmla="*/ 856826 h 2343573"/>
              <a:gd name="connsiteX63" fmla="*/ 609600 w 1202590"/>
              <a:gd name="connsiteY63" fmla="*/ 843280 h 2343573"/>
              <a:gd name="connsiteX64" fmla="*/ 636693 w 1202590"/>
              <a:gd name="connsiteY64" fmla="*/ 826346 h 2343573"/>
              <a:gd name="connsiteX65" fmla="*/ 660400 w 1202590"/>
              <a:gd name="connsiteY65" fmla="*/ 812800 h 2343573"/>
              <a:gd name="connsiteX66" fmla="*/ 677333 w 1202590"/>
              <a:gd name="connsiteY66" fmla="*/ 799253 h 2343573"/>
              <a:gd name="connsiteX67" fmla="*/ 687493 w 1202590"/>
              <a:gd name="connsiteY67" fmla="*/ 795866 h 2343573"/>
              <a:gd name="connsiteX68" fmla="*/ 704426 w 1202590"/>
              <a:gd name="connsiteY68" fmla="*/ 789093 h 2343573"/>
              <a:gd name="connsiteX69" fmla="*/ 717973 w 1202590"/>
              <a:gd name="connsiteY69" fmla="*/ 775546 h 2343573"/>
              <a:gd name="connsiteX70" fmla="*/ 741680 w 1202590"/>
              <a:gd name="connsiteY70" fmla="*/ 748453 h 2343573"/>
              <a:gd name="connsiteX71" fmla="*/ 772160 w 1202590"/>
              <a:gd name="connsiteY71" fmla="*/ 721360 h 2343573"/>
              <a:gd name="connsiteX72" fmla="*/ 789093 w 1202590"/>
              <a:gd name="connsiteY72" fmla="*/ 690880 h 2343573"/>
              <a:gd name="connsiteX73" fmla="*/ 799253 w 1202590"/>
              <a:gd name="connsiteY73" fmla="*/ 684106 h 2343573"/>
              <a:gd name="connsiteX74" fmla="*/ 812800 w 1202590"/>
              <a:gd name="connsiteY74" fmla="*/ 660400 h 2343573"/>
              <a:gd name="connsiteX75" fmla="*/ 819573 w 1202590"/>
              <a:gd name="connsiteY75" fmla="*/ 653626 h 2343573"/>
              <a:gd name="connsiteX76" fmla="*/ 843280 w 1202590"/>
              <a:gd name="connsiteY76" fmla="*/ 623146 h 2343573"/>
              <a:gd name="connsiteX77" fmla="*/ 860213 w 1202590"/>
              <a:gd name="connsiteY77" fmla="*/ 599440 h 2343573"/>
              <a:gd name="connsiteX78" fmla="*/ 873760 w 1202590"/>
              <a:gd name="connsiteY78" fmla="*/ 589280 h 2343573"/>
              <a:gd name="connsiteX79" fmla="*/ 897466 w 1202590"/>
              <a:gd name="connsiteY79" fmla="*/ 562186 h 2343573"/>
              <a:gd name="connsiteX80" fmla="*/ 914400 w 1202590"/>
              <a:gd name="connsiteY80" fmla="*/ 545253 h 2343573"/>
              <a:gd name="connsiteX81" fmla="*/ 938106 w 1202590"/>
              <a:gd name="connsiteY81" fmla="*/ 528320 h 2343573"/>
              <a:gd name="connsiteX82" fmla="*/ 951653 w 1202590"/>
              <a:gd name="connsiteY82" fmla="*/ 518160 h 2343573"/>
              <a:gd name="connsiteX83" fmla="*/ 961813 w 1202590"/>
              <a:gd name="connsiteY83" fmla="*/ 511386 h 2343573"/>
              <a:gd name="connsiteX84" fmla="*/ 971973 w 1202590"/>
              <a:gd name="connsiteY84" fmla="*/ 501226 h 2343573"/>
              <a:gd name="connsiteX85" fmla="*/ 988906 w 1202590"/>
              <a:gd name="connsiteY85" fmla="*/ 497840 h 2343573"/>
              <a:gd name="connsiteX86" fmla="*/ 1019386 w 1202590"/>
              <a:gd name="connsiteY86" fmla="*/ 484293 h 2343573"/>
              <a:gd name="connsiteX87" fmla="*/ 1032933 w 1202590"/>
              <a:gd name="connsiteY87" fmla="*/ 474133 h 2343573"/>
              <a:gd name="connsiteX88" fmla="*/ 1043093 w 1202590"/>
              <a:gd name="connsiteY88" fmla="*/ 467360 h 2343573"/>
              <a:gd name="connsiteX89" fmla="*/ 1060026 w 1202590"/>
              <a:gd name="connsiteY89" fmla="*/ 453813 h 2343573"/>
              <a:gd name="connsiteX90" fmla="*/ 1070186 w 1202590"/>
              <a:gd name="connsiteY90" fmla="*/ 450426 h 2343573"/>
              <a:gd name="connsiteX91" fmla="*/ 1093893 w 1202590"/>
              <a:gd name="connsiteY91" fmla="*/ 433493 h 2343573"/>
              <a:gd name="connsiteX92" fmla="*/ 1127760 w 1202590"/>
              <a:gd name="connsiteY92" fmla="*/ 406400 h 2343573"/>
              <a:gd name="connsiteX93" fmla="*/ 1137920 w 1202590"/>
              <a:gd name="connsiteY93" fmla="*/ 372533 h 2343573"/>
              <a:gd name="connsiteX94" fmla="*/ 1144693 w 1202590"/>
              <a:gd name="connsiteY94" fmla="*/ 281093 h 2343573"/>
              <a:gd name="connsiteX95" fmla="*/ 1154853 w 1202590"/>
              <a:gd name="connsiteY95" fmla="*/ 240453 h 2343573"/>
              <a:gd name="connsiteX96" fmla="*/ 1168400 w 1202590"/>
              <a:gd name="connsiteY96" fmla="*/ 220133 h 2343573"/>
              <a:gd name="connsiteX97" fmla="*/ 1175173 w 1202590"/>
              <a:gd name="connsiteY97" fmla="*/ 186266 h 2343573"/>
              <a:gd name="connsiteX98" fmla="*/ 1185333 w 1202590"/>
              <a:gd name="connsiteY98" fmla="*/ 159173 h 2343573"/>
              <a:gd name="connsiteX99" fmla="*/ 1188720 w 1202590"/>
              <a:gd name="connsiteY99" fmla="*/ 125306 h 2343573"/>
              <a:gd name="connsiteX100" fmla="*/ 1198880 w 1202590"/>
              <a:gd name="connsiteY100" fmla="*/ 108373 h 2343573"/>
              <a:gd name="connsiteX101" fmla="*/ 1202266 w 1202590"/>
              <a:gd name="connsiteY101" fmla="*/ 0 h 234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02590" h="2343573">
                <a:moveTo>
                  <a:pt x="243840" y="2343573"/>
                </a:moveTo>
                <a:cubicBezTo>
                  <a:pt x="239324" y="2335671"/>
                  <a:pt x="235342" y="2327439"/>
                  <a:pt x="230293" y="2319866"/>
                </a:cubicBezTo>
                <a:cubicBezTo>
                  <a:pt x="224031" y="2310473"/>
                  <a:pt x="214558" y="2303089"/>
                  <a:pt x="209973" y="2292773"/>
                </a:cubicBezTo>
                <a:cubicBezTo>
                  <a:pt x="205297" y="2282253"/>
                  <a:pt x="209123" y="2268778"/>
                  <a:pt x="203200" y="2258906"/>
                </a:cubicBezTo>
                <a:cubicBezTo>
                  <a:pt x="199813" y="2253262"/>
                  <a:pt x="195984" y="2247860"/>
                  <a:pt x="193040" y="2241973"/>
                </a:cubicBezTo>
                <a:cubicBezTo>
                  <a:pt x="191443" y="2238780"/>
                  <a:pt x="191424" y="2234913"/>
                  <a:pt x="189653" y="2231813"/>
                </a:cubicBezTo>
                <a:cubicBezTo>
                  <a:pt x="186853" y="2226912"/>
                  <a:pt x="182880" y="2222782"/>
                  <a:pt x="179493" y="2218266"/>
                </a:cubicBezTo>
                <a:cubicBezTo>
                  <a:pt x="170639" y="2191701"/>
                  <a:pt x="176393" y="2204068"/>
                  <a:pt x="162560" y="2181013"/>
                </a:cubicBezTo>
                <a:cubicBezTo>
                  <a:pt x="154057" y="2138502"/>
                  <a:pt x="166509" y="2190885"/>
                  <a:pt x="149013" y="2147146"/>
                </a:cubicBezTo>
                <a:cubicBezTo>
                  <a:pt x="146875" y="2141802"/>
                  <a:pt x="147446" y="2135674"/>
                  <a:pt x="145626" y="2130213"/>
                </a:cubicBezTo>
                <a:cubicBezTo>
                  <a:pt x="144029" y="2125423"/>
                  <a:pt x="140969" y="2121250"/>
                  <a:pt x="138853" y="2116666"/>
                </a:cubicBezTo>
                <a:cubicBezTo>
                  <a:pt x="134194" y="2106571"/>
                  <a:pt x="129297" y="2096563"/>
                  <a:pt x="125306" y="2086186"/>
                </a:cubicBezTo>
                <a:cubicBezTo>
                  <a:pt x="123635" y="2081842"/>
                  <a:pt x="123810" y="2076893"/>
                  <a:pt x="121920" y="2072640"/>
                </a:cubicBezTo>
                <a:cubicBezTo>
                  <a:pt x="119247" y="2066625"/>
                  <a:pt x="114434" y="2061721"/>
                  <a:pt x="111760" y="2055706"/>
                </a:cubicBezTo>
                <a:cubicBezTo>
                  <a:pt x="105374" y="2041338"/>
                  <a:pt x="94826" y="2011680"/>
                  <a:pt x="94826" y="2011680"/>
                </a:cubicBezTo>
                <a:cubicBezTo>
                  <a:pt x="93697" y="2006035"/>
                  <a:pt x="93778" y="2000006"/>
                  <a:pt x="91440" y="1994746"/>
                </a:cubicBezTo>
                <a:cubicBezTo>
                  <a:pt x="89148" y="1989588"/>
                  <a:pt x="84411" y="1985896"/>
                  <a:pt x="81280" y="1981200"/>
                </a:cubicBezTo>
                <a:cubicBezTo>
                  <a:pt x="77629" y="1975723"/>
                  <a:pt x="74609" y="1969848"/>
                  <a:pt x="71120" y="1964266"/>
                </a:cubicBezTo>
                <a:cubicBezTo>
                  <a:pt x="68963" y="1960814"/>
                  <a:pt x="66323" y="1957664"/>
                  <a:pt x="64346" y="1954106"/>
                </a:cubicBezTo>
                <a:cubicBezTo>
                  <a:pt x="60668" y="1947486"/>
                  <a:pt x="57573" y="1940559"/>
                  <a:pt x="54186" y="1933786"/>
                </a:cubicBezTo>
                <a:cubicBezTo>
                  <a:pt x="43552" y="1891243"/>
                  <a:pt x="63294" y="1966058"/>
                  <a:pt x="37253" y="1893146"/>
                </a:cubicBezTo>
                <a:cubicBezTo>
                  <a:pt x="20166" y="1845305"/>
                  <a:pt x="49494" y="1898872"/>
                  <a:pt x="23706" y="1855893"/>
                </a:cubicBezTo>
                <a:cubicBezTo>
                  <a:pt x="21989" y="1833568"/>
                  <a:pt x="21716" y="1813066"/>
                  <a:pt x="16933" y="1791546"/>
                </a:cubicBezTo>
                <a:cubicBezTo>
                  <a:pt x="16159" y="1788061"/>
                  <a:pt x="14675" y="1784773"/>
                  <a:pt x="13546" y="1781386"/>
                </a:cubicBezTo>
                <a:cubicBezTo>
                  <a:pt x="11288" y="1761066"/>
                  <a:pt x="9535" y="1740684"/>
                  <a:pt x="6773" y="1720426"/>
                </a:cubicBezTo>
                <a:cubicBezTo>
                  <a:pt x="6144" y="1715814"/>
                  <a:pt x="4219" y="1711459"/>
                  <a:pt x="3386" y="1706880"/>
                </a:cubicBezTo>
                <a:cubicBezTo>
                  <a:pt x="1958" y="1699026"/>
                  <a:pt x="1129" y="1691075"/>
                  <a:pt x="0" y="1683173"/>
                </a:cubicBezTo>
                <a:cubicBezTo>
                  <a:pt x="3387" y="1636889"/>
                  <a:pt x="6051" y="1590546"/>
                  <a:pt x="10160" y="1544320"/>
                </a:cubicBezTo>
                <a:cubicBezTo>
                  <a:pt x="10572" y="1539684"/>
                  <a:pt x="11912" y="1535131"/>
                  <a:pt x="13546" y="1530773"/>
                </a:cubicBezTo>
                <a:cubicBezTo>
                  <a:pt x="15319" y="1526046"/>
                  <a:pt x="17644" y="1521507"/>
                  <a:pt x="20320" y="1517226"/>
                </a:cubicBezTo>
                <a:cubicBezTo>
                  <a:pt x="23312" y="1512440"/>
                  <a:pt x="27093" y="1508195"/>
                  <a:pt x="30480" y="1503680"/>
                </a:cubicBezTo>
                <a:cubicBezTo>
                  <a:pt x="39939" y="1446917"/>
                  <a:pt x="25517" y="1514233"/>
                  <a:pt x="44026" y="1469813"/>
                </a:cubicBezTo>
                <a:cubicBezTo>
                  <a:pt x="47607" y="1461220"/>
                  <a:pt x="46011" y="1450702"/>
                  <a:pt x="50800" y="1442720"/>
                </a:cubicBezTo>
                <a:cubicBezTo>
                  <a:pt x="54187" y="1437075"/>
                  <a:pt x="57185" y="1431179"/>
                  <a:pt x="60960" y="1425786"/>
                </a:cubicBezTo>
                <a:cubicBezTo>
                  <a:pt x="65105" y="1419864"/>
                  <a:pt x="70718" y="1415009"/>
                  <a:pt x="74506" y="1408853"/>
                </a:cubicBezTo>
                <a:cubicBezTo>
                  <a:pt x="97818" y="1370972"/>
                  <a:pt x="80061" y="1394357"/>
                  <a:pt x="94826" y="1364826"/>
                </a:cubicBezTo>
                <a:cubicBezTo>
                  <a:pt x="109499" y="1335479"/>
                  <a:pt x="99141" y="1359279"/>
                  <a:pt x="118533" y="1334346"/>
                </a:cubicBezTo>
                <a:cubicBezTo>
                  <a:pt x="122574" y="1329150"/>
                  <a:pt x="123800" y="1321816"/>
                  <a:pt x="128693" y="1317413"/>
                </a:cubicBezTo>
                <a:cubicBezTo>
                  <a:pt x="135458" y="1311324"/>
                  <a:pt x="145119" y="1309327"/>
                  <a:pt x="152400" y="1303866"/>
                </a:cubicBezTo>
                <a:cubicBezTo>
                  <a:pt x="158786" y="1299077"/>
                  <a:pt x="163400" y="1292273"/>
                  <a:pt x="169333" y="1286933"/>
                </a:cubicBezTo>
                <a:cubicBezTo>
                  <a:pt x="174706" y="1282097"/>
                  <a:pt x="181430" y="1278759"/>
                  <a:pt x="186266" y="1273386"/>
                </a:cubicBezTo>
                <a:cubicBezTo>
                  <a:pt x="203350" y="1254403"/>
                  <a:pt x="195715" y="1256913"/>
                  <a:pt x="206586" y="1239520"/>
                </a:cubicBezTo>
                <a:cubicBezTo>
                  <a:pt x="209578" y="1234733"/>
                  <a:pt x="213359" y="1230489"/>
                  <a:pt x="216746" y="1225973"/>
                </a:cubicBezTo>
                <a:cubicBezTo>
                  <a:pt x="223235" y="1206508"/>
                  <a:pt x="220267" y="1213331"/>
                  <a:pt x="237066" y="1185333"/>
                </a:cubicBezTo>
                <a:cubicBezTo>
                  <a:pt x="241254" y="1178352"/>
                  <a:pt x="245355" y="1171227"/>
                  <a:pt x="250613" y="1165013"/>
                </a:cubicBezTo>
                <a:cubicBezTo>
                  <a:pt x="257832" y="1156482"/>
                  <a:pt x="266740" y="1149518"/>
                  <a:pt x="274320" y="1141306"/>
                </a:cubicBezTo>
                <a:cubicBezTo>
                  <a:pt x="280300" y="1134827"/>
                  <a:pt x="285223" y="1127418"/>
                  <a:pt x="291253" y="1120986"/>
                </a:cubicBezTo>
                <a:cubicBezTo>
                  <a:pt x="302172" y="1109339"/>
                  <a:pt x="313831" y="1098409"/>
                  <a:pt x="325120" y="1087120"/>
                </a:cubicBezTo>
                <a:cubicBezTo>
                  <a:pt x="329636" y="1082604"/>
                  <a:pt x="335124" y="1078886"/>
                  <a:pt x="338666" y="1073573"/>
                </a:cubicBezTo>
                <a:cubicBezTo>
                  <a:pt x="345439" y="1063413"/>
                  <a:pt x="348826" y="1049866"/>
                  <a:pt x="358986" y="1043093"/>
                </a:cubicBezTo>
                <a:cubicBezTo>
                  <a:pt x="375788" y="1031892"/>
                  <a:pt x="366268" y="1039198"/>
                  <a:pt x="386080" y="1019386"/>
                </a:cubicBezTo>
                <a:cubicBezTo>
                  <a:pt x="387209" y="1015999"/>
                  <a:pt x="386843" y="1011647"/>
                  <a:pt x="389466" y="1009226"/>
                </a:cubicBezTo>
                <a:cubicBezTo>
                  <a:pt x="401909" y="997740"/>
                  <a:pt x="430106" y="978746"/>
                  <a:pt x="430106" y="978746"/>
                </a:cubicBezTo>
                <a:cubicBezTo>
                  <a:pt x="436575" y="959340"/>
                  <a:pt x="428586" y="976880"/>
                  <a:pt x="447040" y="958426"/>
                </a:cubicBezTo>
                <a:cubicBezTo>
                  <a:pt x="464252" y="941214"/>
                  <a:pt x="441777" y="954753"/>
                  <a:pt x="463973" y="938106"/>
                </a:cubicBezTo>
                <a:cubicBezTo>
                  <a:pt x="469239" y="934157"/>
                  <a:pt x="475640" y="931895"/>
                  <a:pt x="480906" y="927946"/>
                </a:cubicBezTo>
                <a:cubicBezTo>
                  <a:pt x="484738" y="925072"/>
                  <a:pt x="487169" y="920570"/>
                  <a:pt x="491066" y="917786"/>
                </a:cubicBezTo>
                <a:cubicBezTo>
                  <a:pt x="495174" y="914852"/>
                  <a:pt x="500284" y="913610"/>
                  <a:pt x="504613" y="911013"/>
                </a:cubicBezTo>
                <a:cubicBezTo>
                  <a:pt x="511594" y="906825"/>
                  <a:pt x="518349" y="902254"/>
                  <a:pt x="524933" y="897466"/>
                </a:cubicBezTo>
                <a:cubicBezTo>
                  <a:pt x="530779" y="893215"/>
                  <a:pt x="536426" y="888680"/>
                  <a:pt x="541866" y="883920"/>
                </a:cubicBezTo>
                <a:cubicBezTo>
                  <a:pt x="545470" y="880766"/>
                  <a:pt x="548245" y="876700"/>
                  <a:pt x="552026" y="873760"/>
                </a:cubicBezTo>
                <a:cubicBezTo>
                  <a:pt x="558452" y="868762"/>
                  <a:pt x="565230" y="864167"/>
                  <a:pt x="572346" y="860213"/>
                </a:cubicBezTo>
                <a:cubicBezTo>
                  <a:pt x="575467" y="858479"/>
                  <a:pt x="579256" y="858303"/>
                  <a:pt x="582506" y="856826"/>
                </a:cubicBezTo>
                <a:cubicBezTo>
                  <a:pt x="591698" y="852648"/>
                  <a:pt x="601001" y="848572"/>
                  <a:pt x="609600" y="843280"/>
                </a:cubicBezTo>
                <a:cubicBezTo>
                  <a:pt x="642234" y="823198"/>
                  <a:pt x="613298" y="834145"/>
                  <a:pt x="636693" y="826346"/>
                </a:cubicBezTo>
                <a:cubicBezTo>
                  <a:pt x="663016" y="800023"/>
                  <a:pt x="629697" y="829857"/>
                  <a:pt x="660400" y="812800"/>
                </a:cubicBezTo>
                <a:cubicBezTo>
                  <a:pt x="666719" y="809290"/>
                  <a:pt x="671203" y="803084"/>
                  <a:pt x="677333" y="799253"/>
                </a:cubicBezTo>
                <a:cubicBezTo>
                  <a:pt x="680360" y="797361"/>
                  <a:pt x="684150" y="797119"/>
                  <a:pt x="687493" y="795866"/>
                </a:cubicBezTo>
                <a:cubicBezTo>
                  <a:pt x="693185" y="793731"/>
                  <a:pt x="698782" y="791351"/>
                  <a:pt x="704426" y="789093"/>
                </a:cubicBezTo>
                <a:cubicBezTo>
                  <a:pt x="708942" y="784577"/>
                  <a:pt x="713817" y="780395"/>
                  <a:pt x="717973" y="775546"/>
                </a:cubicBezTo>
                <a:cubicBezTo>
                  <a:pt x="738577" y="751508"/>
                  <a:pt x="703426" y="782456"/>
                  <a:pt x="741680" y="748453"/>
                </a:cubicBezTo>
                <a:cubicBezTo>
                  <a:pt x="765498" y="727282"/>
                  <a:pt x="745739" y="751083"/>
                  <a:pt x="772160" y="721360"/>
                </a:cubicBezTo>
                <a:cubicBezTo>
                  <a:pt x="808440" y="680546"/>
                  <a:pt x="756021" y="737182"/>
                  <a:pt x="789093" y="690880"/>
                </a:cubicBezTo>
                <a:cubicBezTo>
                  <a:pt x="791459" y="687568"/>
                  <a:pt x="795866" y="686364"/>
                  <a:pt x="799253" y="684106"/>
                </a:cubicBezTo>
                <a:cubicBezTo>
                  <a:pt x="803891" y="674831"/>
                  <a:pt x="806415" y="668381"/>
                  <a:pt x="812800" y="660400"/>
                </a:cubicBezTo>
                <a:cubicBezTo>
                  <a:pt x="814795" y="657907"/>
                  <a:pt x="817551" y="656097"/>
                  <a:pt x="819573" y="653626"/>
                </a:cubicBezTo>
                <a:cubicBezTo>
                  <a:pt x="827724" y="643664"/>
                  <a:pt x="836140" y="633856"/>
                  <a:pt x="843280" y="623146"/>
                </a:cubicBezTo>
                <a:cubicBezTo>
                  <a:pt x="847127" y="617375"/>
                  <a:pt x="856010" y="603643"/>
                  <a:pt x="860213" y="599440"/>
                </a:cubicBezTo>
                <a:cubicBezTo>
                  <a:pt x="864204" y="595449"/>
                  <a:pt x="869244" y="592667"/>
                  <a:pt x="873760" y="589280"/>
                </a:cubicBezTo>
                <a:cubicBezTo>
                  <a:pt x="885090" y="566618"/>
                  <a:pt x="874694" y="582680"/>
                  <a:pt x="897466" y="562186"/>
                </a:cubicBezTo>
                <a:cubicBezTo>
                  <a:pt x="903399" y="556846"/>
                  <a:pt x="908014" y="550043"/>
                  <a:pt x="914400" y="545253"/>
                </a:cubicBezTo>
                <a:cubicBezTo>
                  <a:pt x="958629" y="512079"/>
                  <a:pt x="903471" y="553058"/>
                  <a:pt x="938106" y="528320"/>
                </a:cubicBezTo>
                <a:cubicBezTo>
                  <a:pt x="942699" y="525039"/>
                  <a:pt x="947060" y="521441"/>
                  <a:pt x="951653" y="518160"/>
                </a:cubicBezTo>
                <a:cubicBezTo>
                  <a:pt x="954965" y="515794"/>
                  <a:pt x="958686" y="513992"/>
                  <a:pt x="961813" y="511386"/>
                </a:cubicBezTo>
                <a:cubicBezTo>
                  <a:pt x="965492" y="508320"/>
                  <a:pt x="967689" y="503368"/>
                  <a:pt x="971973" y="501226"/>
                </a:cubicBezTo>
                <a:cubicBezTo>
                  <a:pt x="977121" y="498652"/>
                  <a:pt x="983262" y="498969"/>
                  <a:pt x="988906" y="497840"/>
                </a:cubicBezTo>
                <a:cubicBezTo>
                  <a:pt x="999066" y="493324"/>
                  <a:pt x="1009597" y="489564"/>
                  <a:pt x="1019386" y="484293"/>
                </a:cubicBezTo>
                <a:cubicBezTo>
                  <a:pt x="1024356" y="481617"/>
                  <a:pt x="1028340" y="477414"/>
                  <a:pt x="1032933" y="474133"/>
                </a:cubicBezTo>
                <a:cubicBezTo>
                  <a:pt x="1036245" y="471767"/>
                  <a:pt x="1039837" y="469802"/>
                  <a:pt x="1043093" y="467360"/>
                </a:cubicBezTo>
                <a:cubicBezTo>
                  <a:pt x="1048876" y="463023"/>
                  <a:pt x="1053896" y="457644"/>
                  <a:pt x="1060026" y="453813"/>
                </a:cubicBezTo>
                <a:cubicBezTo>
                  <a:pt x="1063053" y="451921"/>
                  <a:pt x="1066799" y="451555"/>
                  <a:pt x="1070186" y="450426"/>
                </a:cubicBezTo>
                <a:cubicBezTo>
                  <a:pt x="1096602" y="424010"/>
                  <a:pt x="1062689" y="455781"/>
                  <a:pt x="1093893" y="433493"/>
                </a:cubicBezTo>
                <a:cubicBezTo>
                  <a:pt x="1105657" y="425090"/>
                  <a:pt x="1127760" y="406400"/>
                  <a:pt x="1127760" y="406400"/>
                </a:cubicBezTo>
                <a:cubicBezTo>
                  <a:pt x="1130682" y="397633"/>
                  <a:pt x="1137216" y="378515"/>
                  <a:pt x="1137920" y="372533"/>
                </a:cubicBezTo>
                <a:cubicBezTo>
                  <a:pt x="1141491" y="342179"/>
                  <a:pt x="1137280" y="310744"/>
                  <a:pt x="1144693" y="281093"/>
                </a:cubicBezTo>
                <a:cubicBezTo>
                  <a:pt x="1148080" y="267546"/>
                  <a:pt x="1147107" y="252071"/>
                  <a:pt x="1154853" y="240453"/>
                </a:cubicBezTo>
                <a:lnTo>
                  <a:pt x="1168400" y="220133"/>
                </a:lnTo>
                <a:cubicBezTo>
                  <a:pt x="1176051" y="197175"/>
                  <a:pt x="1167388" y="225190"/>
                  <a:pt x="1175173" y="186266"/>
                </a:cubicBezTo>
                <a:cubicBezTo>
                  <a:pt x="1176234" y="180960"/>
                  <a:pt x="1184468" y="161335"/>
                  <a:pt x="1185333" y="159173"/>
                </a:cubicBezTo>
                <a:cubicBezTo>
                  <a:pt x="1186462" y="147884"/>
                  <a:pt x="1185797" y="136268"/>
                  <a:pt x="1188720" y="125306"/>
                </a:cubicBezTo>
                <a:cubicBezTo>
                  <a:pt x="1190416" y="118946"/>
                  <a:pt x="1197372" y="114780"/>
                  <a:pt x="1198880" y="108373"/>
                </a:cubicBezTo>
                <a:cubicBezTo>
                  <a:pt x="1204141" y="86014"/>
                  <a:pt x="1202266" y="13593"/>
                  <a:pt x="1202266" y="0"/>
                </a:cubicBezTo>
              </a:path>
            </a:pathLst>
          </a:custGeom>
          <a:noFill/>
          <a:ln w="57150">
            <a:solidFill>
              <a:srgbClr val="005AB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TextBox 2">
            <a:extLst>
              <a:ext uri="{FF2B5EF4-FFF2-40B4-BE49-F238E27FC236}">
                <a16:creationId xmlns:a16="http://schemas.microsoft.com/office/drawing/2014/main" id="{17C9939B-DE49-92BE-6A87-0ABAF7406516}"/>
              </a:ext>
            </a:extLst>
          </p:cNvPr>
          <p:cNvSpPr txBox="1"/>
          <p:nvPr/>
        </p:nvSpPr>
        <p:spPr>
          <a:xfrm>
            <a:off x="0" y="529"/>
            <a:ext cx="12192000" cy="646331"/>
          </a:xfrm>
          <a:prstGeom prst="rect">
            <a:avLst/>
          </a:prstGeom>
          <a:noFill/>
        </p:spPr>
        <p:txBody>
          <a:bodyPr wrap="square" rtlCol="1">
            <a:spAutoFit/>
          </a:bodyPr>
          <a:lstStyle/>
          <a:p>
            <a:pPr algn="ctr"/>
            <a:r>
              <a:rPr lang="en-US" sz="3600" dirty="0">
                <a:solidFill>
                  <a:schemeClr val="accent5">
                    <a:lumMod val="75000"/>
                  </a:schemeClr>
                </a:solidFill>
              </a:rPr>
              <a:t>Preprocessing</a:t>
            </a:r>
          </a:p>
        </p:txBody>
      </p:sp>
      <p:sp>
        <p:nvSpPr>
          <p:cNvPr id="48" name="TextBox 47">
            <a:extLst>
              <a:ext uri="{FF2B5EF4-FFF2-40B4-BE49-F238E27FC236}">
                <a16:creationId xmlns:a16="http://schemas.microsoft.com/office/drawing/2014/main" id="{D371D162-58E7-41E0-AF20-CF7154C0D0E0}"/>
              </a:ext>
            </a:extLst>
          </p:cNvPr>
          <p:cNvSpPr txBox="1"/>
          <p:nvPr/>
        </p:nvSpPr>
        <p:spPr>
          <a:xfrm>
            <a:off x="102675" y="6265828"/>
            <a:ext cx="2849875"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Gallivan &amp; Chapman (2014)</a:t>
            </a:r>
            <a:endParaRPr lang="he-IL" dirty="0"/>
          </a:p>
        </p:txBody>
      </p:sp>
      <p:cxnSp>
        <p:nvCxnSpPr>
          <p:cNvPr id="7" name="Straight Connector 6">
            <a:extLst>
              <a:ext uri="{FF2B5EF4-FFF2-40B4-BE49-F238E27FC236}">
                <a16:creationId xmlns:a16="http://schemas.microsoft.com/office/drawing/2014/main" id="{4F1F46A8-B04E-D0CE-9583-B2F15B72AE0D}"/>
              </a:ext>
            </a:extLst>
          </p:cNvPr>
          <p:cNvCxnSpPr>
            <a:cxnSpLocks/>
          </p:cNvCxnSpPr>
          <p:nvPr/>
        </p:nvCxnSpPr>
        <p:spPr>
          <a:xfrm>
            <a:off x="9171287" y="3047036"/>
            <a:ext cx="27660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3377246-8495-AA4F-7EE2-A94B8930BB81}"/>
              </a:ext>
            </a:extLst>
          </p:cNvPr>
          <p:cNvCxnSpPr>
            <a:cxnSpLocks/>
          </p:cNvCxnSpPr>
          <p:nvPr/>
        </p:nvCxnSpPr>
        <p:spPr>
          <a:xfrm flipV="1">
            <a:off x="9171287" y="301730"/>
            <a:ext cx="0" cy="27453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CDBD5AF5-C4AE-32C0-C199-4A50D840275D}"/>
              </a:ext>
            </a:extLst>
          </p:cNvPr>
          <p:cNvSpPr/>
          <p:nvPr/>
        </p:nvSpPr>
        <p:spPr>
          <a:xfrm>
            <a:off x="9337041" y="208493"/>
            <a:ext cx="2600269" cy="466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Screen</a:t>
            </a:r>
            <a:endParaRPr lang="he-IL" sz="2000" dirty="0"/>
          </a:p>
        </p:txBody>
      </p:sp>
      <p:sp>
        <p:nvSpPr>
          <p:cNvPr id="23" name="TextBox 22">
            <a:extLst>
              <a:ext uri="{FF2B5EF4-FFF2-40B4-BE49-F238E27FC236}">
                <a16:creationId xmlns:a16="http://schemas.microsoft.com/office/drawing/2014/main" id="{81C3D6AA-E433-8164-CA95-8243832735D4}"/>
              </a:ext>
            </a:extLst>
          </p:cNvPr>
          <p:cNvSpPr txBox="1"/>
          <p:nvPr/>
        </p:nvSpPr>
        <p:spPr>
          <a:xfrm rot="16200000">
            <a:off x="7827654" y="1445164"/>
            <a:ext cx="1743507" cy="400110"/>
          </a:xfrm>
          <a:prstGeom prst="rect">
            <a:avLst/>
          </a:prstGeom>
          <a:noFill/>
        </p:spPr>
        <p:txBody>
          <a:bodyPr wrap="square" rtlCol="1">
            <a:spAutoFit/>
          </a:bodyPr>
          <a:lstStyle/>
          <a:p>
            <a:pPr algn="ctr"/>
            <a:r>
              <a:rPr lang="en-US" sz="2000" b="1" dirty="0"/>
              <a:t>Z</a:t>
            </a:r>
            <a:endParaRPr lang="he-IL" sz="2000" b="1" dirty="0"/>
          </a:p>
        </p:txBody>
      </p:sp>
      <p:sp>
        <p:nvSpPr>
          <p:cNvPr id="24" name="TextBox 23">
            <a:extLst>
              <a:ext uri="{FF2B5EF4-FFF2-40B4-BE49-F238E27FC236}">
                <a16:creationId xmlns:a16="http://schemas.microsoft.com/office/drawing/2014/main" id="{E9F74E8B-D1F0-9270-C9A7-CD5B71FD8BC3}"/>
              </a:ext>
            </a:extLst>
          </p:cNvPr>
          <p:cNvSpPr txBox="1"/>
          <p:nvPr/>
        </p:nvSpPr>
        <p:spPr>
          <a:xfrm>
            <a:off x="10382132" y="3354701"/>
            <a:ext cx="363760" cy="400110"/>
          </a:xfrm>
          <a:prstGeom prst="rect">
            <a:avLst/>
          </a:prstGeom>
          <a:noFill/>
        </p:spPr>
        <p:txBody>
          <a:bodyPr wrap="square" rtlCol="1">
            <a:spAutoFit/>
          </a:bodyPr>
          <a:lstStyle/>
          <a:p>
            <a:pPr algn="ctr"/>
            <a:r>
              <a:rPr lang="en-US" sz="2000" b="1" dirty="0"/>
              <a:t>X</a:t>
            </a:r>
            <a:endParaRPr lang="he-IL" sz="2000" b="1" dirty="0"/>
          </a:p>
        </p:txBody>
      </p:sp>
      <p:sp>
        <p:nvSpPr>
          <p:cNvPr id="6" name="TextBox 5">
            <a:extLst>
              <a:ext uri="{FF2B5EF4-FFF2-40B4-BE49-F238E27FC236}">
                <a16:creationId xmlns:a16="http://schemas.microsoft.com/office/drawing/2014/main" id="{AA2AC781-200C-07A0-C98B-1DE8428556A6}"/>
              </a:ext>
            </a:extLst>
          </p:cNvPr>
          <p:cNvSpPr txBox="1"/>
          <p:nvPr/>
        </p:nvSpPr>
        <p:spPr>
          <a:xfrm>
            <a:off x="8910077" y="3028638"/>
            <a:ext cx="522417" cy="400110"/>
          </a:xfrm>
          <a:prstGeom prst="rect">
            <a:avLst/>
          </a:prstGeom>
          <a:noFill/>
        </p:spPr>
        <p:txBody>
          <a:bodyPr wrap="square" rtlCol="1">
            <a:spAutoFit/>
          </a:bodyPr>
          <a:lstStyle/>
          <a:p>
            <a:pPr algn="ctr"/>
            <a:r>
              <a:rPr lang="en-US" sz="2000" b="1" dirty="0"/>
              <a:t>0</a:t>
            </a:r>
            <a:endParaRPr lang="he-IL" sz="2000" b="1" dirty="0"/>
          </a:p>
        </p:txBody>
      </p:sp>
      <p:sp>
        <p:nvSpPr>
          <p:cNvPr id="9" name="TextBox 8">
            <a:extLst>
              <a:ext uri="{FF2B5EF4-FFF2-40B4-BE49-F238E27FC236}">
                <a16:creationId xmlns:a16="http://schemas.microsoft.com/office/drawing/2014/main" id="{50D81A01-59B2-0E44-0F32-AB487D108918}"/>
              </a:ext>
            </a:extLst>
          </p:cNvPr>
          <p:cNvSpPr txBox="1"/>
          <p:nvPr/>
        </p:nvSpPr>
        <p:spPr>
          <a:xfrm>
            <a:off x="8770739" y="2755114"/>
            <a:ext cx="522417" cy="400110"/>
          </a:xfrm>
          <a:prstGeom prst="rect">
            <a:avLst/>
          </a:prstGeom>
          <a:noFill/>
        </p:spPr>
        <p:txBody>
          <a:bodyPr wrap="square" rtlCol="1">
            <a:spAutoFit/>
          </a:bodyPr>
          <a:lstStyle/>
          <a:p>
            <a:pPr algn="ctr"/>
            <a:r>
              <a:rPr lang="en-US" sz="2000" b="1" dirty="0"/>
              <a:t>0</a:t>
            </a:r>
            <a:endParaRPr lang="he-IL" sz="2000" b="1" dirty="0"/>
          </a:p>
        </p:txBody>
      </p:sp>
      <p:sp>
        <p:nvSpPr>
          <p:cNvPr id="10" name="TextBox 9">
            <a:extLst>
              <a:ext uri="{FF2B5EF4-FFF2-40B4-BE49-F238E27FC236}">
                <a16:creationId xmlns:a16="http://schemas.microsoft.com/office/drawing/2014/main" id="{7A1B0676-F787-FBF5-E1F3-FF323704E061}"/>
              </a:ext>
            </a:extLst>
          </p:cNvPr>
          <p:cNvSpPr txBox="1"/>
          <p:nvPr/>
        </p:nvSpPr>
        <p:spPr>
          <a:xfrm rot="16200000">
            <a:off x="7827654" y="1445164"/>
            <a:ext cx="1743507" cy="400110"/>
          </a:xfrm>
          <a:prstGeom prst="rect">
            <a:avLst/>
          </a:prstGeom>
          <a:noFill/>
        </p:spPr>
        <p:txBody>
          <a:bodyPr wrap="square" rtlCol="1">
            <a:spAutoFit/>
          </a:bodyPr>
          <a:lstStyle/>
          <a:p>
            <a:pPr algn="ctr"/>
            <a:r>
              <a:rPr lang="en-US" sz="2000" b="1" dirty="0"/>
              <a:t>% Path</a:t>
            </a:r>
            <a:endParaRPr lang="he-IL" sz="2000" b="1" dirty="0"/>
          </a:p>
        </p:txBody>
      </p:sp>
      <p:grpSp>
        <p:nvGrpSpPr>
          <p:cNvPr id="19" name="Group 18">
            <a:extLst>
              <a:ext uri="{FF2B5EF4-FFF2-40B4-BE49-F238E27FC236}">
                <a16:creationId xmlns:a16="http://schemas.microsoft.com/office/drawing/2014/main" id="{B88AA4DF-04A6-5F04-7B93-3B604D4C5BB5}"/>
              </a:ext>
            </a:extLst>
          </p:cNvPr>
          <p:cNvGrpSpPr/>
          <p:nvPr/>
        </p:nvGrpSpPr>
        <p:grpSpPr>
          <a:xfrm>
            <a:off x="10279490" y="827169"/>
            <a:ext cx="1287565" cy="1926356"/>
            <a:chOff x="10279490" y="827169"/>
            <a:chExt cx="1287565" cy="1926356"/>
          </a:xfrm>
        </p:grpSpPr>
        <p:sp>
          <p:nvSpPr>
            <p:cNvPr id="22" name="Oval 21">
              <a:extLst>
                <a:ext uri="{FF2B5EF4-FFF2-40B4-BE49-F238E27FC236}">
                  <a16:creationId xmlns:a16="http://schemas.microsoft.com/office/drawing/2014/main" id="{EDBDFBB7-AD73-29B9-D63E-28A7A8AFB957}"/>
                </a:ext>
              </a:extLst>
            </p:cNvPr>
            <p:cNvSpPr/>
            <p:nvPr/>
          </p:nvSpPr>
          <p:spPr>
            <a:xfrm>
              <a:off x="10382132" y="2654227"/>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2" name="Oval 11">
              <a:extLst>
                <a:ext uri="{FF2B5EF4-FFF2-40B4-BE49-F238E27FC236}">
                  <a16:creationId xmlns:a16="http://schemas.microsoft.com/office/drawing/2014/main" id="{40455DAD-DD95-C594-9420-FBF524E499BD}"/>
                </a:ext>
              </a:extLst>
            </p:cNvPr>
            <p:cNvSpPr/>
            <p:nvPr/>
          </p:nvSpPr>
          <p:spPr>
            <a:xfrm>
              <a:off x="10279490" y="2364092"/>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3" name="Oval 12">
              <a:extLst>
                <a:ext uri="{FF2B5EF4-FFF2-40B4-BE49-F238E27FC236}">
                  <a16:creationId xmlns:a16="http://schemas.microsoft.com/office/drawing/2014/main" id="{FD598BCE-AFC7-86BB-72BF-A8BA2EB247A8}"/>
                </a:ext>
              </a:extLst>
            </p:cNvPr>
            <p:cNvSpPr/>
            <p:nvPr/>
          </p:nvSpPr>
          <p:spPr>
            <a:xfrm>
              <a:off x="10350696" y="2019632"/>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4" name="Oval 13">
              <a:extLst>
                <a:ext uri="{FF2B5EF4-FFF2-40B4-BE49-F238E27FC236}">
                  <a16:creationId xmlns:a16="http://schemas.microsoft.com/office/drawing/2014/main" id="{847D58BE-53E5-FF7B-106F-2A97DAB30BA3}"/>
                </a:ext>
              </a:extLst>
            </p:cNvPr>
            <p:cNvSpPr/>
            <p:nvPr/>
          </p:nvSpPr>
          <p:spPr>
            <a:xfrm>
              <a:off x="10575869" y="1767863"/>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5" name="Oval 14">
              <a:extLst>
                <a:ext uri="{FF2B5EF4-FFF2-40B4-BE49-F238E27FC236}">
                  <a16:creationId xmlns:a16="http://schemas.microsoft.com/office/drawing/2014/main" id="{2FA21EFA-80BD-61EC-474E-DA30CA51C632}"/>
                </a:ext>
              </a:extLst>
            </p:cNvPr>
            <p:cNvSpPr/>
            <p:nvPr/>
          </p:nvSpPr>
          <p:spPr>
            <a:xfrm>
              <a:off x="10787003" y="1522750"/>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6" name="Oval 15">
              <a:extLst>
                <a:ext uri="{FF2B5EF4-FFF2-40B4-BE49-F238E27FC236}">
                  <a16:creationId xmlns:a16="http://schemas.microsoft.com/office/drawing/2014/main" id="{B8CF15F8-3062-58E8-7F97-4F28914494E8}"/>
                </a:ext>
              </a:extLst>
            </p:cNvPr>
            <p:cNvSpPr/>
            <p:nvPr/>
          </p:nvSpPr>
          <p:spPr>
            <a:xfrm>
              <a:off x="11056027" y="1346702"/>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7" name="Oval 16">
              <a:extLst>
                <a:ext uri="{FF2B5EF4-FFF2-40B4-BE49-F238E27FC236}">
                  <a16:creationId xmlns:a16="http://schemas.microsoft.com/office/drawing/2014/main" id="{A82F9D6D-B485-F463-5613-B9F28661FE72}"/>
                </a:ext>
              </a:extLst>
            </p:cNvPr>
            <p:cNvSpPr/>
            <p:nvPr/>
          </p:nvSpPr>
          <p:spPr>
            <a:xfrm>
              <a:off x="11279226" y="1090472"/>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8" name="Oval 17">
              <a:extLst>
                <a:ext uri="{FF2B5EF4-FFF2-40B4-BE49-F238E27FC236}">
                  <a16:creationId xmlns:a16="http://schemas.microsoft.com/office/drawing/2014/main" id="{EB047722-AEF5-B117-4F5E-67A500F6D929}"/>
                </a:ext>
              </a:extLst>
            </p:cNvPr>
            <p:cNvSpPr/>
            <p:nvPr/>
          </p:nvSpPr>
          <p:spPr>
            <a:xfrm>
              <a:off x="11453757" y="827169"/>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grpSp>
      <p:sp>
        <p:nvSpPr>
          <p:cNvPr id="34" name="Rectangle 33">
            <a:extLst>
              <a:ext uri="{FF2B5EF4-FFF2-40B4-BE49-F238E27FC236}">
                <a16:creationId xmlns:a16="http://schemas.microsoft.com/office/drawing/2014/main" id="{E3F2514F-8517-D428-901E-730F5D8D4E6B}"/>
              </a:ext>
            </a:extLst>
          </p:cNvPr>
          <p:cNvSpPr/>
          <p:nvPr/>
        </p:nvSpPr>
        <p:spPr>
          <a:xfrm>
            <a:off x="10185400" y="2763411"/>
            <a:ext cx="1202590" cy="265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81822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60"/>
                                        </p:tgtEl>
                                      </p:cBhvr>
                                    </p:animEffect>
                                    <p:set>
                                      <p:cBhvr>
                                        <p:cTn id="11" dur="1" fill="hold">
                                          <p:stCondLst>
                                            <p:cond delay="499"/>
                                          </p:stCondLst>
                                        </p:cTn>
                                        <p:tgtEl>
                                          <p:spTgt spid="60"/>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59"/>
                                        </p:tgtEl>
                                      </p:cBhvr>
                                    </p:animEffect>
                                    <p:set>
                                      <p:cBhvr>
                                        <p:cTn id="14" dur="1" fill="hold">
                                          <p:stCondLst>
                                            <p:cond delay="499"/>
                                          </p:stCondLst>
                                        </p:cTn>
                                        <p:tgtEl>
                                          <p:spTgt spid="5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par>
                                <p:cTn id="24" presetID="10" presetClass="exit" presetSubtype="0" fill="hold" grpId="0" nodeType="withEffect">
                                  <p:stCondLst>
                                    <p:cond delay="0"/>
                                  </p:stCondLst>
                                  <p:childTnLst>
                                    <p:animEffect transition="out" filter="fade">
                                      <p:cBhvr>
                                        <p:cTn id="25" dur="500"/>
                                        <p:tgtEl>
                                          <p:spTgt spid="58"/>
                                        </p:tgtEl>
                                      </p:cBhvr>
                                    </p:animEffect>
                                    <p:set>
                                      <p:cBhvr>
                                        <p:cTn id="26" dur="1" fill="hold">
                                          <p:stCondLst>
                                            <p:cond delay="499"/>
                                          </p:stCondLst>
                                        </p:cTn>
                                        <p:tgtEl>
                                          <p:spTgt spid="5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0" nodeType="clickEffect">
                                  <p:stCondLst>
                                    <p:cond delay="0"/>
                                  </p:stCondLst>
                                  <p:childTnLst>
                                    <p:animMotion origin="layout" path="M -3.54167E-6 -3.33333E-6 L 0.1181 -3.33333E-6 " pathEditMode="relative" rAng="0" ptsTypes="AA">
                                      <p:cBhvr>
                                        <p:cTn id="34" dur="900" fill="hold"/>
                                        <p:tgtEl>
                                          <p:spTgt spid="6"/>
                                        </p:tgtEl>
                                        <p:attrNameLst>
                                          <p:attrName>ppt_x</p:attrName>
                                          <p:attrName>ppt_y</p:attrName>
                                        </p:attrNameLst>
                                      </p:cBhvr>
                                      <p:rCtr x="5898"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childTnLst>
                                </p:cTn>
                              </p:par>
                              <p:par>
                                <p:cTn id="64" presetID="10" presetClass="exit" presetSubtype="0" fill="hold" grpId="1" nodeType="withEffect">
                                  <p:stCondLst>
                                    <p:cond delay="0"/>
                                  </p:stCondLst>
                                  <p:childTnLst>
                                    <p:animEffect transition="out" filter="fade">
                                      <p:cBhvr>
                                        <p:cTn id="65" dur="500"/>
                                        <p:tgtEl>
                                          <p:spTgt spid="63"/>
                                        </p:tgtEl>
                                      </p:cBhvr>
                                    </p:animEffect>
                                    <p:set>
                                      <p:cBhvr>
                                        <p:cTn id="66"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3" grpId="0" animBg="1"/>
      <p:bldP spid="63" grpId="1" animBg="1"/>
      <p:bldP spid="23" grpId="0"/>
      <p:bldP spid="6" grpId="0"/>
      <p:bldP spid="10" grpId="0"/>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30A5F0-83D7-4F91-B2E4-462DC0170997}"/>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Current Study - Paradigm</a:t>
            </a:r>
          </a:p>
        </p:txBody>
      </p:sp>
      <p:grpSp>
        <p:nvGrpSpPr>
          <p:cNvPr id="2" name="Group 1">
            <a:extLst>
              <a:ext uri="{FF2B5EF4-FFF2-40B4-BE49-F238E27FC236}">
                <a16:creationId xmlns:a16="http://schemas.microsoft.com/office/drawing/2014/main" id="{968DEDBA-6456-C1AD-1C75-5B38876AFC45}"/>
              </a:ext>
            </a:extLst>
          </p:cNvPr>
          <p:cNvGrpSpPr/>
          <p:nvPr/>
        </p:nvGrpSpPr>
        <p:grpSpPr>
          <a:xfrm>
            <a:off x="142633" y="1543034"/>
            <a:ext cx="3234890" cy="4876887"/>
            <a:chOff x="1013614" y="2567216"/>
            <a:chExt cx="3718511" cy="3374188"/>
          </a:xfrm>
        </p:grpSpPr>
        <p:cxnSp>
          <p:nvCxnSpPr>
            <p:cNvPr id="3" name="Straight Arrow Connector 2">
              <a:extLst>
                <a:ext uri="{FF2B5EF4-FFF2-40B4-BE49-F238E27FC236}">
                  <a16:creationId xmlns:a16="http://schemas.microsoft.com/office/drawing/2014/main" id="{406564E5-FE00-E8C2-7352-2DFF69B32E05}"/>
                </a:ext>
              </a:extLst>
            </p:cNvPr>
            <p:cNvCxnSpPr>
              <a:cxnSpLocks/>
            </p:cNvCxnSpPr>
            <p:nvPr/>
          </p:nvCxnSpPr>
          <p:spPr>
            <a:xfrm>
              <a:off x="1013614" y="2567216"/>
              <a:ext cx="3718511" cy="337418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E1590F9-2509-D0BC-10C5-9CCFFDF740E1}"/>
                </a:ext>
              </a:extLst>
            </p:cNvPr>
            <p:cNvSpPr txBox="1"/>
            <p:nvPr/>
          </p:nvSpPr>
          <p:spPr>
            <a:xfrm rot="3380231">
              <a:off x="2808179" y="4036541"/>
              <a:ext cx="716810" cy="424548"/>
            </a:xfrm>
            <a:prstGeom prst="rect">
              <a:avLst/>
            </a:prstGeom>
            <a:noFill/>
          </p:spPr>
          <p:txBody>
            <a:bodyPr wrap="square" rtlCol="1">
              <a:spAutoFit/>
            </a:bodyPr>
            <a:lstStyle/>
            <a:p>
              <a:pPr algn="ctr"/>
              <a:r>
                <a:rPr lang="en-US" b="1" dirty="0"/>
                <a:t>Time</a:t>
              </a:r>
              <a:endParaRPr lang="he-IL" b="1" dirty="0"/>
            </a:p>
          </p:txBody>
        </p:sp>
      </p:grpSp>
      <p:sp>
        <p:nvSpPr>
          <p:cNvPr id="6" name="TextBox 5">
            <a:extLst>
              <a:ext uri="{FF2B5EF4-FFF2-40B4-BE49-F238E27FC236}">
                <a16:creationId xmlns:a16="http://schemas.microsoft.com/office/drawing/2014/main" id="{1CAD09C5-47FA-FCAB-D3B2-885BA1245370}"/>
              </a:ext>
            </a:extLst>
          </p:cNvPr>
          <p:cNvSpPr txBox="1"/>
          <p:nvPr/>
        </p:nvSpPr>
        <p:spPr>
          <a:xfrm>
            <a:off x="903091" y="1912458"/>
            <a:ext cx="1679951" cy="369332"/>
          </a:xfrm>
          <a:prstGeom prst="rect">
            <a:avLst/>
          </a:prstGeom>
          <a:noFill/>
        </p:spPr>
        <p:txBody>
          <a:bodyPr wrap="square" rtlCol="1">
            <a:spAutoFit/>
          </a:bodyPr>
          <a:lstStyle/>
          <a:p>
            <a:r>
              <a:rPr lang="en-US" dirty="0"/>
              <a:t>270ms</a:t>
            </a:r>
            <a:endParaRPr lang="he-IL" dirty="0"/>
          </a:p>
        </p:txBody>
      </p:sp>
      <p:sp>
        <p:nvSpPr>
          <p:cNvPr id="7" name="TextBox 6">
            <a:extLst>
              <a:ext uri="{FF2B5EF4-FFF2-40B4-BE49-F238E27FC236}">
                <a16:creationId xmlns:a16="http://schemas.microsoft.com/office/drawing/2014/main" id="{282C4CAD-A007-A5C5-456D-262AF2BE9DB6}"/>
              </a:ext>
            </a:extLst>
          </p:cNvPr>
          <p:cNvSpPr txBox="1"/>
          <p:nvPr/>
        </p:nvSpPr>
        <p:spPr>
          <a:xfrm>
            <a:off x="1528779" y="2566045"/>
            <a:ext cx="1489165" cy="369332"/>
          </a:xfrm>
          <a:prstGeom prst="rect">
            <a:avLst/>
          </a:prstGeom>
          <a:noFill/>
        </p:spPr>
        <p:txBody>
          <a:bodyPr wrap="square" rtlCol="1">
            <a:spAutoFit/>
          </a:bodyPr>
          <a:lstStyle/>
          <a:p>
            <a:r>
              <a:rPr lang="en-US" dirty="0"/>
              <a:t>30ms</a:t>
            </a:r>
            <a:endParaRPr lang="he-IL" dirty="0"/>
          </a:p>
        </p:txBody>
      </p:sp>
      <p:sp>
        <p:nvSpPr>
          <p:cNvPr id="8" name="TextBox 7">
            <a:extLst>
              <a:ext uri="{FF2B5EF4-FFF2-40B4-BE49-F238E27FC236}">
                <a16:creationId xmlns:a16="http://schemas.microsoft.com/office/drawing/2014/main" id="{6F6BAEE3-E734-1626-B2DF-A18D8B0271AA}"/>
              </a:ext>
            </a:extLst>
          </p:cNvPr>
          <p:cNvSpPr txBox="1"/>
          <p:nvPr/>
        </p:nvSpPr>
        <p:spPr>
          <a:xfrm>
            <a:off x="2033903" y="3219632"/>
            <a:ext cx="1568045" cy="369332"/>
          </a:xfrm>
          <a:prstGeom prst="rect">
            <a:avLst/>
          </a:prstGeom>
          <a:noFill/>
        </p:spPr>
        <p:txBody>
          <a:bodyPr wrap="square" rtlCol="1">
            <a:spAutoFit/>
          </a:bodyPr>
          <a:lstStyle/>
          <a:p>
            <a:r>
              <a:rPr lang="en-US" dirty="0"/>
              <a:t>30ms</a:t>
            </a:r>
            <a:endParaRPr lang="he-IL" dirty="0"/>
          </a:p>
        </p:txBody>
      </p:sp>
      <p:sp>
        <p:nvSpPr>
          <p:cNvPr id="9" name="TextBox 8">
            <a:extLst>
              <a:ext uri="{FF2B5EF4-FFF2-40B4-BE49-F238E27FC236}">
                <a16:creationId xmlns:a16="http://schemas.microsoft.com/office/drawing/2014/main" id="{8F4575C1-195D-A7A7-6769-AEEC13CC9DB0}"/>
              </a:ext>
            </a:extLst>
          </p:cNvPr>
          <p:cNvSpPr txBox="1"/>
          <p:nvPr/>
        </p:nvSpPr>
        <p:spPr>
          <a:xfrm>
            <a:off x="2634723" y="3903135"/>
            <a:ext cx="1517211" cy="369332"/>
          </a:xfrm>
          <a:prstGeom prst="rect">
            <a:avLst/>
          </a:prstGeom>
          <a:noFill/>
        </p:spPr>
        <p:txBody>
          <a:bodyPr wrap="square" rtlCol="1">
            <a:spAutoFit/>
          </a:bodyPr>
          <a:lstStyle/>
          <a:p>
            <a:r>
              <a:rPr lang="en-US" dirty="0"/>
              <a:t>30ms</a:t>
            </a:r>
            <a:endParaRPr lang="he-IL" dirty="0"/>
          </a:p>
        </p:txBody>
      </p:sp>
      <p:sp>
        <p:nvSpPr>
          <p:cNvPr id="10" name="TextBox 9">
            <a:extLst>
              <a:ext uri="{FF2B5EF4-FFF2-40B4-BE49-F238E27FC236}">
                <a16:creationId xmlns:a16="http://schemas.microsoft.com/office/drawing/2014/main" id="{C6EF9C93-CF59-7885-C1B0-1B54CE76984A}"/>
              </a:ext>
            </a:extLst>
          </p:cNvPr>
          <p:cNvSpPr txBox="1"/>
          <p:nvPr/>
        </p:nvSpPr>
        <p:spPr>
          <a:xfrm>
            <a:off x="2885800" y="4571576"/>
            <a:ext cx="1154603" cy="369332"/>
          </a:xfrm>
          <a:prstGeom prst="rect">
            <a:avLst/>
          </a:prstGeom>
          <a:noFill/>
        </p:spPr>
        <p:txBody>
          <a:bodyPr wrap="square" rtlCol="1">
            <a:spAutoFit/>
          </a:bodyPr>
          <a:lstStyle/>
          <a:p>
            <a:r>
              <a:rPr lang="en-US" dirty="0"/>
              <a:t>0-1500ms</a:t>
            </a:r>
          </a:p>
        </p:txBody>
      </p:sp>
      <p:sp>
        <p:nvSpPr>
          <p:cNvPr id="11" name="TextBox 10">
            <a:extLst>
              <a:ext uri="{FF2B5EF4-FFF2-40B4-BE49-F238E27FC236}">
                <a16:creationId xmlns:a16="http://schemas.microsoft.com/office/drawing/2014/main" id="{2A289C7D-7E57-C37E-3EBE-71413AE00B90}"/>
              </a:ext>
            </a:extLst>
          </p:cNvPr>
          <p:cNvSpPr txBox="1"/>
          <p:nvPr/>
        </p:nvSpPr>
        <p:spPr>
          <a:xfrm>
            <a:off x="265363" y="1171885"/>
            <a:ext cx="1166800" cy="369332"/>
          </a:xfrm>
          <a:prstGeom prst="rect">
            <a:avLst/>
          </a:prstGeom>
          <a:noFill/>
        </p:spPr>
        <p:txBody>
          <a:bodyPr wrap="square" rtlCol="1">
            <a:spAutoFit/>
          </a:bodyPr>
          <a:lstStyle/>
          <a:p>
            <a:r>
              <a:rPr lang="en-US" dirty="0"/>
              <a:t>1000ms</a:t>
            </a:r>
            <a:endParaRPr lang="he-IL" dirty="0"/>
          </a:p>
        </p:txBody>
      </p:sp>
      <p:grpSp>
        <p:nvGrpSpPr>
          <p:cNvPr id="18" name="Group 17">
            <a:extLst>
              <a:ext uri="{FF2B5EF4-FFF2-40B4-BE49-F238E27FC236}">
                <a16:creationId xmlns:a16="http://schemas.microsoft.com/office/drawing/2014/main" id="{A20B4C7D-C3D2-36D3-4183-5AEA34CBDF50}"/>
              </a:ext>
            </a:extLst>
          </p:cNvPr>
          <p:cNvGrpSpPr/>
          <p:nvPr/>
        </p:nvGrpSpPr>
        <p:grpSpPr>
          <a:xfrm>
            <a:off x="1399277" y="595885"/>
            <a:ext cx="2290619" cy="1182255"/>
            <a:chOff x="7075587" y="1548348"/>
            <a:chExt cx="2290619" cy="1182255"/>
          </a:xfrm>
        </p:grpSpPr>
        <p:sp>
          <p:nvSpPr>
            <p:cNvPr id="20" name="Rectangle: Rounded Corners 19">
              <a:extLst>
                <a:ext uri="{FF2B5EF4-FFF2-40B4-BE49-F238E27FC236}">
                  <a16:creationId xmlns:a16="http://schemas.microsoft.com/office/drawing/2014/main" id="{53889DC6-774B-6434-C7A0-75BA21D4273C}"/>
                </a:ext>
              </a:extLst>
            </p:cNvPr>
            <p:cNvSpPr/>
            <p:nvPr/>
          </p:nvSpPr>
          <p:spPr>
            <a:xfrm>
              <a:off x="7075587" y="1548348"/>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nvGrpSpPr>
            <p:cNvPr id="22" name="Group 21">
              <a:extLst>
                <a:ext uri="{FF2B5EF4-FFF2-40B4-BE49-F238E27FC236}">
                  <a16:creationId xmlns:a16="http://schemas.microsoft.com/office/drawing/2014/main" id="{4199A3EC-0F10-AC3A-FE14-5ECE1DE3C2B8}"/>
                </a:ext>
              </a:extLst>
            </p:cNvPr>
            <p:cNvGrpSpPr/>
            <p:nvPr/>
          </p:nvGrpSpPr>
          <p:grpSpPr>
            <a:xfrm>
              <a:off x="8081920" y="2028825"/>
              <a:ext cx="238785" cy="238785"/>
              <a:chOff x="8081920" y="2028825"/>
              <a:chExt cx="238785" cy="238785"/>
            </a:xfrm>
          </p:grpSpPr>
          <p:cxnSp>
            <p:nvCxnSpPr>
              <p:cNvPr id="23" name="Straight Connector 22">
                <a:extLst>
                  <a:ext uri="{FF2B5EF4-FFF2-40B4-BE49-F238E27FC236}">
                    <a16:creationId xmlns:a16="http://schemas.microsoft.com/office/drawing/2014/main" id="{D637C7C1-9D38-D09E-CCA8-7745ED51B63D}"/>
                  </a:ext>
                </a:extLst>
              </p:cNvPr>
              <p:cNvCxnSpPr/>
              <p:nvPr/>
            </p:nvCxnSpPr>
            <p:spPr>
              <a:xfrm>
                <a:off x="8205788" y="2028825"/>
                <a:ext cx="0" cy="238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C11064F-B6F4-A6C4-0A09-32AB24EE985D}"/>
                  </a:ext>
                </a:extLst>
              </p:cNvPr>
              <p:cNvCxnSpPr>
                <a:cxnSpLocks/>
              </p:cNvCxnSpPr>
              <p:nvPr/>
            </p:nvCxnSpPr>
            <p:spPr>
              <a:xfrm rot="5400000">
                <a:off x="8201313" y="2034417"/>
                <a:ext cx="0" cy="238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58178997-C573-459A-DD8F-74ADC674F9C2}"/>
              </a:ext>
            </a:extLst>
          </p:cNvPr>
          <p:cNvGrpSpPr/>
          <p:nvPr/>
        </p:nvGrpSpPr>
        <p:grpSpPr>
          <a:xfrm>
            <a:off x="1961234" y="1255320"/>
            <a:ext cx="2290619" cy="1182255"/>
            <a:chOff x="1472498" y="2452128"/>
            <a:chExt cx="2290619" cy="1182255"/>
          </a:xfrm>
        </p:grpSpPr>
        <p:sp>
          <p:nvSpPr>
            <p:cNvPr id="26" name="Rectangle: Rounded Corners 25">
              <a:extLst>
                <a:ext uri="{FF2B5EF4-FFF2-40B4-BE49-F238E27FC236}">
                  <a16:creationId xmlns:a16="http://schemas.microsoft.com/office/drawing/2014/main" id="{86678345-1B0D-82C0-3285-1749815100B4}"/>
                </a:ext>
              </a:extLst>
            </p:cNvPr>
            <p:cNvSpPr/>
            <p:nvPr/>
          </p:nvSpPr>
          <p:spPr>
            <a:xfrm>
              <a:off x="1472498" y="2452128"/>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A45BD45E-CBE9-4BF4-2A39-DB85E33EFCF7}"/>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FA098CED-D3F4-1A46-BEA9-B6C6B673B1F5}"/>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1D55E519-456B-CBA6-DA2F-9FA7679CC009}"/>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F03784C9-CD58-E9DD-00B7-C5E231453A66}"/>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Rectangle 30">
              <a:extLst>
                <a:ext uri="{FF2B5EF4-FFF2-40B4-BE49-F238E27FC236}">
                  <a16:creationId xmlns:a16="http://schemas.microsoft.com/office/drawing/2014/main" id="{5E2A8CE9-FACA-185B-0011-7CD3AB056651}"/>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B362192F-1AE7-F86F-C58D-5B3CB2050346}"/>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ACFDA3CB-E6C6-D5DC-4A38-48AFD1E48299}"/>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Rectangle 33">
              <a:extLst>
                <a:ext uri="{FF2B5EF4-FFF2-40B4-BE49-F238E27FC236}">
                  <a16:creationId xmlns:a16="http://schemas.microsoft.com/office/drawing/2014/main" id="{4AE6626B-76DF-264D-18FD-4A4845C38AFF}"/>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Rectangle 34">
              <a:extLst>
                <a:ext uri="{FF2B5EF4-FFF2-40B4-BE49-F238E27FC236}">
                  <a16:creationId xmlns:a16="http://schemas.microsoft.com/office/drawing/2014/main" id="{1AFFC600-51F2-A896-536B-F34C58F2C0EF}"/>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119843EB-91C8-20F8-9F94-BAF37BC15EFA}"/>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8AD40D86-8773-DDAA-CC76-5B19ED8EC262}"/>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Rectangle 37">
              <a:extLst>
                <a:ext uri="{FF2B5EF4-FFF2-40B4-BE49-F238E27FC236}">
                  <a16:creationId xmlns:a16="http://schemas.microsoft.com/office/drawing/2014/main" id="{3CAA8857-64A1-C011-2252-5F6ABDDBDE17}"/>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Rectangle 38">
              <a:extLst>
                <a:ext uri="{FF2B5EF4-FFF2-40B4-BE49-F238E27FC236}">
                  <a16:creationId xmlns:a16="http://schemas.microsoft.com/office/drawing/2014/main" id="{D5A54C00-3D10-0114-BE63-00ED7F48B325}"/>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Rectangle 39">
              <a:extLst>
                <a:ext uri="{FF2B5EF4-FFF2-40B4-BE49-F238E27FC236}">
                  <a16:creationId xmlns:a16="http://schemas.microsoft.com/office/drawing/2014/main" id="{8CF834C5-254C-A439-5773-DD28A079FF18}"/>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Rectangle 45">
              <a:extLst>
                <a:ext uri="{FF2B5EF4-FFF2-40B4-BE49-F238E27FC236}">
                  <a16:creationId xmlns:a16="http://schemas.microsoft.com/office/drawing/2014/main" id="{070BA16D-A69F-2082-9F39-78B683B9F497}"/>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Rectangle 46">
              <a:extLst>
                <a:ext uri="{FF2B5EF4-FFF2-40B4-BE49-F238E27FC236}">
                  <a16:creationId xmlns:a16="http://schemas.microsoft.com/office/drawing/2014/main" id="{A1B7B1C3-7E2C-4EAF-3787-FA64985E862D}"/>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Rectangle 47">
              <a:extLst>
                <a:ext uri="{FF2B5EF4-FFF2-40B4-BE49-F238E27FC236}">
                  <a16:creationId xmlns:a16="http://schemas.microsoft.com/office/drawing/2014/main" id="{12539C0A-C415-E898-33C8-F82B687316FD}"/>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49" name="Group 48">
            <a:extLst>
              <a:ext uri="{FF2B5EF4-FFF2-40B4-BE49-F238E27FC236}">
                <a16:creationId xmlns:a16="http://schemas.microsoft.com/office/drawing/2014/main" id="{9FBB09AE-9882-7616-DB40-C23E4157CDE0}"/>
              </a:ext>
            </a:extLst>
          </p:cNvPr>
          <p:cNvGrpSpPr/>
          <p:nvPr/>
        </p:nvGrpSpPr>
        <p:grpSpPr>
          <a:xfrm>
            <a:off x="2548157" y="1852029"/>
            <a:ext cx="2290619" cy="1182255"/>
            <a:chOff x="1487053" y="2456872"/>
            <a:chExt cx="2290619" cy="1182255"/>
          </a:xfrm>
        </p:grpSpPr>
        <p:sp>
          <p:nvSpPr>
            <p:cNvPr id="50" name="Rectangle: Rounded Corners 49">
              <a:extLst>
                <a:ext uri="{FF2B5EF4-FFF2-40B4-BE49-F238E27FC236}">
                  <a16:creationId xmlns:a16="http://schemas.microsoft.com/office/drawing/2014/main" id="{DCA20EA9-2B96-A08A-5502-E9713219D638}"/>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Rectangle 50">
              <a:extLst>
                <a:ext uri="{FF2B5EF4-FFF2-40B4-BE49-F238E27FC236}">
                  <a16:creationId xmlns:a16="http://schemas.microsoft.com/office/drawing/2014/main" id="{D4727CB1-37EB-7E74-5E81-A4F30B546220}"/>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Rectangle 51">
              <a:extLst>
                <a:ext uri="{FF2B5EF4-FFF2-40B4-BE49-F238E27FC236}">
                  <a16:creationId xmlns:a16="http://schemas.microsoft.com/office/drawing/2014/main" id="{C338867C-B89A-9241-C39D-D9A4FC878FE3}"/>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Rectangle 52">
              <a:extLst>
                <a:ext uri="{FF2B5EF4-FFF2-40B4-BE49-F238E27FC236}">
                  <a16:creationId xmlns:a16="http://schemas.microsoft.com/office/drawing/2014/main" id="{DCABE00F-CD8B-365D-9CC3-337485ACEA70}"/>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Rectangle 53">
              <a:extLst>
                <a:ext uri="{FF2B5EF4-FFF2-40B4-BE49-F238E27FC236}">
                  <a16:creationId xmlns:a16="http://schemas.microsoft.com/office/drawing/2014/main" id="{16D65C44-0627-3EA0-F04B-C225CD72594C}"/>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Rectangle 54">
              <a:extLst>
                <a:ext uri="{FF2B5EF4-FFF2-40B4-BE49-F238E27FC236}">
                  <a16:creationId xmlns:a16="http://schemas.microsoft.com/office/drawing/2014/main" id="{D09A251C-0557-659B-1504-C92560DC9A72}"/>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 name="Rectangle 55">
              <a:extLst>
                <a:ext uri="{FF2B5EF4-FFF2-40B4-BE49-F238E27FC236}">
                  <a16:creationId xmlns:a16="http://schemas.microsoft.com/office/drawing/2014/main" id="{3CB30100-289F-CB11-2E3C-0BA4AAECE5EF}"/>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 name="Rectangle 56">
              <a:extLst>
                <a:ext uri="{FF2B5EF4-FFF2-40B4-BE49-F238E27FC236}">
                  <a16:creationId xmlns:a16="http://schemas.microsoft.com/office/drawing/2014/main" id="{612E5199-F269-7099-F29B-D3160AE54D77}"/>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 name="Rectangle 57">
              <a:extLst>
                <a:ext uri="{FF2B5EF4-FFF2-40B4-BE49-F238E27FC236}">
                  <a16:creationId xmlns:a16="http://schemas.microsoft.com/office/drawing/2014/main" id="{5102C67E-BC2B-8A45-A23C-5EBFCECC5876}"/>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Rectangle 58">
              <a:extLst>
                <a:ext uri="{FF2B5EF4-FFF2-40B4-BE49-F238E27FC236}">
                  <a16:creationId xmlns:a16="http://schemas.microsoft.com/office/drawing/2014/main" id="{2D830087-41C6-BD6E-BA70-CAFF8EBFEB73}"/>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 name="Rectangle 59">
              <a:extLst>
                <a:ext uri="{FF2B5EF4-FFF2-40B4-BE49-F238E27FC236}">
                  <a16:creationId xmlns:a16="http://schemas.microsoft.com/office/drawing/2014/main" id="{0646703D-F4E6-5695-D54C-16434E4D6509}"/>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 name="Rectangle 60">
              <a:extLst>
                <a:ext uri="{FF2B5EF4-FFF2-40B4-BE49-F238E27FC236}">
                  <a16:creationId xmlns:a16="http://schemas.microsoft.com/office/drawing/2014/main" id="{79FAB382-B9FF-E89F-2F44-B36B69A970EE}"/>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 name="Rectangle 61">
              <a:extLst>
                <a:ext uri="{FF2B5EF4-FFF2-40B4-BE49-F238E27FC236}">
                  <a16:creationId xmlns:a16="http://schemas.microsoft.com/office/drawing/2014/main" id="{04D0DB45-DB9C-7034-7ADD-26E0FF60540E}"/>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 name="Rectangle 62">
              <a:extLst>
                <a:ext uri="{FF2B5EF4-FFF2-40B4-BE49-F238E27FC236}">
                  <a16:creationId xmlns:a16="http://schemas.microsoft.com/office/drawing/2014/main" id="{821F73C2-E4DB-F6E1-CA7D-0D86D89E74C3}"/>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 name="Rectangle 63">
              <a:extLst>
                <a:ext uri="{FF2B5EF4-FFF2-40B4-BE49-F238E27FC236}">
                  <a16:creationId xmlns:a16="http://schemas.microsoft.com/office/drawing/2014/main" id="{E4526089-4DE6-370F-F20F-F2351CC0FB83}"/>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 name="Rectangle 64">
              <a:extLst>
                <a:ext uri="{FF2B5EF4-FFF2-40B4-BE49-F238E27FC236}">
                  <a16:creationId xmlns:a16="http://schemas.microsoft.com/office/drawing/2014/main" id="{AEBCB298-2B90-06BE-6F0E-C2B8CDE74C1C}"/>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 name="Rectangle 65">
              <a:extLst>
                <a:ext uri="{FF2B5EF4-FFF2-40B4-BE49-F238E27FC236}">
                  <a16:creationId xmlns:a16="http://schemas.microsoft.com/office/drawing/2014/main" id="{040A3BDD-73C5-8C23-2389-3267AA282D1F}"/>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 name="Rectangle 66">
              <a:extLst>
                <a:ext uri="{FF2B5EF4-FFF2-40B4-BE49-F238E27FC236}">
                  <a16:creationId xmlns:a16="http://schemas.microsoft.com/office/drawing/2014/main" id="{BA6D9616-8C38-144C-7ED0-B400E4BCD98A}"/>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68" name="Group 67">
            <a:extLst>
              <a:ext uri="{FF2B5EF4-FFF2-40B4-BE49-F238E27FC236}">
                <a16:creationId xmlns:a16="http://schemas.microsoft.com/office/drawing/2014/main" id="{8901C0B4-096F-C226-C497-39758C0F6E4C}"/>
              </a:ext>
            </a:extLst>
          </p:cNvPr>
          <p:cNvGrpSpPr/>
          <p:nvPr/>
        </p:nvGrpSpPr>
        <p:grpSpPr>
          <a:xfrm>
            <a:off x="3073742" y="2520467"/>
            <a:ext cx="2290619" cy="1182255"/>
            <a:chOff x="4322616" y="2456872"/>
            <a:chExt cx="2290619" cy="1182255"/>
          </a:xfrm>
        </p:grpSpPr>
        <p:sp>
          <p:nvSpPr>
            <p:cNvPr id="69" name="Rectangle: Rounded Corners 68">
              <a:extLst>
                <a:ext uri="{FF2B5EF4-FFF2-40B4-BE49-F238E27FC236}">
                  <a16:creationId xmlns:a16="http://schemas.microsoft.com/office/drawing/2014/main" id="{7D8E4E0A-585E-9D46-5817-8D67B8C63B69}"/>
                </a:ext>
              </a:extLst>
            </p:cNvPr>
            <p:cNvSpPr/>
            <p:nvPr/>
          </p:nvSpPr>
          <p:spPr>
            <a:xfrm>
              <a:off x="4322616"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 name="TextBox 69">
              <a:extLst>
                <a:ext uri="{FF2B5EF4-FFF2-40B4-BE49-F238E27FC236}">
                  <a16:creationId xmlns:a16="http://schemas.microsoft.com/office/drawing/2014/main" id="{D0D804CE-DEA0-40DD-814A-13B721510469}"/>
                </a:ext>
              </a:extLst>
            </p:cNvPr>
            <p:cNvSpPr txBox="1"/>
            <p:nvPr/>
          </p:nvSpPr>
          <p:spPr>
            <a:xfrm>
              <a:off x="4479634" y="2745019"/>
              <a:ext cx="1976582" cy="523220"/>
            </a:xfrm>
            <a:prstGeom prst="rect">
              <a:avLst/>
            </a:prstGeom>
            <a:noFill/>
          </p:spPr>
          <p:txBody>
            <a:bodyPr wrap="square" rtlCol="1">
              <a:spAutoFit/>
            </a:bodyPr>
            <a:lstStyle/>
            <a:p>
              <a:pPr algn="ctr"/>
              <a:r>
                <a:rPr lang="en-US" sz="2800" dirty="0"/>
                <a:t>RADIO       </a:t>
              </a:r>
              <a:endParaRPr lang="he-IL" sz="2800" dirty="0"/>
            </a:p>
          </p:txBody>
        </p:sp>
      </p:grpSp>
      <p:grpSp>
        <p:nvGrpSpPr>
          <p:cNvPr id="108" name="Group 107">
            <a:extLst>
              <a:ext uri="{FF2B5EF4-FFF2-40B4-BE49-F238E27FC236}">
                <a16:creationId xmlns:a16="http://schemas.microsoft.com/office/drawing/2014/main" id="{895B5683-8AB8-5977-144F-68412444AF8E}"/>
              </a:ext>
            </a:extLst>
          </p:cNvPr>
          <p:cNvGrpSpPr/>
          <p:nvPr/>
        </p:nvGrpSpPr>
        <p:grpSpPr>
          <a:xfrm>
            <a:off x="3071725" y="2519663"/>
            <a:ext cx="2290619" cy="1182255"/>
            <a:chOff x="4322616" y="2456872"/>
            <a:chExt cx="2290619" cy="1182255"/>
          </a:xfrm>
        </p:grpSpPr>
        <p:sp>
          <p:nvSpPr>
            <p:cNvPr id="109" name="Rectangle: Rounded Corners 108">
              <a:extLst>
                <a:ext uri="{FF2B5EF4-FFF2-40B4-BE49-F238E27FC236}">
                  <a16:creationId xmlns:a16="http://schemas.microsoft.com/office/drawing/2014/main" id="{D480BEDB-2868-9AF7-65CB-A0AC0C2D5161}"/>
                </a:ext>
              </a:extLst>
            </p:cNvPr>
            <p:cNvSpPr/>
            <p:nvPr/>
          </p:nvSpPr>
          <p:spPr>
            <a:xfrm>
              <a:off x="4322616"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0" name="TextBox 109">
              <a:extLst>
                <a:ext uri="{FF2B5EF4-FFF2-40B4-BE49-F238E27FC236}">
                  <a16:creationId xmlns:a16="http://schemas.microsoft.com/office/drawing/2014/main" id="{C54EC6C9-5B30-1EC9-202D-DB5FB40DEB6F}"/>
                </a:ext>
              </a:extLst>
            </p:cNvPr>
            <p:cNvSpPr txBox="1"/>
            <p:nvPr/>
          </p:nvSpPr>
          <p:spPr>
            <a:xfrm>
              <a:off x="4479634" y="2756363"/>
              <a:ext cx="1976582" cy="523220"/>
            </a:xfrm>
            <a:prstGeom prst="rect">
              <a:avLst/>
            </a:prstGeom>
            <a:noFill/>
          </p:spPr>
          <p:txBody>
            <a:bodyPr wrap="square" rtlCol="1">
              <a:spAutoFit/>
            </a:bodyPr>
            <a:lstStyle/>
            <a:p>
              <a:pPr algn="ctr"/>
              <a:r>
                <a:rPr lang="en-US" sz="2800" dirty="0"/>
                <a:t>TREES</a:t>
              </a:r>
              <a:endParaRPr lang="he-IL" sz="2800" dirty="0"/>
            </a:p>
          </p:txBody>
        </p:sp>
      </p:grpSp>
      <p:sp>
        <p:nvSpPr>
          <p:cNvPr id="116" name="TextBox 115">
            <a:extLst>
              <a:ext uri="{FF2B5EF4-FFF2-40B4-BE49-F238E27FC236}">
                <a16:creationId xmlns:a16="http://schemas.microsoft.com/office/drawing/2014/main" id="{F59A525B-AF1B-FB96-30EE-9E12D178BED0}"/>
              </a:ext>
            </a:extLst>
          </p:cNvPr>
          <p:cNvSpPr txBox="1"/>
          <p:nvPr/>
        </p:nvSpPr>
        <p:spPr>
          <a:xfrm>
            <a:off x="7997975" y="572017"/>
            <a:ext cx="5529943" cy="1569660"/>
          </a:xfrm>
          <a:prstGeom prst="rect">
            <a:avLst/>
          </a:prstGeom>
          <a:noFill/>
        </p:spPr>
        <p:txBody>
          <a:bodyPr wrap="square" rtlCol="1">
            <a:spAutoFit/>
          </a:bodyPr>
          <a:lstStyle/>
          <a:p>
            <a:r>
              <a:rPr lang="en-US" sz="2400" dirty="0">
                <a:solidFill>
                  <a:srgbClr val="005AB5"/>
                </a:solidFill>
              </a:rPr>
              <a:t>Congruent -</a:t>
            </a:r>
            <a:r>
              <a:rPr lang="en-US" sz="2400" dirty="0"/>
              <a:t> Same word</a:t>
            </a:r>
          </a:p>
          <a:p>
            <a:r>
              <a:rPr lang="en-US" sz="2400" dirty="0">
                <a:solidFill>
                  <a:srgbClr val="DC3220"/>
                </a:solidFill>
              </a:rPr>
              <a:t>Incongruent</a:t>
            </a:r>
            <a:r>
              <a:rPr lang="en-US" sz="2400" dirty="0"/>
              <a:t> - Different word</a:t>
            </a:r>
          </a:p>
          <a:p>
            <a:r>
              <a:rPr lang="en-US" sz="2400" dirty="0"/>
              <a:t>                         Different category</a:t>
            </a:r>
          </a:p>
          <a:p>
            <a:r>
              <a:rPr lang="en-US" sz="2400" b="1" dirty="0"/>
              <a:t>Congruency effect</a:t>
            </a:r>
            <a:r>
              <a:rPr lang="en-US" sz="2400" dirty="0"/>
              <a:t> = Con - </a:t>
            </a:r>
            <a:r>
              <a:rPr lang="en-US" sz="2400" dirty="0" err="1"/>
              <a:t>Incon</a:t>
            </a:r>
            <a:endParaRPr lang="en-US" sz="2400" dirty="0"/>
          </a:p>
        </p:txBody>
      </p:sp>
      <p:grpSp>
        <p:nvGrpSpPr>
          <p:cNvPr id="17" name="Group 16">
            <a:extLst>
              <a:ext uri="{FF2B5EF4-FFF2-40B4-BE49-F238E27FC236}">
                <a16:creationId xmlns:a16="http://schemas.microsoft.com/office/drawing/2014/main" id="{D21A32D0-BEF1-CF7C-751C-65D7DDA734FB}"/>
              </a:ext>
            </a:extLst>
          </p:cNvPr>
          <p:cNvGrpSpPr/>
          <p:nvPr/>
        </p:nvGrpSpPr>
        <p:grpSpPr>
          <a:xfrm>
            <a:off x="7556401" y="2106067"/>
            <a:ext cx="4151575" cy="3854505"/>
            <a:chOff x="7556401" y="2106067"/>
            <a:chExt cx="4151575" cy="3854505"/>
          </a:xfrm>
        </p:grpSpPr>
        <p:grpSp>
          <p:nvGrpSpPr>
            <p:cNvPr id="16" name="Group 15">
              <a:extLst>
                <a:ext uri="{FF2B5EF4-FFF2-40B4-BE49-F238E27FC236}">
                  <a16:creationId xmlns:a16="http://schemas.microsoft.com/office/drawing/2014/main" id="{54A1168A-8C61-E2E4-1860-D1656B17B43B}"/>
                </a:ext>
              </a:extLst>
            </p:cNvPr>
            <p:cNvGrpSpPr/>
            <p:nvPr/>
          </p:nvGrpSpPr>
          <p:grpSpPr>
            <a:xfrm>
              <a:off x="7556401" y="2106067"/>
              <a:ext cx="4151575" cy="3439220"/>
              <a:chOff x="7556401" y="2106067"/>
              <a:chExt cx="4151575" cy="3439220"/>
            </a:xfrm>
          </p:grpSpPr>
          <p:grpSp>
            <p:nvGrpSpPr>
              <p:cNvPr id="111" name="Group 110">
                <a:extLst>
                  <a:ext uri="{FF2B5EF4-FFF2-40B4-BE49-F238E27FC236}">
                    <a16:creationId xmlns:a16="http://schemas.microsoft.com/office/drawing/2014/main" id="{921245EE-3254-65A8-6DE7-8FAE1C82FF2C}"/>
                  </a:ext>
                </a:extLst>
              </p:cNvPr>
              <p:cNvGrpSpPr/>
              <p:nvPr/>
            </p:nvGrpSpPr>
            <p:grpSpPr>
              <a:xfrm>
                <a:off x="7556401" y="2106067"/>
                <a:ext cx="4151575" cy="3439220"/>
                <a:chOff x="7556401" y="2106067"/>
                <a:chExt cx="4151575" cy="3439220"/>
              </a:xfrm>
            </p:grpSpPr>
            <p:pic>
              <p:nvPicPr>
                <p:cNvPr id="112" name="Picture 111">
                  <a:extLst>
                    <a:ext uri="{FF2B5EF4-FFF2-40B4-BE49-F238E27FC236}">
                      <a16:creationId xmlns:a16="http://schemas.microsoft.com/office/drawing/2014/main" id="{99D8A359-6897-4CCA-7C16-DBEAE4DA087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137" b="92141" l="4027" r="91563">
                              <a14:foregroundMark x1="4027" y1="46639" x2="4027" y2="50879"/>
                              <a14:foregroundMark x1="67114" y1="89245" x2="67402" y2="92141"/>
                              <a14:foregroundMark x1="39789" y1="6929" x2="83893" y2="8583"/>
                              <a14:foregroundMark x1="91563" y1="8583" x2="90700" y2="22027"/>
                              <a14:foregroundMark x1="90604" y1="4137" x2="58485" y2="4137"/>
                            </a14:backgroundRemoval>
                          </a14:imgEffect>
                        </a14:imgLayer>
                      </a14:imgProps>
                    </a:ext>
                  </a:extLst>
                </a:blip>
                <a:srcRect b="17127"/>
                <a:stretch/>
              </p:blipFill>
              <p:spPr>
                <a:xfrm>
                  <a:off x="7556401" y="2106067"/>
                  <a:ext cx="4151575" cy="3189833"/>
                </a:xfrm>
                <a:prstGeom prst="rect">
                  <a:avLst/>
                </a:prstGeom>
              </p:spPr>
            </p:pic>
            <p:pic>
              <p:nvPicPr>
                <p:cNvPr id="113" name="Picture 112">
                  <a:extLst>
                    <a:ext uri="{FF2B5EF4-FFF2-40B4-BE49-F238E27FC236}">
                      <a16:creationId xmlns:a16="http://schemas.microsoft.com/office/drawing/2014/main" id="{67083863-41B1-E467-A5C1-72B3460CFDFD}"/>
                    </a:ext>
                  </a:extLst>
                </p:cNvPr>
                <p:cNvPicPr>
                  <a:picLocks noChangeAspect="1"/>
                </p:cNvPicPr>
                <p:nvPr/>
              </p:nvPicPr>
              <p:blipFill rotWithShape="1">
                <a:blip r:embed="rId5"/>
                <a:srcRect l="14968" t="46660" r="80523" b="46281"/>
                <a:stretch/>
              </p:blipFill>
              <p:spPr>
                <a:xfrm>
                  <a:off x="8174408" y="3935185"/>
                  <a:ext cx="191263" cy="277586"/>
                </a:xfrm>
                <a:prstGeom prst="rect">
                  <a:avLst/>
                </a:prstGeom>
              </p:spPr>
            </p:pic>
            <p:pic>
              <p:nvPicPr>
                <p:cNvPr id="114" name="Picture 113">
                  <a:extLst>
                    <a:ext uri="{FF2B5EF4-FFF2-40B4-BE49-F238E27FC236}">
                      <a16:creationId xmlns:a16="http://schemas.microsoft.com/office/drawing/2014/main" id="{D8AF9E52-7EDD-849D-F4E6-22EF2C08D7F3}"/>
                    </a:ext>
                  </a:extLst>
                </p:cNvPr>
                <p:cNvPicPr>
                  <a:picLocks noChangeAspect="1"/>
                </p:cNvPicPr>
                <p:nvPr/>
              </p:nvPicPr>
              <p:blipFill rotWithShape="1">
                <a:blip r:embed="rId5"/>
                <a:srcRect l="29026" t="46334" r="66465" b="46607"/>
                <a:stretch/>
              </p:blipFill>
              <p:spPr>
                <a:xfrm>
                  <a:off x="8770556" y="3851899"/>
                  <a:ext cx="191263" cy="277586"/>
                </a:xfrm>
                <a:prstGeom prst="rect">
                  <a:avLst/>
                </a:prstGeom>
              </p:spPr>
            </p:pic>
            <p:pic>
              <p:nvPicPr>
                <p:cNvPr id="115" name="Picture 114">
                  <a:extLst>
                    <a:ext uri="{FF2B5EF4-FFF2-40B4-BE49-F238E27FC236}">
                      <a16:creationId xmlns:a16="http://schemas.microsoft.com/office/drawing/2014/main" id="{59AE0EC1-8CC3-0F4C-9070-7B1D6ABFE870}"/>
                    </a:ext>
                  </a:extLst>
                </p:cNvPr>
                <p:cNvPicPr>
                  <a:picLocks noChangeAspect="1"/>
                </p:cNvPicPr>
                <p:nvPr/>
              </p:nvPicPr>
              <p:blipFill rotWithShape="1">
                <a:blip r:embed="rId5"/>
                <a:srcRect l="88550" t="70891" r="6941" b="22050"/>
                <a:stretch/>
              </p:blipFill>
              <p:spPr>
                <a:xfrm>
                  <a:off x="11132755" y="5267701"/>
                  <a:ext cx="191263" cy="277586"/>
                </a:xfrm>
                <a:prstGeom prst="rect">
                  <a:avLst/>
                </a:prstGeom>
              </p:spPr>
            </p:pic>
          </p:grpSp>
          <p:grpSp>
            <p:nvGrpSpPr>
              <p:cNvPr id="117" name="Group 116">
                <a:extLst>
                  <a:ext uri="{FF2B5EF4-FFF2-40B4-BE49-F238E27FC236}">
                    <a16:creationId xmlns:a16="http://schemas.microsoft.com/office/drawing/2014/main" id="{5D78B84F-3F73-6D49-3876-ECDFFC755094}"/>
                  </a:ext>
                </a:extLst>
              </p:cNvPr>
              <p:cNvGrpSpPr/>
              <p:nvPr/>
            </p:nvGrpSpPr>
            <p:grpSpPr>
              <a:xfrm>
                <a:off x="8835633" y="2645875"/>
                <a:ext cx="2714304" cy="1082458"/>
                <a:chOff x="9240157" y="2182586"/>
                <a:chExt cx="2438888" cy="963385"/>
              </a:xfrm>
            </p:grpSpPr>
            <p:sp>
              <p:nvSpPr>
                <p:cNvPr id="118" name="Freeform: Shape 117">
                  <a:extLst>
                    <a:ext uri="{FF2B5EF4-FFF2-40B4-BE49-F238E27FC236}">
                      <a16:creationId xmlns:a16="http://schemas.microsoft.com/office/drawing/2014/main" id="{1DCF4100-5BEA-46CE-214F-0A37FA183DFF}"/>
                    </a:ext>
                  </a:extLst>
                </p:cNvPr>
                <p:cNvSpPr/>
                <p:nvPr/>
              </p:nvSpPr>
              <p:spPr>
                <a:xfrm>
                  <a:off x="9240157" y="2182586"/>
                  <a:ext cx="2296886" cy="963385"/>
                </a:xfrm>
                <a:custGeom>
                  <a:avLst/>
                  <a:gdLst>
                    <a:gd name="connsiteX0" fmla="*/ 0 w 2296886"/>
                    <a:gd name="connsiteY0" fmla="*/ 9071 h 963385"/>
                    <a:gd name="connsiteX1" fmla="*/ 221343 w 2296886"/>
                    <a:gd name="connsiteY1" fmla="*/ 959757 h 963385"/>
                    <a:gd name="connsiteX2" fmla="*/ 2110014 w 2296886"/>
                    <a:gd name="connsiteY2" fmla="*/ 963385 h 963385"/>
                    <a:gd name="connsiteX3" fmla="*/ 2296886 w 2296886"/>
                    <a:gd name="connsiteY3" fmla="*/ 0 h 963385"/>
                    <a:gd name="connsiteX4" fmla="*/ 0 w 2296886"/>
                    <a:gd name="connsiteY4" fmla="*/ 9071 h 9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6886" h="963385">
                      <a:moveTo>
                        <a:pt x="0" y="9071"/>
                      </a:moveTo>
                      <a:lnTo>
                        <a:pt x="221343" y="959757"/>
                      </a:lnTo>
                      <a:lnTo>
                        <a:pt x="2110014" y="963385"/>
                      </a:lnTo>
                      <a:lnTo>
                        <a:pt x="2296886" y="0"/>
                      </a:lnTo>
                      <a:lnTo>
                        <a:pt x="0" y="9071"/>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9" name="Oval 118">
                  <a:extLst>
                    <a:ext uri="{FF2B5EF4-FFF2-40B4-BE49-F238E27FC236}">
                      <a16:creationId xmlns:a16="http://schemas.microsoft.com/office/drawing/2014/main" id="{40887A88-DF4F-81D8-133E-B5FF65247C2F}"/>
                    </a:ext>
                  </a:extLst>
                </p:cNvPr>
                <p:cNvSpPr/>
                <p:nvPr/>
              </p:nvSpPr>
              <p:spPr>
                <a:xfrm>
                  <a:off x="9612489" y="2636956"/>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0" name="Oval 119">
                  <a:extLst>
                    <a:ext uri="{FF2B5EF4-FFF2-40B4-BE49-F238E27FC236}">
                      <a16:creationId xmlns:a16="http://schemas.microsoft.com/office/drawing/2014/main" id="{877F7017-0CEA-6D4B-31CA-B10366D6E454}"/>
                    </a:ext>
                  </a:extLst>
                </p:cNvPr>
                <p:cNvSpPr/>
                <p:nvPr/>
              </p:nvSpPr>
              <p:spPr>
                <a:xfrm>
                  <a:off x="11012184" y="2636956"/>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1" name="TextBox 120">
                  <a:extLst>
                    <a:ext uri="{FF2B5EF4-FFF2-40B4-BE49-F238E27FC236}">
                      <a16:creationId xmlns:a16="http://schemas.microsoft.com/office/drawing/2014/main" id="{CE4E388E-E5FA-E9E4-5014-95125A3BF56B}"/>
                    </a:ext>
                  </a:extLst>
                </p:cNvPr>
                <p:cNvSpPr txBox="1"/>
                <p:nvPr/>
              </p:nvSpPr>
              <p:spPr>
                <a:xfrm>
                  <a:off x="9911443" y="2437950"/>
                  <a:ext cx="1003286" cy="523220"/>
                </a:xfrm>
                <a:prstGeom prst="rect">
                  <a:avLst/>
                </a:prstGeom>
                <a:noFill/>
                <a:scene3d>
                  <a:camera prst="orthographicFront">
                    <a:rot lat="0" lon="0" rev="0"/>
                  </a:camera>
                  <a:lightRig rig="threePt" dir="t"/>
                </a:scene3d>
                <a:sp3d/>
              </p:spPr>
              <p:txBody>
                <a:bodyPr wrap="square" rtlCol="1">
                  <a:spAutoFit/>
                </a:bodyPr>
                <a:lstStyle/>
                <a:p>
                  <a:pPr algn="ctr"/>
                  <a:r>
                    <a:rPr lang="en-US" sz="2800" dirty="0"/>
                    <a:t>radio</a:t>
                  </a:r>
                  <a:endParaRPr lang="he-IL" sz="2800" dirty="0"/>
                </a:p>
              </p:txBody>
            </p:sp>
            <p:sp>
              <p:nvSpPr>
                <p:cNvPr id="122" name="TextBox 121">
                  <a:extLst>
                    <a:ext uri="{FF2B5EF4-FFF2-40B4-BE49-F238E27FC236}">
                      <a16:creationId xmlns:a16="http://schemas.microsoft.com/office/drawing/2014/main" id="{AF76A8BD-A390-0C0A-8D63-502E3006DE58}"/>
                    </a:ext>
                  </a:extLst>
                </p:cNvPr>
                <p:cNvSpPr txBox="1"/>
                <p:nvPr/>
              </p:nvSpPr>
              <p:spPr>
                <a:xfrm>
                  <a:off x="9341304" y="2182586"/>
                  <a:ext cx="2337741" cy="369332"/>
                </a:xfrm>
                <a:prstGeom prst="rect">
                  <a:avLst/>
                </a:prstGeom>
                <a:noFill/>
                <a:scene3d>
                  <a:camera prst="orthographicFront">
                    <a:rot lat="0" lon="0" rev="0"/>
                  </a:camera>
                  <a:lightRig rig="threePt" dir="t"/>
                </a:scene3d>
                <a:sp3d/>
              </p:spPr>
              <p:txBody>
                <a:bodyPr wrap="square" rtlCol="1">
                  <a:spAutoFit/>
                </a:bodyPr>
                <a:lstStyle/>
                <a:p>
                  <a:r>
                    <a:rPr lang="en-US" b="1" dirty="0"/>
                    <a:t> Artificial           Natural</a:t>
                  </a:r>
                  <a:endParaRPr lang="he-IL" b="1" dirty="0"/>
                </a:p>
              </p:txBody>
            </p:sp>
          </p:grpSp>
        </p:grpSp>
        <p:pic>
          <p:nvPicPr>
            <p:cNvPr id="123" name="Picture 122">
              <a:extLst>
                <a:ext uri="{FF2B5EF4-FFF2-40B4-BE49-F238E27FC236}">
                  <a16:creationId xmlns:a16="http://schemas.microsoft.com/office/drawing/2014/main" id="{B8C86536-2557-BE2B-1D62-D139B3A8BC9C}"/>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928" b="98759" l="9875" r="89933">
                          <a14:foregroundMark x1="65772" y1="86246" x2="67498" y2="93899"/>
                          <a14:foregroundMark x1="64621" y1="97415" x2="67495" y2="98475"/>
                          <a14:foregroundMark x1="62608" y1="77663" x2="62320" y2="79214"/>
                          <a14:backgroundMark x1="64238" y1="53568" x2="60307" y2="26163"/>
                          <a14:backgroundMark x1="41131" y1="26060" x2="74209" y2="24199"/>
                          <a14:backgroundMark x1="50048" y1="28852" x2="82646" y2="31851"/>
                          <a14:backgroundMark x1="43720" y1="31127" x2="77085" y2="30403"/>
                          <a14:backgroundMark x1="37872" y1="16029" x2="81879" y2="19235"/>
                          <a14:backgroundMark x1="46500" y1="16856" x2="90796" y2="20683"/>
                          <a14:backgroundMark x1="52637" y1="25129" x2="82263" y2="30507"/>
                          <a14:backgroundMark x1="53691" y1="22234" x2="59732" y2="53361"/>
                          <a14:backgroundMark x1="61553" y1="41468" x2="61553" y2="68356"/>
                          <a14:backgroundMark x1="37488" y1="21200" x2="44295" y2="41675"/>
                          <a14:backgroundMark x1="37488" y1="19959" x2="57143" y2="37022"/>
                          <a14:backgroundMark x1="65005" y1="38056" x2="79770" y2="35781"/>
                          <a14:backgroundMark x1="80345" y1="13547" x2="38926" y2="9204"/>
                          <a14:backgroundMark x1="70470" y1="15719" x2="83893" y2="33092"/>
                          <a14:backgroundMark x1="78332" y1="11789" x2="43528" y2="21406"/>
                          <a14:backgroundMark x1="43528" y1="21406" x2="42953" y2="27611"/>
                          <a14:backgroundMark x1="47939" y1="12616" x2="39022" y2="24302"/>
                          <a14:backgroundMark x1="39022" y1="24302" x2="40556" y2="44157"/>
                          <a14:backgroundMark x1="68744" y1="17270" x2="66635" y2="30196"/>
                          <a14:backgroundMark x1="66635" y1="30196" x2="76798" y2="23785"/>
                          <a14:backgroundMark x1="76798" y1="23785" x2="51965" y2="19855"/>
                          <a14:backgroundMark x1="51965" y1="19855" x2="53404" y2="31541"/>
                          <a14:backgroundMark x1="79674" y1="32575" x2="79962" y2="20165"/>
                          <a14:backgroundMark x1="79962" y1="20165" x2="89358" y2="26577"/>
                          <a14:backgroundMark x1="65484" y1="31644" x2="33749" y2="20683"/>
                          <a14:backgroundMark x1="33749" y1="20683" x2="29818" y2="8480"/>
                          <a14:backgroundMark x1="66922" y1="26060" x2="84756" y2="38159"/>
                          <a14:backgroundMark x1="84756" y1="38159" x2="86002" y2="38056"/>
                          <a14:backgroundMark x1="72963" y1="97104" x2="73730" y2="90900"/>
                          <a14:backgroundMark x1="67114" y1="99173" x2="69319" y2="98862"/>
                        </a14:backgroundRemoval>
                      </a14:imgEffect>
                    </a14:imgLayer>
                  </a14:imgProps>
                </a:ext>
              </a:extLst>
            </a:blip>
            <a:srcRect l="58037" t="77217" r="25837"/>
            <a:stretch/>
          </p:blipFill>
          <p:spPr>
            <a:xfrm>
              <a:off x="9959036" y="5083629"/>
              <a:ext cx="669473" cy="876943"/>
            </a:xfrm>
            <a:prstGeom prst="rect">
              <a:avLst/>
            </a:prstGeom>
          </p:spPr>
        </p:pic>
      </p:grpSp>
      <p:sp>
        <p:nvSpPr>
          <p:cNvPr id="124" name="Freeform: Shape 123">
            <a:extLst>
              <a:ext uri="{FF2B5EF4-FFF2-40B4-BE49-F238E27FC236}">
                <a16:creationId xmlns:a16="http://schemas.microsoft.com/office/drawing/2014/main" id="{B0488090-0581-BA67-C793-2C0C590C2AD0}"/>
              </a:ext>
            </a:extLst>
          </p:cNvPr>
          <p:cNvSpPr/>
          <p:nvPr/>
        </p:nvSpPr>
        <p:spPr>
          <a:xfrm>
            <a:off x="9404057" y="3298371"/>
            <a:ext cx="735986" cy="1828800"/>
          </a:xfrm>
          <a:custGeom>
            <a:avLst/>
            <a:gdLst>
              <a:gd name="connsiteX0" fmla="*/ 468086 w 468086"/>
              <a:gd name="connsiteY0" fmla="*/ 1828800 h 1828800"/>
              <a:gd name="connsiteX1" fmla="*/ 462643 w 468086"/>
              <a:gd name="connsiteY1" fmla="*/ 1801586 h 1828800"/>
              <a:gd name="connsiteX2" fmla="*/ 451757 w 468086"/>
              <a:gd name="connsiteY2" fmla="*/ 1779815 h 1828800"/>
              <a:gd name="connsiteX3" fmla="*/ 435429 w 468086"/>
              <a:gd name="connsiteY3" fmla="*/ 1730829 h 1828800"/>
              <a:gd name="connsiteX4" fmla="*/ 429986 w 468086"/>
              <a:gd name="connsiteY4" fmla="*/ 1698172 h 1828800"/>
              <a:gd name="connsiteX5" fmla="*/ 402772 w 468086"/>
              <a:gd name="connsiteY5" fmla="*/ 1600200 h 1828800"/>
              <a:gd name="connsiteX6" fmla="*/ 386443 w 468086"/>
              <a:gd name="connsiteY6" fmla="*/ 1540329 h 1828800"/>
              <a:gd name="connsiteX7" fmla="*/ 353786 w 468086"/>
              <a:gd name="connsiteY7" fmla="*/ 1404258 h 1828800"/>
              <a:gd name="connsiteX8" fmla="*/ 332014 w 468086"/>
              <a:gd name="connsiteY8" fmla="*/ 1338943 h 1828800"/>
              <a:gd name="connsiteX9" fmla="*/ 321129 w 468086"/>
              <a:gd name="connsiteY9" fmla="*/ 1279072 h 1828800"/>
              <a:gd name="connsiteX10" fmla="*/ 277586 w 468086"/>
              <a:gd name="connsiteY10" fmla="*/ 1104900 h 1828800"/>
              <a:gd name="connsiteX11" fmla="*/ 261257 w 468086"/>
              <a:gd name="connsiteY11" fmla="*/ 1017815 h 1828800"/>
              <a:gd name="connsiteX12" fmla="*/ 201386 w 468086"/>
              <a:gd name="connsiteY12" fmla="*/ 805543 h 1828800"/>
              <a:gd name="connsiteX13" fmla="*/ 168729 w 468086"/>
              <a:gd name="connsiteY13" fmla="*/ 669472 h 1828800"/>
              <a:gd name="connsiteX14" fmla="*/ 141514 w 468086"/>
              <a:gd name="connsiteY14" fmla="*/ 527958 h 1828800"/>
              <a:gd name="connsiteX15" fmla="*/ 114300 w 468086"/>
              <a:gd name="connsiteY15" fmla="*/ 408215 h 1828800"/>
              <a:gd name="connsiteX16" fmla="*/ 81643 w 468086"/>
              <a:gd name="connsiteY16" fmla="*/ 228600 h 1828800"/>
              <a:gd name="connsiteX17" fmla="*/ 59872 w 468086"/>
              <a:gd name="connsiteY17" fmla="*/ 179615 h 1828800"/>
              <a:gd name="connsiteX18" fmla="*/ 54429 w 468086"/>
              <a:gd name="connsiteY18" fmla="*/ 152400 h 1828800"/>
              <a:gd name="connsiteX19" fmla="*/ 27214 w 468086"/>
              <a:gd name="connsiteY19" fmla="*/ 76200 h 1828800"/>
              <a:gd name="connsiteX20" fmla="*/ 21772 w 468086"/>
              <a:gd name="connsiteY20" fmla="*/ 54429 h 1828800"/>
              <a:gd name="connsiteX21" fmla="*/ 10886 w 468086"/>
              <a:gd name="connsiteY21" fmla="*/ 21772 h 1828800"/>
              <a:gd name="connsiteX22" fmla="*/ 0 w 468086"/>
              <a:gd name="connsiteY22"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8086" h="1828800">
                <a:moveTo>
                  <a:pt x="468086" y="1828800"/>
                </a:moveTo>
                <a:cubicBezTo>
                  <a:pt x="466272" y="1819729"/>
                  <a:pt x="465569" y="1810362"/>
                  <a:pt x="462643" y="1801586"/>
                </a:cubicBezTo>
                <a:cubicBezTo>
                  <a:pt x="460077" y="1793889"/>
                  <a:pt x="454670" y="1787388"/>
                  <a:pt x="451757" y="1779815"/>
                </a:cubicBezTo>
                <a:cubicBezTo>
                  <a:pt x="445578" y="1763750"/>
                  <a:pt x="439864" y="1747460"/>
                  <a:pt x="435429" y="1730829"/>
                </a:cubicBezTo>
                <a:cubicBezTo>
                  <a:pt x="432586" y="1720166"/>
                  <a:pt x="432663" y="1708878"/>
                  <a:pt x="429986" y="1698172"/>
                </a:cubicBezTo>
                <a:cubicBezTo>
                  <a:pt x="421766" y="1665290"/>
                  <a:pt x="411785" y="1632873"/>
                  <a:pt x="402772" y="1600200"/>
                </a:cubicBezTo>
                <a:cubicBezTo>
                  <a:pt x="397271" y="1580259"/>
                  <a:pt x="391271" y="1560444"/>
                  <a:pt x="386443" y="1540329"/>
                </a:cubicBezTo>
                <a:cubicBezTo>
                  <a:pt x="375557" y="1494972"/>
                  <a:pt x="368537" y="1448509"/>
                  <a:pt x="353786" y="1404258"/>
                </a:cubicBezTo>
                <a:cubicBezTo>
                  <a:pt x="346529" y="1382486"/>
                  <a:pt x="337807" y="1361149"/>
                  <a:pt x="332014" y="1338943"/>
                </a:cubicBezTo>
                <a:cubicBezTo>
                  <a:pt x="326894" y="1319316"/>
                  <a:pt x="325724" y="1298829"/>
                  <a:pt x="321129" y="1279072"/>
                </a:cubicBezTo>
                <a:cubicBezTo>
                  <a:pt x="307574" y="1220783"/>
                  <a:pt x="288615" y="1163719"/>
                  <a:pt x="277586" y="1104900"/>
                </a:cubicBezTo>
                <a:cubicBezTo>
                  <a:pt x="272143" y="1075872"/>
                  <a:pt x="268187" y="1046525"/>
                  <a:pt x="261257" y="1017815"/>
                </a:cubicBezTo>
                <a:cubicBezTo>
                  <a:pt x="221206" y="851889"/>
                  <a:pt x="253650" y="1066854"/>
                  <a:pt x="201386" y="805543"/>
                </a:cubicBezTo>
                <a:cubicBezTo>
                  <a:pt x="181342" y="705326"/>
                  <a:pt x="193032" y="750483"/>
                  <a:pt x="168729" y="669472"/>
                </a:cubicBezTo>
                <a:cubicBezTo>
                  <a:pt x="156317" y="545357"/>
                  <a:pt x="174258" y="698230"/>
                  <a:pt x="141514" y="527958"/>
                </a:cubicBezTo>
                <a:cubicBezTo>
                  <a:pt x="116929" y="400117"/>
                  <a:pt x="163058" y="554484"/>
                  <a:pt x="114300" y="408215"/>
                </a:cubicBezTo>
                <a:cubicBezTo>
                  <a:pt x="107568" y="347630"/>
                  <a:pt x="101936" y="286580"/>
                  <a:pt x="81643" y="228600"/>
                </a:cubicBezTo>
                <a:cubicBezTo>
                  <a:pt x="75740" y="211735"/>
                  <a:pt x="67129" y="195943"/>
                  <a:pt x="59872" y="179615"/>
                </a:cubicBezTo>
                <a:cubicBezTo>
                  <a:pt x="58058" y="170543"/>
                  <a:pt x="56863" y="161325"/>
                  <a:pt x="54429" y="152400"/>
                </a:cubicBezTo>
                <a:cubicBezTo>
                  <a:pt x="46894" y="124772"/>
                  <a:pt x="36423" y="103827"/>
                  <a:pt x="27214" y="76200"/>
                </a:cubicBezTo>
                <a:cubicBezTo>
                  <a:pt x="24849" y="69104"/>
                  <a:pt x="23921" y="61594"/>
                  <a:pt x="21772" y="54429"/>
                </a:cubicBezTo>
                <a:cubicBezTo>
                  <a:pt x="18475" y="43438"/>
                  <a:pt x="15148" y="32426"/>
                  <a:pt x="10886" y="21772"/>
                </a:cubicBezTo>
                <a:cubicBezTo>
                  <a:pt x="7873" y="14238"/>
                  <a:pt x="0" y="0"/>
                  <a:pt x="0" y="0"/>
                </a:cubicBezTo>
              </a:path>
            </a:pathLst>
          </a:custGeom>
          <a:noFill/>
          <a:ln w="38100">
            <a:solidFill>
              <a:srgbClr val="005AB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5" name="Freeform: Shape 124">
            <a:extLst>
              <a:ext uri="{FF2B5EF4-FFF2-40B4-BE49-F238E27FC236}">
                <a16:creationId xmlns:a16="http://schemas.microsoft.com/office/drawing/2014/main" id="{CAA8F171-9C6C-C0BF-2D78-0D11B90BF560}"/>
              </a:ext>
            </a:extLst>
          </p:cNvPr>
          <p:cNvSpPr/>
          <p:nvPr/>
        </p:nvSpPr>
        <p:spPr>
          <a:xfrm>
            <a:off x="9404057" y="3260271"/>
            <a:ext cx="862613" cy="1845129"/>
          </a:xfrm>
          <a:custGeom>
            <a:avLst/>
            <a:gdLst>
              <a:gd name="connsiteX0" fmla="*/ 478971 w 574754"/>
              <a:gd name="connsiteY0" fmla="*/ 1845129 h 1845129"/>
              <a:gd name="connsiteX1" fmla="*/ 484414 w 574754"/>
              <a:gd name="connsiteY1" fmla="*/ 1719943 h 1845129"/>
              <a:gd name="connsiteX2" fmla="*/ 489857 w 574754"/>
              <a:gd name="connsiteY2" fmla="*/ 1692729 h 1845129"/>
              <a:gd name="connsiteX3" fmla="*/ 500743 w 574754"/>
              <a:gd name="connsiteY3" fmla="*/ 1616529 h 1845129"/>
              <a:gd name="connsiteX4" fmla="*/ 511628 w 574754"/>
              <a:gd name="connsiteY4" fmla="*/ 1600200 h 1845129"/>
              <a:gd name="connsiteX5" fmla="*/ 522514 w 574754"/>
              <a:gd name="connsiteY5" fmla="*/ 1540329 h 1845129"/>
              <a:gd name="connsiteX6" fmla="*/ 533400 w 574754"/>
              <a:gd name="connsiteY6" fmla="*/ 1349829 h 1845129"/>
              <a:gd name="connsiteX7" fmla="*/ 549728 w 574754"/>
              <a:gd name="connsiteY7" fmla="*/ 1279072 h 1845129"/>
              <a:gd name="connsiteX8" fmla="*/ 566057 w 574754"/>
              <a:gd name="connsiteY8" fmla="*/ 1202872 h 1845129"/>
              <a:gd name="connsiteX9" fmla="*/ 566057 w 574754"/>
              <a:gd name="connsiteY9" fmla="*/ 740229 h 1845129"/>
              <a:gd name="connsiteX10" fmla="*/ 538843 w 574754"/>
              <a:gd name="connsiteY10" fmla="*/ 674915 h 1845129"/>
              <a:gd name="connsiteX11" fmla="*/ 446314 w 574754"/>
              <a:gd name="connsiteY11" fmla="*/ 560615 h 1845129"/>
              <a:gd name="connsiteX12" fmla="*/ 370114 w 574754"/>
              <a:gd name="connsiteY12" fmla="*/ 468086 h 1845129"/>
              <a:gd name="connsiteX13" fmla="*/ 353785 w 574754"/>
              <a:gd name="connsiteY13" fmla="*/ 446315 h 1845129"/>
              <a:gd name="connsiteX14" fmla="*/ 315685 w 574754"/>
              <a:gd name="connsiteY14" fmla="*/ 397329 h 1845129"/>
              <a:gd name="connsiteX15" fmla="*/ 244928 w 574754"/>
              <a:gd name="connsiteY15" fmla="*/ 283029 h 1845129"/>
              <a:gd name="connsiteX16" fmla="*/ 223157 w 574754"/>
              <a:gd name="connsiteY16" fmla="*/ 244929 h 1845129"/>
              <a:gd name="connsiteX17" fmla="*/ 185057 w 574754"/>
              <a:gd name="connsiteY17" fmla="*/ 201386 h 1845129"/>
              <a:gd name="connsiteX18" fmla="*/ 157843 w 574754"/>
              <a:gd name="connsiteY18" fmla="*/ 174172 h 1845129"/>
              <a:gd name="connsiteX19" fmla="*/ 130628 w 574754"/>
              <a:gd name="connsiteY19" fmla="*/ 130629 h 1845129"/>
              <a:gd name="connsiteX20" fmla="*/ 81643 w 574754"/>
              <a:gd name="connsiteY20" fmla="*/ 76200 h 1845129"/>
              <a:gd name="connsiteX21" fmla="*/ 59871 w 574754"/>
              <a:gd name="connsiteY21" fmla="*/ 59872 h 1845129"/>
              <a:gd name="connsiteX22" fmla="*/ 48985 w 574754"/>
              <a:gd name="connsiteY22" fmla="*/ 43543 h 1845129"/>
              <a:gd name="connsiteX23" fmla="*/ 16328 w 574754"/>
              <a:gd name="connsiteY23" fmla="*/ 16329 h 1845129"/>
              <a:gd name="connsiteX24" fmla="*/ 0 w 574754"/>
              <a:gd name="connsiteY24" fmla="*/ 0 h 184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4754" h="1845129">
                <a:moveTo>
                  <a:pt x="478971" y="1845129"/>
                </a:moveTo>
                <a:cubicBezTo>
                  <a:pt x="480785" y="1803400"/>
                  <a:pt x="481438" y="1761605"/>
                  <a:pt x="484414" y="1719943"/>
                </a:cubicBezTo>
                <a:cubicBezTo>
                  <a:pt x="485073" y="1710716"/>
                  <a:pt x="488549" y="1701887"/>
                  <a:pt x="489857" y="1692729"/>
                </a:cubicBezTo>
                <a:cubicBezTo>
                  <a:pt x="491020" y="1684590"/>
                  <a:pt x="495063" y="1631676"/>
                  <a:pt x="500743" y="1616529"/>
                </a:cubicBezTo>
                <a:cubicBezTo>
                  <a:pt x="503040" y="1610404"/>
                  <a:pt x="508000" y="1605643"/>
                  <a:pt x="511628" y="1600200"/>
                </a:cubicBezTo>
                <a:cubicBezTo>
                  <a:pt x="514857" y="1584055"/>
                  <a:pt x="520773" y="1555998"/>
                  <a:pt x="522514" y="1540329"/>
                </a:cubicBezTo>
                <a:cubicBezTo>
                  <a:pt x="532097" y="1454087"/>
                  <a:pt x="525725" y="1457274"/>
                  <a:pt x="533400" y="1349829"/>
                </a:cubicBezTo>
                <a:cubicBezTo>
                  <a:pt x="534279" y="1337528"/>
                  <a:pt x="548726" y="1283747"/>
                  <a:pt x="549728" y="1279072"/>
                </a:cubicBezTo>
                <a:lnTo>
                  <a:pt x="566057" y="1202872"/>
                </a:lnTo>
                <a:cubicBezTo>
                  <a:pt x="577210" y="1013279"/>
                  <a:pt x="578088" y="1036974"/>
                  <a:pt x="566057" y="740229"/>
                </a:cubicBezTo>
                <a:cubicBezTo>
                  <a:pt x="565540" y="727470"/>
                  <a:pt x="545223" y="684485"/>
                  <a:pt x="538843" y="674915"/>
                </a:cubicBezTo>
                <a:cubicBezTo>
                  <a:pt x="453649" y="547124"/>
                  <a:pt x="510232" y="632523"/>
                  <a:pt x="446314" y="560615"/>
                </a:cubicBezTo>
                <a:cubicBezTo>
                  <a:pt x="434708" y="547558"/>
                  <a:pt x="388987" y="492351"/>
                  <a:pt x="370114" y="468086"/>
                </a:cubicBezTo>
                <a:cubicBezTo>
                  <a:pt x="364545" y="460926"/>
                  <a:pt x="359354" y="453476"/>
                  <a:pt x="353785" y="446315"/>
                </a:cubicBezTo>
                <a:cubicBezTo>
                  <a:pt x="351022" y="442763"/>
                  <a:pt x="319717" y="404385"/>
                  <a:pt x="315685" y="397329"/>
                </a:cubicBezTo>
                <a:cubicBezTo>
                  <a:pt x="198095" y="191543"/>
                  <a:pt x="324521" y="406839"/>
                  <a:pt x="244928" y="283029"/>
                </a:cubicBezTo>
                <a:cubicBezTo>
                  <a:pt x="237018" y="270725"/>
                  <a:pt x="231807" y="256724"/>
                  <a:pt x="223157" y="244929"/>
                </a:cubicBezTo>
                <a:cubicBezTo>
                  <a:pt x="211752" y="229376"/>
                  <a:pt x="198138" y="215558"/>
                  <a:pt x="185057" y="201386"/>
                </a:cubicBezTo>
                <a:cubicBezTo>
                  <a:pt x="176355" y="191959"/>
                  <a:pt x="165665" y="184340"/>
                  <a:pt x="157843" y="174172"/>
                </a:cubicBezTo>
                <a:cubicBezTo>
                  <a:pt x="147407" y="160605"/>
                  <a:pt x="140577" y="144557"/>
                  <a:pt x="130628" y="130629"/>
                </a:cubicBezTo>
                <a:cubicBezTo>
                  <a:pt x="120168" y="115984"/>
                  <a:pt x="96540" y="89235"/>
                  <a:pt x="81643" y="76200"/>
                </a:cubicBezTo>
                <a:cubicBezTo>
                  <a:pt x="74816" y="70226"/>
                  <a:pt x="67128" y="65315"/>
                  <a:pt x="59871" y="59872"/>
                </a:cubicBezTo>
                <a:cubicBezTo>
                  <a:pt x="56242" y="54429"/>
                  <a:pt x="53611" y="48169"/>
                  <a:pt x="48985" y="43543"/>
                </a:cubicBezTo>
                <a:cubicBezTo>
                  <a:pt x="38965" y="33523"/>
                  <a:pt x="26919" y="25743"/>
                  <a:pt x="16328" y="16329"/>
                </a:cubicBezTo>
                <a:cubicBezTo>
                  <a:pt x="10575" y="11215"/>
                  <a:pt x="5443" y="5443"/>
                  <a:pt x="0" y="0"/>
                </a:cubicBezTo>
              </a:path>
            </a:pathLst>
          </a:custGeom>
          <a:noFill/>
          <a:ln w="38100">
            <a:solidFill>
              <a:srgbClr val="DC322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71" name="Group 70">
            <a:extLst>
              <a:ext uri="{FF2B5EF4-FFF2-40B4-BE49-F238E27FC236}">
                <a16:creationId xmlns:a16="http://schemas.microsoft.com/office/drawing/2014/main" id="{2A091167-DA10-0A56-3490-3A469C04A387}"/>
              </a:ext>
            </a:extLst>
          </p:cNvPr>
          <p:cNvGrpSpPr/>
          <p:nvPr/>
        </p:nvGrpSpPr>
        <p:grpSpPr>
          <a:xfrm>
            <a:off x="3629253" y="3235139"/>
            <a:ext cx="2290619" cy="1182255"/>
            <a:chOff x="1487053" y="2456872"/>
            <a:chExt cx="2290619" cy="1182255"/>
          </a:xfrm>
        </p:grpSpPr>
        <p:sp>
          <p:nvSpPr>
            <p:cNvPr id="72" name="Rectangle: Rounded Corners 71">
              <a:extLst>
                <a:ext uri="{FF2B5EF4-FFF2-40B4-BE49-F238E27FC236}">
                  <a16:creationId xmlns:a16="http://schemas.microsoft.com/office/drawing/2014/main" id="{BB43E25C-412B-AF46-21C6-402F94268AB7}"/>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 name="Rectangle 72">
              <a:extLst>
                <a:ext uri="{FF2B5EF4-FFF2-40B4-BE49-F238E27FC236}">
                  <a16:creationId xmlns:a16="http://schemas.microsoft.com/office/drawing/2014/main" id="{4F8C9416-A508-D080-20D0-C5E24A592DA3}"/>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 name="Rectangle 73">
              <a:extLst>
                <a:ext uri="{FF2B5EF4-FFF2-40B4-BE49-F238E27FC236}">
                  <a16:creationId xmlns:a16="http://schemas.microsoft.com/office/drawing/2014/main" id="{7DE6B9D9-CD00-45AF-4B50-DF5696639E90}"/>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 name="Rectangle 74">
              <a:extLst>
                <a:ext uri="{FF2B5EF4-FFF2-40B4-BE49-F238E27FC236}">
                  <a16:creationId xmlns:a16="http://schemas.microsoft.com/office/drawing/2014/main" id="{C2896BB6-FB6D-5191-97BF-E0B444FE951B}"/>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 name="Rectangle 75">
              <a:extLst>
                <a:ext uri="{FF2B5EF4-FFF2-40B4-BE49-F238E27FC236}">
                  <a16:creationId xmlns:a16="http://schemas.microsoft.com/office/drawing/2014/main" id="{276866C0-9B02-3F9F-2B16-0C7A0324FD40}"/>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 name="Rectangle 76">
              <a:extLst>
                <a:ext uri="{FF2B5EF4-FFF2-40B4-BE49-F238E27FC236}">
                  <a16:creationId xmlns:a16="http://schemas.microsoft.com/office/drawing/2014/main" id="{1EFE9624-0D54-1323-CEE1-A1CE28599E0E}"/>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 name="Rectangle 77">
              <a:extLst>
                <a:ext uri="{FF2B5EF4-FFF2-40B4-BE49-F238E27FC236}">
                  <a16:creationId xmlns:a16="http://schemas.microsoft.com/office/drawing/2014/main" id="{9C26258E-44E8-43EF-B1D6-2D813F6E8F39}"/>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 name="Rectangle 78">
              <a:extLst>
                <a:ext uri="{FF2B5EF4-FFF2-40B4-BE49-F238E27FC236}">
                  <a16:creationId xmlns:a16="http://schemas.microsoft.com/office/drawing/2014/main" id="{17926CF8-0B1A-D28A-DB6A-D2AF0E457A15}"/>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 name="Rectangle 79">
              <a:extLst>
                <a:ext uri="{FF2B5EF4-FFF2-40B4-BE49-F238E27FC236}">
                  <a16:creationId xmlns:a16="http://schemas.microsoft.com/office/drawing/2014/main" id="{3560410D-1FC2-940A-C848-DFA6E603AD76}"/>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 name="Rectangle 80">
              <a:extLst>
                <a:ext uri="{FF2B5EF4-FFF2-40B4-BE49-F238E27FC236}">
                  <a16:creationId xmlns:a16="http://schemas.microsoft.com/office/drawing/2014/main" id="{AB72E438-7586-9FBC-39B9-8986794CF815}"/>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 name="Rectangle 81">
              <a:extLst>
                <a:ext uri="{FF2B5EF4-FFF2-40B4-BE49-F238E27FC236}">
                  <a16:creationId xmlns:a16="http://schemas.microsoft.com/office/drawing/2014/main" id="{1AFBC774-17A0-E829-7E23-BFD481D9C225}"/>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 name="Rectangle 82">
              <a:extLst>
                <a:ext uri="{FF2B5EF4-FFF2-40B4-BE49-F238E27FC236}">
                  <a16:creationId xmlns:a16="http://schemas.microsoft.com/office/drawing/2014/main" id="{1DD25C1A-52CF-9956-D3DA-8C2E479CDF05}"/>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 name="Rectangle 83">
              <a:extLst>
                <a:ext uri="{FF2B5EF4-FFF2-40B4-BE49-F238E27FC236}">
                  <a16:creationId xmlns:a16="http://schemas.microsoft.com/office/drawing/2014/main" id="{D76569EA-1E8D-EE7B-963E-CBCFD8F9EF5F}"/>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 name="Rectangle 84">
              <a:extLst>
                <a:ext uri="{FF2B5EF4-FFF2-40B4-BE49-F238E27FC236}">
                  <a16:creationId xmlns:a16="http://schemas.microsoft.com/office/drawing/2014/main" id="{76BFBF4A-A3B5-BDEB-D524-AA360645CA52}"/>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 name="Rectangle 85">
              <a:extLst>
                <a:ext uri="{FF2B5EF4-FFF2-40B4-BE49-F238E27FC236}">
                  <a16:creationId xmlns:a16="http://schemas.microsoft.com/office/drawing/2014/main" id="{68E0FF62-EA5F-403E-F3AA-DC39B5C49163}"/>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 name="Rectangle 86">
              <a:extLst>
                <a:ext uri="{FF2B5EF4-FFF2-40B4-BE49-F238E27FC236}">
                  <a16:creationId xmlns:a16="http://schemas.microsoft.com/office/drawing/2014/main" id="{62E37EFB-EF68-47A8-3F90-48DFED12B342}"/>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 name="Rectangle 87">
              <a:extLst>
                <a:ext uri="{FF2B5EF4-FFF2-40B4-BE49-F238E27FC236}">
                  <a16:creationId xmlns:a16="http://schemas.microsoft.com/office/drawing/2014/main" id="{E16922CE-46CA-444C-065A-A26966A5A49F}"/>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 name="Rectangle 88">
              <a:extLst>
                <a:ext uri="{FF2B5EF4-FFF2-40B4-BE49-F238E27FC236}">
                  <a16:creationId xmlns:a16="http://schemas.microsoft.com/office/drawing/2014/main" id="{19DF8377-B708-A439-59E6-291F0D047A92}"/>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90" name="Group 89">
            <a:extLst>
              <a:ext uri="{FF2B5EF4-FFF2-40B4-BE49-F238E27FC236}">
                <a16:creationId xmlns:a16="http://schemas.microsoft.com/office/drawing/2014/main" id="{E0B95578-D2F4-5EF2-E902-B9F1CA1D5F7A}"/>
              </a:ext>
            </a:extLst>
          </p:cNvPr>
          <p:cNvGrpSpPr/>
          <p:nvPr/>
        </p:nvGrpSpPr>
        <p:grpSpPr>
          <a:xfrm>
            <a:off x="3975803" y="3952282"/>
            <a:ext cx="2706872" cy="1182255"/>
            <a:chOff x="6659568" y="3364618"/>
            <a:chExt cx="2706872" cy="1182255"/>
          </a:xfrm>
        </p:grpSpPr>
        <p:sp>
          <p:nvSpPr>
            <p:cNvPr id="91" name="Rectangle: Rounded Corners 90">
              <a:extLst>
                <a:ext uri="{FF2B5EF4-FFF2-40B4-BE49-F238E27FC236}">
                  <a16:creationId xmlns:a16="http://schemas.microsoft.com/office/drawing/2014/main" id="{F38CAAD9-0206-D24F-8C58-257535208343}"/>
                </a:ext>
              </a:extLst>
            </p:cNvPr>
            <p:cNvSpPr/>
            <p:nvPr/>
          </p:nvSpPr>
          <p:spPr>
            <a:xfrm>
              <a:off x="6770181" y="3364618"/>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2" name="TextBox 91">
              <a:extLst>
                <a:ext uri="{FF2B5EF4-FFF2-40B4-BE49-F238E27FC236}">
                  <a16:creationId xmlns:a16="http://schemas.microsoft.com/office/drawing/2014/main" id="{23BEC449-CBB9-0C9E-3875-751BDE90CEE4}"/>
                </a:ext>
              </a:extLst>
            </p:cNvPr>
            <p:cNvSpPr txBox="1"/>
            <p:nvPr/>
          </p:nvSpPr>
          <p:spPr>
            <a:xfrm>
              <a:off x="6659568" y="3372541"/>
              <a:ext cx="2706872" cy="307777"/>
            </a:xfrm>
            <a:prstGeom prst="rect">
              <a:avLst/>
            </a:prstGeom>
            <a:noFill/>
          </p:spPr>
          <p:txBody>
            <a:bodyPr wrap="square" rtlCol="1">
              <a:spAutoFit/>
            </a:bodyPr>
            <a:lstStyle/>
            <a:p>
              <a:r>
                <a:rPr lang="en-US" sz="1400" dirty="0"/>
                <a:t>    Artificial                      Natural</a:t>
              </a:r>
              <a:endParaRPr lang="he-IL" sz="1400" dirty="0"/>
            </a:p>
          </p:txBody>
        </p:sp>
        <p:sp>
          <p:nvSpPr>
            <p:cNvPr id="93" name="TextBox 92">
              <a:extLst>
                <a:ext uri="{FF2B5EF4-FFF2-40B4-BE49-F238E27FC236}">
                  <a16:creationId xmlns:a16="http://schemas.microsoft.com/office/drawing/2014/main" id="{D22413B9-D3D2-585D-8262-14CA656E978D}"/>
                </a:ext>
              </a:extLst>
            </p:cNvPr>
            <p:cNvSpPr txBox="1"/>
            <p:nvPr/>
          </p:nvSpPr>
          <p:spPr>
            <a:xfrm>
              <a:off x="6931822" y="3696063"/>
              <a:ext cx="1976582" cy="523220"/>
            </a:xfrm>
            <a:prstGeom prst="rect">
              <a:avLst/>
            </a:prstGeom>
            <a:noFill/>
          </p:spPr>
          <p:txBody>
            <a:bodyPr wrap="square" rtlCol="1">
              <a:spAutoFit/>
            </a:bodyPr>
            <a:lstStyle/>
            <a:p>
              <a:pPr algn="ctr"/>
              <a:r>
                <a:rPr lang="en-US" sz="2800" dirty="0"/>
                <a:t>radio       </a:t>
              </a:r>
              <a:endParaRPr lang="he-IL" sz="2800" dirty="0"/>
            </a:p>
          </p:txBody>
        </p:sp>
        <p:sp>
          <p:nvSpPr>
            <p:cNvPr id="94" name="Oval 93">
              <a:extLst>
                <a:ext uri="{FF2B5EF4-FFF2-40B4-BE49-F238E27FC236}">
                  <a16:creationId xmlns:a16="http://schemas.microsoft.com/office/drawing/2014/main" id="{968594BA-E1C4-DC02-C784-83D597B6771E}"/>
                </a:ext>
              </a:extLst>
            </p:cNvPr>
            <p:cNvSpPr/>
            <p:nvPr/>
          </p:nvSpPr>
          <p:spPr>
            <a:xfrm>
              <a:off x="8711781" y="3924446"/>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5" name="Oval 94">
              <a:extLst>
                <a:ext uri="{FF2B5EF4-FFF2-40B4-BE49-F238E27FC236}">
                  <a16:creationId xmlns:a16="http://schemas.microsoft.com/office/drawing/2014/main" id="{2DAD1B93-CC21-3D81-D370-AD2A01366B9F}"/>
                </a:ext>
              </a:extLst>
            </p:cNvPr>
            <p:cNvSpPr/>
            <p:nvPr/>
          </p:nvSpPr>
          <p:spPr>
            <a:xfrm>
              <a:off x="6913185" y="3924446"/>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96" name="Group 95">
            <a:extLst>
              <a:ext uri="{FF2B5EF4-FFF2-40B4-BE49-F238E27FC236}">
                <a16:creationId xmlns:a16="http://schemas.microsoft.com/office/drawing/2014/main" id="{04A9DBD1-1C7B-94C6-B851-6E384861E98A}"/>
              </a:ext>
            </a:extLst>
          </p:cNvPr>
          <p:cNvGrpSpPr/>
          <p:nvPr/>
        </p:nvGrpSpPr>
        <p:grpSpPr>
          <a:xfrm>
            <a:off x="4457304" y="4702457"/>
            <a:ext cx="2504709" cy="1182255"/>
            <a:chOff x="8338781" y="4879379"/>
            <a:chExt cx="2504709" cy="1182255"/>
          </a:xfrm>
        </p:grpSpPr>
        <p:grpSp>
          <p:nvGrpSpPr>
            <p:cNvPr id="97" name="Group 96">
              <a:extLst>
                <a:ext uri="{FF2B5EF4-FFF2-40B4-BE49-F238E27FC236}">
                  <a16:creationId xmlns:a16="http://schemas.microsoft.com/office/drawing/2014/main" id="{5C825C07-BEF0-DAFB-BF5F-4CBB084D30EE}"/>
                </a:ext>
              </a:extLst>
            </p:cNvPr>
            <p:cNvGrpSpPr/>
            <p:nvPr/>
          </p:nvGrpSpPr>
          <p:grpSpPr>
            <a:xfrm>
              <a:off x="8338781" y="4879379"/>
              <a:ext cx="2504709" cy="1182255"/>
              <a:chOff x="4217798" y="581890"/>
              <a:chExt cx="2504709" cy="1182255"/>
            </a:xfrm>
          </p:grpSpPr>
          <p:sp>
            <p:nvSpPr>
              <p:cNvPr id="100" name="Rectangle: Rounded Corners 99">
                <a:extLst>
                  <a:ext uri="{FF2B5EF4-FFF2-40B4-BE49-F238E27FC236}">
                    <a16:creationId xmlns:a16="http://schemas.microsoft.com/office/drawing/2014/main" id="{FC3CDFA4-86D6-F655-9178-BB2885B26624}"/>
                  </a:ext>
                </a:extLst>
              </p:cNvPr>
              <p:cNvSpPr/>
              <p:nvPr/>
            </p:nvSpPr>
            <p:spPr>
              <a:xfrm>
                <a:off x="4322617" y="581890"/>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1" name="TextBox 100">
                <a:extLst>
                  <a:ext uri="{FF2B5EF4-FFF2-40B4-BE49-F238E27FC236}">
                    <a16:creationId xmlns:a16="http://schemas.microsoft.com/office/drawing/2014/main" id="{925CB4EF-860F-70A8-6EE9-A34A3953505B}"/>
                  </a:ext>
                </a:extLst>
              </p:cNvPr>
              <p:cNvSpPr txBox="1"/>
              <p:nvPr/>
            </p:nvSpPr>
            <p:spPr>
              <a:xfrm>
                <a:off x="4217798" y="581890"/>
                <a:ext cx="2504709" cy="523220"/>
              </a:xfrm>
              <a:prstGeom prst="rect">
                <a:avLst/>
              </a:prstGeom>
              <a:noFill/>
            </p:spPr>
            <p:txBody>
              <a:bodyPr wrap="square" rtlCol="1">
                <a:spAutoFit/>
              </a:bodyPr>
              <a:lstStyle/>
              <a:p>
                <a:pPr algn="ctr"/>
                <a:r>
                  <a:rPr lang="en-US" sz="2800" dirty="0"/>
                  <a:t>RADIO  PHONE</a:t>
                </a:r>
                <a:endParaRPr lang="he-IL" sz="2800" dirty="0"/>
              </a:p>
            </p:txBody>
          </p:sp>
        </p:grpSp>
        <p:sp>
          <p:nvSpPr>
            <p:cNvPr id="98" name="Oval 97">
              <a:extLst>
                <a:ext uri="{FF2B5EF4-FFF2-40B4-BE49-F238E27FC236}">
                  <a16:creationId xmlns:a16="http://schemas.microsoft.com/office/drawing/2014/main" id="{78C1D18C-0B96-9FC4-155A-62F5D75DC5F3}"/>
                </a:ext>
              </a:extLst>
            </p:cNvPr>
            <p:cNvSpPr/>
            <p:nvPr/>
          </p:nvSpPr>
          <p:spPr>
            <a:xfrm>
              <a:off x="10419757" y="5426059"/>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9" name="Oval 98">
              <a:extLst>
                <a:ext uri="{FF2B5EF4-FFF2-40B4-BE49-F238E27FC236}">
                  <a16:creationId xmlns:a16="http://schemas.microsoft.com/office/drawing/2014/main" id="{1100EE5B-14E5-CE57-7EBA-A3BA2F2CEB7B}"/>
                </a:ext>
              </a:extLst>
            </p:cNvPr>
            <p:cNvSpPr/>
            <p:nvPr/>
          </p:nvSpPr>
          <p:spPr>
            <a:xfrm>
              <a:off x="8621161" y="5426059"/>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1" name="Rectangle: Rounded Corners 20">
            <a:extLst>
              <a:ext uri="{FF2B5EF4-FFF2-40B4-BE49-F238E27FC236}">
                <a16:creationId xmlns:a16="http://schemas.microsoft.com/office/drawing/2014/main" id="{24C86EFE-0028-8980-083F-FB97CFBCED6B}"/>
              </a:ext>
            </a:extLst>
          </p:cNvPr>
          <p:cNvSpPr/>
          <p:nvPr/>
        </p:nvSpPr>
        <p:spPr>
          <a:xfrm>
            <a:off x="4547629" y="4687610"/>
            <a:ext cx="2382465" cy="1258161"/>
          </a:xfrm>
          <a:prstGeom prst="roundRect">
            <a:avLst/>
          </a:prstGeom>
          <a:solidFill>
            <a:schemeClr val="bg1">
              <a:alpha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02" name="Group 101">
            <a:extLst>
              <a:ext uri="{FF2B5EF4-FFF2-40B4-BE49-F238E27FC236}">
                <a16:creationId xmlns:a16="http://schemas.microsoft.com/office/drawing/2014/main" id="{E9D41C80-744B-D07C-41A6-ECFC572C8937}"/>
              </a:ext>
            </a:extLst>
          </p:cNvPr>
          <p:cNvGrpSpPr/>
          <p:nvPr/>
        </p:nvGrpSpPr>
        <p:grpSpPr>
          <a:xfrm>
            <a:off x="4993591" y="5419600"/>
            <a:ext cx="2293650" cy="1182255"/>
            <a:chOff x="7158178" y="581890"/>
            <a:chExt cx="2293650" cy="1182255"/>
          </a:xfrm>
        </p:grpSpPr>
        <p:sp>
          <p:nvSpPr>
            <p:cNvPr id="103" name="Rectangle: Rounded Corners 102">
              <a:extLst>
                <a:ext uri="{FF2B5EF4-FFF2-40B4-BE49-F238E27FC236}">
                  <a16:creationId xmlns:a16="http://schemas.microsoft.com/office/drawing/2014/main" id="{27AEA4DF-E95C-62D3-EB3B-5EAD7F0B72AC}"/>
                </a:ext>
              </a:extLst>
            </p:cNvPr>
            <p:cNvSpPr/>
            <p:nvPr/>
          </p:nvSpPr>
          <p:spPr>
            <a:xfrm>
              <a:off x="7161209" y="581890"/>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4" name="TextBox 103">
              <a:extLst>
                <a:ext uri="{FF2B5EF4-FFF2-40B4-BE49-F238E27FC236}">
                  <a16:creationId xmlns:a16="http://schemas.microsoft.com/office/drawing/2014/main" id="{D61FEFE7-C374-452C-7DAE-A7263BB59159}"/>
                </a:ext>
              </a:extLst>
            </p:cNvPr>
            <p:cNvSpPr txBox="1"/>
            <p:nvPr/>
          </p:nvSpPr>
          <p:spPr>
            <a:xfrm>
              <a:off x="7318227" y="598517"/>
              <a:ext cx="1976582" cy="738664"/>
            </a:xfrm>
            <a:prstGeom prst="rect">
              <a:avLst/>
            </a:prstGeom>
            <a:noFill/>
          </p:spPr>
          <p:txBody>
            <a:bodyPr wrap="square" rtlCol="1">
              <a:spAutoFit/>
            </a:bodyPr>
            <a:lstStyle/>
            <a:p>
              <a:pPr algn="ctr"/>
              <a:r>
                <a:rPr lang="en-US" sz="1400" dirty="0"/>
                <a:t>How well did you see the first stimuli?</a:t>
              </a:r>
            </a:p>
            <a:p>
              <a:pPr algn="ctr"/>
              <a:r>
                <a:rPr lang="en-US" sz="1400" dirty="0"/>
                <a:t>On a scale of 1-4</a:t>
              </a:r>
              <a:endParaRPr lang="he-IL" sz="1400" dirty="0"/>
            </a:p>
          </p:txBody>
        </p:sp>
        <p:sp>
          <p:nvSpPr>
            <p:cNvPr id="105" name="TextBox 104">
              <a:extLst>
                <a:ext uri="{FF2B5EF4-FFF2-40B4-BE49-F238E27FC236}">
                  <a16:creationId xmlns:a16="http://schemas.microsoft.com/office/drawing/2014/main" id="{CD66F3CC-E04A-24A4-91B4-78DE3935CDF5}"/>
                </a:ext>
              </a:extLst>
            </p:cNvPr>
            <p:cNvSpPr txBox="1"/>
            <p:nvPr/>
          </p:nvSpPr>
          <p:spPr>
            <a:xfrm>
              <a:off x="7158178" y="1320601"/>
              <a:ext cx="2290619" cy="261610"/>
            </a:xfrm>
            <a:prstGeom prst="rect">
              <a:avLst/>
            </a:prstGeom>
            <a:noFill/>
          </p:spPr>
          <p:txBody>
            <a:bodyPr wrap="square" rtlCol="1">
              <a:spAutoFit/>
            </a:bodyPr>
            <a:lstStyle/>
            <a:p>
              <a:pPr algn="ctr"/>
              <a:r>
                <a:rPr lang="en-US" sz="1100" dirty="0"/>
                <a:t>1                 2                3                 4</a:t>
              </a:r>
              <a:endParaRPr lang="he-IL" sz="1100" dirty="0"/>
            </a:p>
          </p:txBody>
        </p:sp>
      </p:grpSp>
      <p:sp>
        <p:nvSpPr>
          <p:cNvPr id="15" name="Rectangle: Rounded Corners 14">
            <a:extLst>
              <a:ext uri="{FF2B5EF4-FFF2-40B4-BE49-F238E27FC236}">
                <a16:creationId xmlns:a16="http://schemas.microsoft.com/office/drawing/2014/main" id="{07981E54-348E-2730-CB23-0A97E7D0F19C}"/>
              </a:ext>
            </a:extLst>
          </p:cNvPr>
          <p:cNvSpPr/>
          <p:nvPr/>
        </p:nvSpPr>
        <p:spPr>
          <a:xfrm>
            <a:off x="4978931" y="5404289"/>
            <a:ext cx="2382465" cy="1258161"/>
          </a:xfrm>
          <a:prstGeom prst="roundRect">
            <a:avLst/>
          </a:prstGeom>
          <a:solidFill>
            <a:schemeClr val="bg1">
              <a:alpha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nvGrpSpPr>
          <p:cNvPr id="13" name="Group 12">
            <a:extLst>
              <a:ext uri="{FF2B5EF4-FFF2-40B4-BE49-F238E27FC236}">
                <a16:creationId xmlns:a16="http://schemas.microsoft.com/office/drawing/2014/main" id="{43AF0FFB-369B-4BB5-ABB6-5BDE75BCE89E}"/>
              </a:ext>
            </a:extLst>
          </p:cNvPr>
          <p:cNvGrpSpPr/>
          <p:nvPr/>
        </p:nvGrpSpPr>
        <p:grpSpPr>
          <a:xfrm>
            <a:off x="2708986" y="4956349"/>
            <a:ext cx="794402" cy="646331"/>
            <a:chOff x="-7682" y="4683990"/>
            <a:chExt cx="794402" cy="646331"/>
          </a:xfrm>
        </p:grpSpPr>
        <p:pic>
          <p:nvPicPr>
            <p:cNvPr id="14" name="Picture 13">
              <a:extLst>
                <a:ext uri="{FF2B5EF4-FFF2-40B4-BE49-F238E27FC236}">
                  <a16:creationId xmlns:a16="http://schemas.microsoft.com/office/drawing/2014/main" id="{2E0A0334-2507-48F7-A403-2EE5C95124BD}"/>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11066" t="70789" r="64839"/>
            <a:stretch/>
          </p:blipFill>
          <p:spPr>
            <a:xfrm>
              <a:off x="-7682" y="4683990"/>
              <a:ext cx="794402" cy="646331"/>
            </a:xfrm>
            <a:prstGeom prst="rect">
              <a:avLst/>
            </a:prstGeom>
          </p:spPr>
        </p:pic>
        <p:sp>
          <p:nvSpPr>
            <p:cNvPr id="19" name="Oval 18">
              <a:extLst>
                <a:ext uri="{FF2B5EF4-FFF2-40B4-BE49-F238E27FC236}">
                  <a16:creationId xmlns:a16="http://schemas.microsoft.com/office/drawing/2014/main" id="{3EC16279-53E8-4BD6-986D-E129D71FF204}"/>
                </a:ext>
              </a:extLst>
            </p:cNvPr>
            <p:cNvSpPr/>
            <p:nvPr/>
          </p:nvSpPr>
          <p:spPr>
            <a:xfrm>
              <a:off x="604816" y="4708208"/>
              <a:ext cx="53112" cy="49538"/>
            </a:xfrm>
            <a:prstGeom prst="ellipse">
              <a:avLst/>
            </a:prstGeom>
            <a:solidFill>
              <a:srgbClr val="23E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33062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2.5E-6 4.07407E-6 L 0.07135 -0.06042 " pathEditMode="relative" rAng="0" ptsTypes="AA">
                                      <p:cBhvr>
                                        <p:cTn id="8" dur="2000" fill="hold"/>
                                        <p:tgtEl>
                                          <p:spTgt spid="13"/>
                                        </p:tgtEl>
                                        <p:attrNameLst>
                                          <p:attrName>ppt_x</p:attrName>
                                          <p:attrName>ppt_y</p:attrName>
                                        </p:attrNameLst>
                                      </p:cBhvr>
                                      <p:rCtr x="3568" y="-3032"/>
                                    </p:animMotion>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24"/>
                                        </p:tgtEl>
                                        <p:attrNameLst>
                                          <p:attrName>style.visibility</p:attrName>
                                        </p:attrNameLst>
                                      </p:cBhvr>
                                      <p:to>
                                        <p:strVal val="visible"/>
                                      </p:to>
                                    </p:set>
                                    <p:animEffect transition="in" filter="wipe(down)">
                                      <p:cBhvr>
                                        <p:cTn id="31" dur="2000"/>
                                        <p:tgtEl>
                                          <p:spTgt spid="12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6">
                                            <p:txEl>
                                              <p:pRg st="1" end="1"/>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16">
                                            <p:txEl>
                                              <p:pRg st="2" end="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25"/>
                                        </p:tgtEl>
                                        <p:attrNameLst>
                                          <p:attrName>style.visibility</p:attrName>
                                        </p:attrNameLst>
                                      </p:cBhvr>
                                      <p:to>
                                        <p:strVal val="visible"/>
                                      </p:to>
                                    </p:set>
                                    <p:animEffect transition="in" filter="wipe(down)">
                                      <p:cBhvr>
                                        <p:cTn id="44" dur="2000"/>
                                        <p:tgtEl>
                                          <p:spTgt spid="12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P spid="21"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30A5F0-83D7-4F91-B2E4-462DC0170997}"/>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Current Study - Measuring the effect</a:t>
            </a:r>
          </a:p>
        </p:txBody>
      </p:sp>
      <p:sp>
        <p:nvSpPr>
          <p:cNvPr id="12" name="TextBox 11">
            <a:extLst>
              <a:ext uri="{FF2B5EF4-FFF2-40B4-BE49-F238E27FC236}">
                <a16:creationId xmlns:a16="http://schemas.microsoft.com/office/drawing/2014/main" id="{833D65C1-1132-C7A9-F6E6-D463A23D6FF1}"/>
              </a:ext>
            </a:extLst>
          </p:cNvPr>
          <p:cNvSpPr txBox="1"/>
          <p:nvPr/>
        </p:nvSpPr>
        <p:spPr>
          <a:xfrm>
            <a:off x="1873013" y="766083"/>
            <a:ext cx="6607006" cy="1200329"/>
          </a:xfrm>
          <a:prstGeom prst="rect">
            <a:avLst/>
          </a:prstGeom>
          <a:noFill/>
        </p:spPr>
        <p:txBody>
          <a:bodyPr wrap="square" rtlCol="1">
            <a:spAutoFit/>
          </a:bodyPr>
          <a:lstStyle/>
          <a:p>
            <a:r>
              <a:rPr lang="en-US" sz="2400" b="1" dirty="0"/>
              <a:t>Reaction time                </a:t>
            </a:r>
            <a:r>
              <a:rPr lang="en-US" sz="2400" b="1" dirty="0">
                <a:solidFill>
                  <a:srgbClr val="005AB5"/>
                </a:solidFill>
              </a:rPr>
              <a:t>Congruent</a:t>
            </a:r>
            <a:r>
              <a:rPr lang="en-US" sz="2400" b="1" dirty="0"/>
              <a:t> = </a:t>
            </a:r>
            <a:r>
              <a:rPr lang="en-US" sz="2400" b="1" dirty="0">
                <a:solidFill>
                  <a:srgbClr val="C00000"/>
                </a:solidFill>
              </a:rPr>
              <a:t>Incongruent</a:t>
            </a:r>
          </a:p>
          <a:p>
            <a:endParaRPr lang="en-US" sz="2400" b="1" dirty="0"/>
          </a:p>
          <a:p>
            <a:r>
              <a:rPr lang="en-US" sz="2400" b="1" dirty="0"/>
              <a:t>Movement duration     </a:t>
            </a:r>
            <a:r>
              <a:rPr lang="en-US" sz="2400" b="1" dirty="0">
                <a:solidFill>
                  <a:srgbClr val="005AB5"/>
                </a:solidFill>
              </a:rPr>
              <a:t>Congruent </a:t>
            </a:r>
            <a:r>
              <a:rPr lang="en-US" sz="2400" b="1" dirty="0"/>
              <a:t>&lt; </a:t>
            </a:r>
            <a:r>
              <a:rPr lang="en-US" sz="2400" b="1" dirty="0">
                <a:solidFill>
                  <a:srgbClr val="C00000"/>
                </a:solidFill>
              </a:rPr>
              <a:t>Incongruent</a:t>
            </a:r>
            <a:r>
              <a:rPr lang="en-US" sz="2400" b="1" dirty="0"/>
              <a:t>  </a:t>
            </a:r>
            <a:endParaRPr lang="en-US" sz="2400" dirty="0"/>
          </a:p>
        </p:txBody>
      </p:sp>
      <p:cxnSp>
        <p:nvCxnSpPr>
          <p:cNvPr id="17" name="Straight Arrow Connector 16">
            <a:extLst>
              <a:ext uri="{FF2B5EF4-FFF2-40B4-BE49-F238E27FC236}">
                <a16:creationId xmlns:a16="http://schemas.microsoft.com/office/drawing/2014/main" id="{AFAA035B-3222-D50D-CC7E-232D49C00813}"/>
              </a:ext>
            </a:extLst>
          </p:cNvPr>
          <p:cNvCxnSpPr>
            <a:cxnSpLocks/>
          </p:cNvCxnSpPr>
          <p:nvPr/>
        </p:nvCxnSpPr>
        <p:spPr>
          <a:xfrm flipH="1" flipV="1">
            <a:off x="9790561" y="3734912"/>
            <a:ext cx="579923" cy="2028626"/>
          </a:xfrm>
          <a:prstGeom prst="straightConnector1">
            <a:avLst/>
          </a:prstGeom>
          <a:ln w="19050">
            <a:solidFill>
              <a:srgbClr val="7F7F7F"/>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E1ACC964-446B-B124-E5DB-3E5E820471FD}"/>
              </a:ext>
            </a:extLst>
          </p:cNvPr>
          <p:cNvGrpSpPr/>
          <p:nvPr/>
        </p:nvGrpSpPr>
        <p:grpSpPr>
          <a:xfrm>
            <a:off x="8480020" y="3257557"/>
            <a:ext cx="3338439" cy="3225019"/>
            <a:chOff x="8480020" y="3257557"/>
            <a:chExt cx="3338439" cy="3225019"/>
          </a:xfrm>
        </p:grpSpPr>
        <p:cxnSp>
          <p:nvCxnSpPr>
            <p:cNvPr id="21" name="Straight Connector 20">
              <a:extLst>
                <a:ext uri="{FF2B5EF4-FFF2-40B4-BE49-F238E27FC236}">
                  <a16:creationId xmlns:a16="http://schemas.microsoft.com/office/drawing/2014/main" id="{621A0061-CAFC-2F99-C734-F12587EA3DDF}"/>
                </a:ext>
              </a:extLst>
            </p:cNvPr>
            <p:cNvCxnSpPr>
              <a:cxnSpLocks/>
            </p:cNvCxnSpPr>
            <p:nvPr/>
          </p:nvCxnSpPr>
          <p:spPr>
            <a:xfrm>
              <a:off x="9052434" y="6096100"/>
              <a:ext cx="27660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68ECB66-F51A-13C7-0E5E-24A68D6E19A0}"/>
                </a:ext>
              </a:extLst>
            </p:cNvPr>
            <p:cNvCxnSpPr>
              <a:cxnSpLocks/>
            </p:cNvCxnSpPr>
            <p:nvPr/>
          </p:nvCxnSpPr>
          <p:spPr>
            <a:xfrm flipV="1">
              <a:off x="9052434" y="3350794"/>
              <a:ext cx="0" cy="27453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5B83C4E2-0134-A47C-3549-73F5C974DFF5}"/>
                </a:ext>
              </a:extLst>
            </p:cNvPr>
            <p:cNvSpPr/>
            <p:nvPr/>
          </p:nvSpPr>
          <p:spPr>
            <a:xfrm>
              <a:off x="9218188" y="3257557"/>
              <a:ext cx="2600269" cy="466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Screen</a:t>
              </a:r>
              <a:endParaRPr lang="he-IL" sz="2000" dirty="0"/>
            </a:p>
          </p:txBody>
        </p:sp>
        <p:sp>
          <p:nvSpPr>
            <p:cNvPr id="43" name="Oval 42">
              <a:extLst>
                <a:ext uri="{FF2B5EF4-FFF2-40B4-BE49-F238E27FC236}">
                  <a16:creationId xmlns:a16="http://schemas.microsoft.com/office/drawing/2014/main" id="{4D54CF18-2037-D5CA-E5A5-35EA4A07BEA8}"/>
                </a:ext>
              </a:extLst>
            </p:cNvPr>
            <p:cNvSpPr/>
            <p:nvPr/>
          </p:nvSpPr>
          <p:spPr>
            <a:xfrm>
              <a:off x="10188405" y="5266788"/>
              <a:ext cx="113298" cy="99298"/>
            </a:xfrm>
            <a:prstGeom prst="ellipse">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44" name="Oval 43">
              <a:extLst>
                <a:ext uri="{FF2B5EF4-FFF2-40B4-BE49-F238E27FC236}">
                  <a16:creationId xmlns:a16="http://schemas.microsoft.com/office/drawing/2014/main" id="{55A6CE23-B476-8279-FB81-1EA43AF76BFC}"/>
                </a:ext>
              </a:extLst>
            </p:cNvPr>
            <p:cNvSpPr/>
            <p:nvPr/>
          </p:nvSpPr>
          <p:spPr>
            <a:xfrm>
              <a:off x="10431284" y="6002500"/>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45" name="TextBox 44">
              <a:extLst>
                <a:ext uri="{FF2B5EF4-FFF2-40B4-BE49-F238E27FC236}">
                  <a16:creationId xmlns:a16="http://schemas.microsoft.com/office/drawing/2014/main" id="{EBC96E0A-DB7B-853B-D03C-A7F0474703FD}"/>
                </a:ext>
              </a:extLst>
            </p:cNvPr>
            <p:cNvSpPr txBox="1"/>
            <p:nvPr/>
          </p:nvSpPr>
          <p:spPr>
            <a:xfrm rot="16200000">
              <a:off x="7792932" y="4509618"/>
              <a:ext cx="1743507" cy="369332"/>
            </a:xfrm>
            <a:prstGeom prst="rect">
              <a:avLst/>
            </a:prstGeom>
            <a:noFill/>
          </p:spPr>
          <p:txBody>
            <a:bodyPr wrap="square" rtlCol="1">
              <a:spAutoFit/>
            </a:bodyPr>
            <a:lstStyle/>
            <a:p>
              <a:pPr algn="ctr"/>
              <a:r>
                <a:rPr lang="en-US" dirty="0"/>
                <a:t>% Path Traveled</a:t>
              </a:r>
              <a:endParaRPr lang="he-IL" dirty="0"/>
            </a:p>
          </p:txBody>
        </p:sp>
        <p:sp>
          <p:nvSpPr>
            <p:cNvPr id="106" name="TextBox 105">
              <a:extLst>
                <a:ext uri="{FF2B5EF4-FFF2-40B4-BE49-F238E27FC236}">
                  <a16:creationId xmlns:a16="http://schemas.microsoft.com/office/drawing/2014/main" id="{CD769A70-092A-5D42-7668-69DB33C8B717}"/>
                </a:ext>
              </a:extLst>
            </p:cNvPr>
            <p:cNvSpPr txBox="1"/>
            <p:nvPr/>
          </p:nvSpPr>
          <p:spPr>
            <a:xfrm>
              <a:off x="9833710" y="6113244"/>
              <a:ext cx="1390276" cy="369332"/>
            </a:xfrm>
            <a:prstGeom prst="rect">
              <a:avLst/>
            </a:prstGeom>
            <a:noFill/>
          </p:spPr>
          <p:txBody>
            <a:bodyPr wrap="square" rtlCol="1">
              <a:spAutoFit/>
            </a:bodyPr>
            <a:lstStyle/>
            <a:p>
              <a:pPr algn="ctr"/>
              <a:r>
                <a:rPr lang="en-US" dirty="0"/>
                <a:t>X</a:t>
              </a:r>
              <a:endParaRPr lang="he-IL" dirty="0"/>
            </a:p>
          </p:txBody>
        </p:sp>
        <p:sp>
          <p:nvSpPr>
            <p:cNvPr id="107" name="Oval 106">
              <a:extLst>
                <a:ext uri="{FF2B5EF4-FFF2-40B4-BE49-F238E27FC236}">
                  <a16:creationId xmlns:a16="http://schemas.microsoft.com/office/drawing/2014/main" id="{6C56C968-BD0A-EB0A-EF8B-37C3D33D2035}"/>
                </a:ext>
              </a:extLst>
            </p:cNvPr>
            <p:cNvSpPr/>
            <p:nvPr/>
          </p:nvSpPr>
          <p:spPr>
            <a:xfrm>
              <a:off x="10461674" y="4901436"/>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26" name="Oval 125">
              <a:extLst>
                <a:ext uri="{FF2B5EF4-FFF2-40B4-BE49-F238E27FC236}">
                  <a16:creationId xmlns:a16="http://schemas.microsoft.com/office/drawing/2014/main" id="{F0366C08-DEDC-AD68-4A93-96D589F0E106}"/>
                </a:ext>
              </a:extLst>
            </p:cNvPr>
            <p:cNvSpPr/>
            <p:nvPr/>
          </p:nvSpPr>
          <p:spPr>
            <a:xfrm>
              <a:off x="10312099" y="5696999"/>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27" name="Oval 126">
              <a:extLst>
                <a:ext uri="{FF2B5EF4-FFF2-40B4-BE49-F238E27FC236}">
                  <a16:creationId xmlns:a16="http://schemas.microsoft.com/office/drawing/2014/main" id="{7E4E7A25-C28E-D383-8F7D-92AFA790EA67}"/>
                </a:ext>
              </a:extLst>
            </p:cNvPr>
            <p:cNvSpPr/>
            <p:nvPr/>
          </p:nvSpPr>
          <p:spPr>
            <a:xfrm>
              <a:off x="10843121" y="4678485"/>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28" name="Oval 127">
              <a:extLst>
                <a:ext uri="{FF2B5EF4-FFF2-40B4-BE49-F238E27FC236}">
                  <a16:creationId xmlns:a16="http://schemas.microsoft.com/office/drawing/2014/main" id="{C95CE211-A14D-7BB6-E405-3547AB6C0FF3}"/>
                </a:ext>
              </a:extLst>
            </p:cNvPr>
            <p:cNvSpPr/>
            <p:nvPr/>
          </p:nvSpPr>
          <p:spPr>
            <a:xfrm>
              <a:off x="11264453" y="4507603"/>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29" name="Oval 128">
              <a:extLst>
                <a:ext uri="{FF2B5EF4-FFF2-40B4-BE49-F238E27FC236}">
                  <a16:creationId xmlns:a16="http://schemas.microsoft.com/office/drawing/2014/main" id="{ADFE8656-8FD9-7701-85EA-A5A3BA371CEB}"/>
                </a:ext>
              </a:extLst>
            </p:cNvPr>
            <p:cNvSpPr/>
            <p:nvPr/>
          </p:nvSpPr>
          <p:spPr>
            <a:xfrm>
              <a:off x="11525846" y="4128332"/>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30" name="Oval 129">
              <a:extLst>
                <a:ext uri="{FF2B5EF4-FFF2-40B4-BE49-F238E27FC236}">
                  <a16:creationId xmlns:a16="http://schemas.microsoft.com/office/drawing/2014/main" id="{73F42855-E857-65E1-F067-A5F30A83D720}"/>
                </a:ext>
              </a:extLst>
            </p:cNvPr>
            <p:cNvSpPr/>
            <p:nvPr/>
          </p:nvSpPr>
          <p:spPr>
            <a:xfrm>
              <a:off x="11473373" y="3734912"/>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grpSp>
      <p:grpSp>
        <p:nvGrpSpPr>
          <p:cNvPr id="28" name="Group 27">
            <a:extLst>
              <a:ext uri="{FF2B5EF4-FFF2-40B4-BE49-F238E27FC236}">
                <a16:creationId xmlns:a16="http://schemas.microsoft.com/office/drawing/2014/main" id="{3432E9D3-08DF-31AC-0DEF-66AA1B79CB17}"/>
              </a:ext>
            </a:extLst>
          </p:cNvPr>
          <p:cNvGrpSpPr/>
          <p:nvPr/>
        </p:nvGrpSpPr>
        <p:grpSpPr>
          <a:xfrm>
            <a:off x="10188405" y="3741188"/>
            <a:ext cx="1165394" cy="1625211"/>
            <a:chOff x="10188405" y="341127"/>
            <a:chExt cx="1165394" cy="1625211"/>
          </a:xfrm>
        </p:grpSpPr>
        <p:cxnSp>
          <p:nvCxnSpPr>
            <p:cNvPr id="18" name="Straight Arrow Connector 17">
              <a:extLst>
                <a:ext uri="{FF2B5EF4-FFF2-40B4-BE49-F238E27FC236}">
                  <a16:creationId xmlns:a16="http://schemas.microsoft.com/office/drawing/2014/main" id="{2A08E112-7862-11BB-8429-200311CDDAE4}"/>
                </a:ext>
              </a:extLst>
            </p:cNvPr>
            <p:cNvCxnSpPr>
              <a:cxnSpLocks/>
            </p:cNvCxnSpPr>
            <p:nvPr/>
          </p:nvCxnSpPr>
          <p:spPr>
            <a:xfrm flipV="1">
              <a:off x="10285110" y="341127"/>
              <a:ext cx="1068689" cy="1540454"/>
            </a:xfrm>
            <a:prstGeom prst="straightConnector1">
              <a:avLst/>
            </a:prstGeom>
            <a:ln w="19050">
              <a:solidFill>
                <a:srgbClr val="7F7F7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91BAB2E8-76AB-F695-70F9-24847A1442DD}"/>
                </a:ext>
              </a:extLst>
            </p:cNvPr>
            <p:cNvSpPr/>
            <p:nvPr/>
          </p:nvSpPr>
          <p:spPr>
            <a:xfrm>
              <a:off x="10188405" y="1867040"/>
              <a:ext cx="113298" cy="99298"/>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26" name="Oval 25">
              <a:extLst>
                <a:ext uri="{FF2B5EF4-FFF2-40B4-BE49-F238E27FC236}">
                  <a16:creationId xmlns:a16="http://schemas.microsoft.com/office/drawing/2014/main" id="{3B1106EB-DC44-EED1-06AC-8B22B8DDC463}"/>
                </a:ext>
              </a:extLst>
            </p:cNvPr>
            <p:cNvSpPr/>
            <p:nvPr/>
          </p:nvSpPr>
          <p:spPr>
            <a:xfrm>
              <a:off x="10463994" y="1501785"/>
              <a:ext cx="113298" cy="99298"/>
            </a:xfrm>
            <a:prstGeom prst="ellipse">
              <a:avLst/>
            </a:prstGeom>
            <a:solidFill>
              <a:schemeClr val="accent6">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grpSp>
      <p:grpSp>
        <p:nvGrpSpPr>
          <p:cNvPr id="189" name="Group 188">
            <a:extLst>
              <a:ext uri="{FF2B5EF4-FFF2-40B4-BE49-F238E27FC236}">
                <a16:creationId xmlns:a16="http://schemas.microsoft.com/office/drawing/2014/main" id="{205644A6-F881-B728-C35F-EA2A7AA79DFC}"/>
              </a:ext>
            </a:extLst>
          </p:cNvPr>
          <p:cNvGrpSpPr/>
          <p:nvPr/>
        </p:nvGrpSpPr>
        <p:grpSpPr>
          <a:xfrm>
            <a:off x="4187708" y="3257557"/>
            <a:ext cx="3338439" cy="3225019"/>
            <a:chOff x="7877293" y="510134"/>
            <a:chExt cx="2703388" cy="2611543"/>
          </a:xfrm>
        </p:grpSpPr>
        <p:cxnSp>
          <p:nvCxnSpPr>
            <p:cNvPr id="162" name="Straight Arrow Connector 161">
              <a:extLst>
                <a:ext uri="{FF2B5EF4-FFF2-40B4-BE49-F238E27FC236}">
                  <a16:creationId xmlns:a16="http://schemas.microsoft.com/office/drawing/2014/main" id="{82C6640F-021F-41AA-3C31-CCAFAC8F42F1}"/>
                </a:ext>
              </a:extLst>
            </p:cNvPr>
            <p:cNvCxnSpPr>
              <a:cxnSpLocks/>
              <a:stCxn id="171" idx="5"/>
              <a:endCxn id="167" idx="1"/>
            </p:cNvCxnSpPr>
            <p:nvPr/>
          </p:nvCxnSpPr>
          <p:spPr>
            <a:xfrm>
              <a:off x="9292017" y="2596664"/>
              <a:ext cx="178799" cy="148035"/>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50E92A4-AB63-2FBA-B1E3-B2507E467C6A}"/>
                </a:ext>
              </a:extLst>
            </p:cNvPr>
            <p:cNvCxnSpPr>
              <a:cxnSpLocks/>
            </p:cNvCxnSpPr>
            <p:nvPr/>
          </p:nvCxnSpPr>
          <p:spPr>
            <a:xfrm>
              <a:off x="8340820" y="2808718"/>
              <a:ext cx="22398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F284F254-6A4D-EBDF-AC21-A9FF4B4854FE}"/>
                </a:ext>
              </a:extLst>
            </p:cNvPr>
            <p:cNvCxnSpPr>
              <a:cxnSpLocks/>
            </p:cNvCxnSpPr>
            <p:nvPr/>
          </p:nvCxnSpPr>
          <p:spPr>
            <a:xfrm flipV="1">
              <a:off x="8340820" y="585635"/>
              <a:ext cx="0" cy="22230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5" name="Rectangle: Rounded Corners 164">
              <a:extLst>
                <a:ext uri="{FF2B5EF4-FFF2-40B4-BE49-F238E27FC236}">
                  <a16:creationId xmlns:a16="http://schemas.microsoft.com/office/drawing/2014/main" id="{42C2E560-D2FD-A599-AF59-C057142272AC}"/>
                </a:ext>
              </a:extLst>
            </p:cNvPr>
            <p:cNvSpPr/>
            <p:nvPr/>
          </p:nvSpPr>
          <p:spPr>
            <a:xfrm>
              <a:off x="8475044" y="510134"/>
              <a:ext cx="2105636" cy="3774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Screen</a:t>
              </a:r>
              <a:endParaRPr lang="he-IL" sz="2000" dirty="0"/>
            </a:p>
          </p:txBody>
        </p:sp>
        <p:sp>
          <p:nvSpPr>
            <p:cNvPr id="166" name="Oval 165">
              <a:extLst>
                <a:ext uri="{FF2B5EF4-FFF2-40B4-BE49-F238E27FC236}">
                  <a16:creationId xmlns:a16="http://schemas.microsoft.com/office/drawing/2014/main" id="{7A75C32D-8D7F-E538-4B89-9D9B4715B9CF}"/>
                </a:ext>
              </a:extLst>
            </p:cNvPr>
            <p:cNvSpPr/>
            <p:nvPr/>
          </p:nvSpPr>
          <p:spPr>
            <a:xfrm>
              <a:off x="8996711" y="2221122"/>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67" name="Oval 166">
              <a:extLst>
                <a:ext uri="{FF2B5EF4-FFF2-40B4-BE49-F238E27FC236}">
                  <a16:creationId xmlns:a16="http://schemas.microsoft.com/office/drawing/2014/main" id="{9A341520-D0B3-972D-9077-AE7089CEDDAE}"/>
                </a:ext>
              </a:extLst>
            </p:cNvPr>
            <p:cNvSpPr/>
            <p:nvPr/>
          </p:nvSpPr>
          <p:spPr>
            <a:xfrm>
              <a:off x="9457380" y="2732923"/>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68" name="TextBox 167">
              <a:extLst>
                <a:ext uri="{FF2B5EF4-FFF2-40B4-BE49-F238E27FC236}">
                  <a16:creationId xmlns:a16="http://schemas.microsoft.com/office/drawing/2014/main" id="{930AFDE1-035C-AA7F-9854-0684F5AC8E3D}"/>
                </a:ext>
              </a:extLst>
            </p:cNvPr>
            <p:cNvSpPr txBox="1"/>
            <p:nvPr/>
          </p:nvSpPr>
          <p:spPr>
            <a:xfrm rot="16200000">
              <a:off x="7320906" y="1524023"/>
              <a:ext cx="1411850" cy="299076"/>
            </a:xfrm>
            <a:prstGeom prst="rect">
              <a:avLst/>
            </a:prstGeom>
            <a:noFill/>
          </p:spPr>
          <p:txBody>
            <a:bodyPr wrap="square" rtlCol="1">
              <a:spAutoFit/>
            </a:bodyPr>
            <a:lstStyle/>
            <a:p>
              <a:pPr algn="ctr"/>
              <a:r>
                <a:rPr lang="en-US" dirty="0"/>
                <a:t>% Path Traveled</a:t>
              </a:r>
              <a:endParaRPr lang="he-IL" dirty="0"/>
            </a:p>
          </p:txBody>
        </p:sp>
        <p:sp>
          <p:nvSpPr>
            <p:cNvPr id="169" name="TextBox 168">
              <a:extLst>
                <a:ext uri="{FF2B5EF4-FFF2-40B4-BE49-F238E27FC236}">
                  <a16:creationId xmlns:a16="http://schemas.microsoft.com/office/drawing/2014/main" id="{E2D7320A-48AE-A627-5F0D-D029BAC39073}"/>
                </a:ext>
              </a:extLst>
            </p:cNvPr>
            <p:cNvSpPr txBox="1"/>
            <p:nvPr/>
          </p:nvSpPr>
          <p:spPr>
            <a:xfrm>
              <a:off x="8973479" y="2822601"/>
              <a:ext cx="1125812" cy="299076"/>
            </a:xfrm>
            <a:prstGeom prst="rect">
              <a:avLst/>
            </a:prstGeom>
            <a:noFill/>
          </p:spPr>
          <p:txBody>
            <a:bodyPr wrap="square" rtlCol="1">
              <a:spAutoFit/>
            </a:bodyPr>
            <a:lstStyle/>
            <a:p>
              <a:pPr algn="ctr"/>
              <a:r>
                <a:rPr lang="en-US" dirty="0"/>
                <a:t>X</a:t>
              </a:r>
              <a:endParaRPr lang="he-IL" dirty="0"/>
            </a:p>
          </p:txBody>
        </p:sp>
        <p:sp>
          <p:nvSpPr>
            <p:cNvPr id="170" name="Oval 169">
              <a:extLst>
                <a:ext uri="{FF2B5EF4-FFF2-40B4-BE49-F238E27FC236}">
                  <a16:creationId xmlns:a16="http://schemas.microsoft.com/office/drawing/2014/main" id="{644CAC9D-1C60-A58E-2E20-F23536F2DAC6}"/>
                </a:ext>
              </a:extLst>
            </p:cNvPr>
            <p:cNvSpPr/>
            <p:nvPr/>
          </p:nvSpPr>
          <p:spPr>
            <a:xfrm>
              <a:off x="8923429" y="1835602"/>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71" name="Oval 170">
              <a:extLst>
                <a:ext uri="{FF2B5EF4-FFF2-40B4-BE49-F238E27FC236}">
                  <a16:creationId xmlns:a16="http://schemas.microsoft.com/office/drawing/2014/main" id="{9C4EA200-F12D-7D09-29F3-1037E396BA1F}"/>
                </a:ext>
              </a:extLst>
            </p:cNvPr>
            <p:cNvSpPr/>
            <p:nvPr/>
          </p:nvSpPr>
          <p:spPr>
            <a:xfrm>
              <a:off x="9213707" y="2528031"/>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172" name="Straight Arrow Connector 171">
              <a:extLst>
                <a:ext uri="{FF2B5EF4-FFF2-40B4-BE49-F238E27FC236}">
                  <a16:creationId xmlns:a16="http://schemas.microsoft.com/office/drawing/2014/main" id="{1B833327-78F7-3008-CF17-3E9E3F70722C}"/>
                </a:ext>
              </a:extLst>
            </p:cNvPr>
            <p:cNvCxnSpPr>
              <a:cxnSpLocks/>
              <a:stCxn id="166" idx="5"/>
              <a:endCxn id="171" idx="1"/>
            </p:cNvCxnSpPr>
            <p:nvPr/>
          </p:nvCxnSpPr>
          <p:spPr>
            <a:xfrm>
              <a:off x="9075021" y="2289755"/>
              <a:ext cx="152122" cy="250052"/>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229CA9D2-48EA-91B5-605C-B08C78566E09}"/>
                </a:ext>
              </a:extLst>
            </p:cNvPr>
            <p:cNvCxnSpPr>
              <a:cxnSpLocks/>
              <a:stCxn id="170" idx="4"/>
              <a:endCxn id="166" idx="0"/>
            </p:cNvCxnSpPr>
            <p:nvPr/>
          </p:nvCxnSpPr>
          <p:spPr>
            <a:xfrm>
              <a:off x="8969302" y="1916011"/>
              <a:ext cx="73282" cy="305111"/>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4" name="Oval 173">
              <a:extLst>
                <a:ext uri="{FF2B5EF4-FFF2-40B4-BE49-F238E27FC236}">
                  <a16:creationId xmlns:a16="http://schemas.microsoft.com/office/drawing/2014/main" id="{2D8F5A7D-08FB-95FF-7F3E-8A28EC400651}"/>
                </a:ext>
              </a:extLst>
            </p:cNvPr>
            <p:cNvSpPr/>
            <p:nvPr/>
          </p:nvSpPr>
          <p:spPr>
            <a:xfrm>
              <a:off x="9027478" y="1549387"/>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175" name="Straight Arrow Connector 174">
              <a:extLst>
                <a:ext uri="{FF2B5EF4-FFF2-40B4-BE49-F238E27FC236}">
                  <a16:creationId xmlns:a16="http://schemas.microsoft.com/office/drawing/2014/main" id="{820B3235-C1A8-17FB-A60B-A2606239ADF8}"/>
                </a:ext>
              </a:extLst>
            </p:cNvPr>
            <p:cNvCxnSpPr>
              <a:cxnSpLocks/>
              <a:stCxn id="174" idx="3"/>
              <a:endCxn id="170" idx="0"/>
            </p:cNvCxnSpPr>
            <p:nvPr/>
          </p:nvCxnSpPr>
          <p:spPr>
            <a:xfrm flipH="1">
              <a:off x="8969302" y="1618020"/>
              <a:ext cx="71612" cy="217582"/>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6" name="Oval 175">
              <a:extLst>
                <a:ext uri="{FF2B5EF4-FFF2-40B4-BE49-F238E27FC236}">
                  <a16:creationId xmlns:a16="http://schemas.microsoft.com/office/drawing/2014/main" id="{7FB5580C-24A9-D35C-48F2-63D7667ED537}"/>
                </a:ext>
              </a:extLst>
            </p:cNvPr>
            <p:cNvSpPr/>
            <p:nvPr/>
          </p:nvSpPr>
          <p:spPr>
            <a:xfrm>
              <a:off x="9350945" y="1468080"/>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177" name="Straight Arrow Connector 176">
              <a:extLst>
                <a:ext uri="{FF2B5EF4-FFF2-40B4-BE49-F238E27FC236}">
                  <a16:creationId xmlns:a16="http://schemas.microsoft.com/office/drawing/2014/main" id="{DBE4E8A6-C0AC-E3D2-EAAE-054CE13D84E8}"/>
                </a:ext>
              </a:extLst>
            </p:cNvPr>
            <p:cNvCxnSpPr>
              <a:cxnSpLocks/>
              <a:stCxn id="176" idx="2"/>
              <a:endCxn id="174" idx="7"/>
            </p:cNvCxnSpPr>
            <p:nvPr/>
          </p:nvCxnSpPr>
          <p:spPr>
            <a:xfrm flipH="1">
              <a:off x="9105788" y="1508285"/>
              <a:ext cx="245157" cy="52878"/>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7AA715B0-BC04-0B38-92D5-65416A1C0B5A}"/>
                </a:ext>
              </a:extLst>
            </p:cNvPr>
            <p:cNvSpPr/>
            <p:nvPr/>
          </p:nvSpPr>
          <p:spPr>
            <a:xfrm>
              <a:off x="9709283" y="1625090"/>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179" name="Straight Arrow Connector 178">
              <a:extLst>
                <a:ext uri="{FF2B5EF4-FFF2-40B4-BE49-F238E27FC236}">
                  <a16:creationId xmlns:a16="http://schemas.microsoft.com/office/drawing/2014/main" id="{391CC52D-7347-CD6B-0CAC-1A2DBA10C14B}"/>
                </a:ext>
              </a:extLst>
            </p:cNvPr>
            <p:cNvCxnSpPr>
              <a:cxnSpLocks/>
              <a:stCxn id="178" idx="1"/>
              <a:endCxn id="176" idx="6"/>
            </p:cNvCxnSpPr>
            <p:nvPr/>
          </p:nvCxnSpPr>
          <p:spPr>
            <a:xfrm flipH="1" flipV="1">
              <a:off x="9442691" y="1508285"/>
              <a:ext cx="280028" cy="128581"/>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D8559003-C59C-933D-9898-36369FC8372F}"/>
                </a:ext>
              </a:extLst>
            </p:cNvPr>
            <p:cNvSpPr/>
            <p:nvPr/>
          </p:nvSpPr>
          <p:spPr>
            <a:xfrm>
              <a:off x="10038975" y="1748514"/>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181" name="Straight Arrow Connector 180">
              <a:extLst>
                <a:ext uri="{FF2B5EF4-FFF2-40B4-BE49-F238E27FC236}">
                  <a16:creationId xmlns:a16="http://schemas.microsoft.com/office/drawing/2014/main" id="{D3F5DC4E-2BAA-AFD2-154F-D203EBDD0FEB}"/>
                </a:ext>
              </a:extLst>
            </p:cNvPr>
            <p:cNvCxnSpPr>
              <a:cxnSpLocks/>
              <a:stCxn id="180" idx="1"/>
              <a:endCxn id="178" idx="6"/>
            </p:cNvCxnSpPr>
            <p:nvPr/>
          </p:nvCxnSpPr>
          <p:spPr>
            <a:xfrm flipH="1" flipV="1">
              <a:off x="9801029" y="1665295"/>
              <a:ext cx="251382" cy="94995"/>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87C291A7-A451-18D3-9646-999DC73C3213}"/>
                </a:ext>
              </a:extLst>
            </p:cNvPr>
            <p:cNvSpPr/>
            <p:nvPr/>
          </p:nvSpPr>
          <p:spPr>
            <a:xfrm>
              <a:off x="10284460" y="1546014"/>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183" name="Straight Arrow Connector 182">
              <a:extLst>
                <a:ext uri="{FF2B5EF4-FFF2-40B4-BE49-F238E27FC236}">
                  <a16:creationId xmlns:a16="http://schemas.microsoft.com/office/drawing/2014/main" id="{9A643173-25C3-244D-21AC-696E8793B207}"/>
                </a:ext>
              </a:extLst>
            </p:cNvPr>
            <p:cNvCxnSpPr>
              <a:cxnSpLocks/>
              <a:stCxn id="182" idx="3"/>
              <a:endCxn id="180" idx="7"/>
            </p:cNvCxnSpPr>
            <p:nvPr/>
          </p:nvCxnSpPr>
          <p:spPr>
            <a:xfrm flipH="1">
              <a:off x="10117285" y="1614647"/>
              <a:ext cx="180611" cy="145643"/>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51B9E65A-D8D2-BCEA-44C8-70E485697569}"/>
                </a:ext>
              </a:extLst>
            </p:cNvPr>
            <p:cNvSpPr/>
            <p:nvPr/>
          </p:nvSpPr>
          <p:spPr>
            <a:xfrm>
              <a:off x="10343730" y="1215267"/>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185" name="Straight Arrow Connector 184">
              <a:extLst>
                <a:ext uri="{FF2B5EF4-FFF2-40B4-BE49-F238E27FC236}">
                  <a16:creationId xmlns:a16="http://schemas.microsoft.com/office/drawing/2014/main" id="{0CB20165-CA94-0DBB-E285-31A46C5FB75E}"/>
                </a:ext>
              </a:extLst>
            </p:cNvPr>
            <p:cNvCxnSpPr>
              <a:cxnSpLocks/>
              <a:stCxn id="184" idx="4"/>
              <a:endCxn id="182" idx="7"/>
            </p:cNvCxnSpPr>
            <p:nvPr/>
          </p:nvCxnSpPr>
          <p:spPr>
            <a:xfrm flipH="1">
              <a:off x="10362770" y="1295676"/>
              <a:ext cx="26833" cy="262114"/>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6" name="Oval 185">
              <a:extLst>
                <a:ext uri="{FF2B5EF4-FFF2-40B4-BE49-F238E27FC236}">
                  <a16:creationId xmlns:a16="http://schemas.microsoft.com/office/drawing/2014/main" id="{8757C4B5-3757-D576-2186-393CD2DDCF06}"/>
                </a:ext>
              </a:extLst>
            </p:cNvPr>
            <p:cNvSpPr/>
            <p:nvPr/>
          </p:nvSpPr>
          <p:spPr>
            <a:xfrm>
              <a:off x="10301239" y="896685"/>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187" name="Straight Arrow Connector 186">
              <a:extLst>
                <a:ext uri="{FF2B5EF4-FFF2-40B4-BE49-F238E27FC236}">
                  <a16:creationId xmlns:a16="http://schemas.microsoft.com/office/drawing/2014/main" id="{00FE7E09-9923-C606-F403-1E988B36A397}"/>
                </a:ext>
              </a:extLst>
            </p:cNvPr>
            <p:cNvCxnSpPr>
              <a:cxnSpLocks/>
              <a:stCxn id="186" idx="4"/>
              <a:endCxn id="184" idx="0"/>
            </p:cNvCxnSpPr>
            <p:nvPr/>
          </p:nvCxnSpPr>
          <p:spPr>
            <a:xfrm>
              <a:off x="10347112" y="977094"/>
              <a:ext cx="42491" cy="238173"/>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194" name="Picture 193">
            <a:extLst>
              <a:ext uri="{FF2B5EF4-FFF2-40B4-BE49-F238E27FC236}">
                <a16:creationId xmlns:a16="http://schemas.microsoft.com/office/drawing/2014/main" id="{3DF6B52D-CF3E-0BF2-CA30-C319711AC90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364" b="89922" l="9951" r="89886">
                        <a14:foregroundMark x1="15498" y1="11370" x2="72268" y2="13307"/>
                        <a14:foregroundMark x1="21860" y1="7364" x2="66395" y2="8010"/>
                      </a14:backgroundRemoval>
                    </a14:imgEffect>
                  </a14:imgLayer>
                </a14:imgProps>
              </a:ext>
            </a:extLst>
          </a:blip>
          <a:stretch>
            <a:fillRect/>
          </a:stretch>
        </p:blipFill>
        <p:spPr>
          <a:xfrm>
            <a:off x="777350" y="786400"/>
            <a:ext cx="958330" cy="1210029"/>
          </a:xfrm>
          <a:prstGeom prst="rect">
            <a:avLst/>
          </a:prstGeom>
        </p:spPr>
      </p:pic>
      <p:sp>
        <p:nvSpPr>
          <p:cNvPr id="2" name="TextBox 1">
            <a:extLst>
              <a:ext uri="{FF2B5EF4-FFF2-40B4-BE49-F238E27FC236}">
                <a16:creationId xmlns:a16="http://schemas.microsoft.com/office/drawing/2014/main" id="{E0A27B1D-7B3A-F668-7935-EF538AEF9660}"/>
              </a:ext>
            </a:extLst>
          </p:cNvPr>
          <p:cNvSpPr txBox="1"/>
          <p:nvPr/>
        </p:nvSpPr>
        <p:spPr>
          <a:xfrm>
            <a:off x="9197758" y="2438432"/>
            <a:ext cx="2475375" cy="461665"/>
          </a:xfrm>
          <a:prstGeom prst="rect">
            <a:avLst/>
          </a:prstGeom>
          <a:noFill/>
        </p:spPr>
        <p:txBody>
          <a:bodyPr wrap="square" rtlCol="1">
            <a:spAutoFit/>
          </a:bodyPr>
          <a:lstStyle/>
          <a:p>
            <a:pPr algn="ctr"/>
            <a:r>
              <a:rPr lang="en-US" sz="2400" b="1" dirty="0"/>
              <a:t>Changes of Mind</a:t>
            </a:r>
            <a:endParaRPr lang="en-US" sz="2400" dirty="0"/>
          </a:p>
        </p:txBody>
      </p:sp>
      <p:sp>
        <p:nvSpPr>
          <p:cNvPr id="3" name="TextBox 2">
            <a:extLst>
              <a:ext uri="{FF2B5EF4-FFF2-40B4-BE49-F238E27FC236}">
                <a16:creationId xmlns:a16="http://schemas.microsoft.com/office/drawing/2014/main" id="{C7BFBC52-E9E0-2700-7307-38224880BE0D}"/>
              </a:ext>
            </a:extLst>
          </p:cNvPr>
          <p:cNvSpPr txBox="1"/>
          <p:nvPr/>
        </p:nvSpPr>
        <p:spPr>
          <a:xfrm>
            <a:off x="4931126" y="2438432"/>
            <a:ext cx="2475375" cy="461665"/>
          </a:xfrm>
          <a:prstGeom prst="rect">
            <a:avLst/>
          </a:prstGeom>
          <a:noFill/>
        </p:spPr>
        <p:txBody>
          <a:bodyPr wrap="square" rtlCol="1">
            <a:spAutoFit/>
          </a:bodyPr>
          <a:lstStyle/>
          <a:p>
            <a:pPr algn="ctr"/>
            <a:r>
              <a:rPr lang="en-US" sz="2400" b="1" dirty="0"/>
              <a:t>Traveled distance</a:t>
            </a:r>
            <a:endParaRPr lang="en-US" sz="2400" dirty="0"/>
          </a:p>
        </p:txBody>
      </p:sp>
      <p:sp>
        <p:nvSpPr>
          <p:cNvPr id="5" name="TextBox 4">
            <a:extLst>
              <a:ext uri="{FF2B5EF4-FFF2-40B4-BE49-F238E27FC236}">
                <a16:creationId xmlns:a16="http://schemas.microsoft.com/office/drawing/2014/main" id="{2137034F-6B81-F0BA-5121-CAA8334859A8}"/>
              </a:ext>
            </a:extLst>
          </p:cNvPr>
          <p:cNvSpPr txBox="1"/>
          <p:nvPr/>
        </p:nvSpPr>
        <p:spPr>
          <a:xfrm>
            <a:off x="777350" y="2438432"/>
            <a:ext cx="2475375" cy="461665"/>
          </a:xfrm>
          <a:prstGeom prst="rect">
            <a:avLst/>
          </a:prstGeom>
          <a:noFill/>
        </p:spPr>
        <p:txBody>
          <a:bodyPr wrap="square" rtlCol="1">
            <a:spAutoFit/>
          </a:bodyPr>
          <a:lstStyle/>
          <a:p>
            <a:pPr algn="ctr"/>
            <a:r>
              <a:rPr lang="en-US" sz="2400" b="1" dirty="0"/>
              <a:t>Reach area</a:t>
            </a:r>
            <a:endParaRPr lang="en-US" sz="2400" dirty="0"/>
          </a:p>
        </p:txBody>
      </p:sp>
      <p:cxnSp>
        <p:nvCxnSpPr>
          <p:cNvPr id="10" name="Straight Connector 9">
            <a:extLst>
              <a:ext uri="{FF2B5EF4-FFF2-40B4-BE49-F238E27FC236}">
                <a16:creationId xmlns:a16="http://schemas.microsoft.com/office/drawing/2014/main" id="{A1260863-9BE9-AE80-D0F0-3E96AD3AF024}"/>
              </a:ext>
            </a:extLst>
          </p:cNvPr>
          <p:cNvCxnSpPr>
            <a:stCxn id="106" idx="0"/>
            <a:endCxn id="42" idx="2"/>
          </p:cNvCxnSpPr>
          <p:nvPr/>
        </p:nvCxnSpPr>
        <p:spPr>
          <a:xfrm flipH="1" flipV="1">
            <a:off x="10518323" y="3723733"/>
            <a:ext cx="10525" cy="2389511"/>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C0A1513F-6755-0082-2404-4BC77017915F}"/>
              </a:ext>
            </a:extLst>
          </p:cNvPr>
          <p:cNvGrpSpPr/>
          <p:nvPr/>
        </p:nvGrpSpPr>
        <p:grpSpPr>
          <a:xfrm>
            <a:off x="9600033" y="361295"/>
            <a:ext cx="2218424" cy="2059682"/>
            <a:chOff x="9600033" y="361295"/>
            <a:chExt cx="2218424" cy="2059682"/>
          </a:xfrm>
        </p:grpSpPr>
        <p:grpSp>
          <p:nvGrpSpPr>
            <p:cNvPr id="19" name="Group 18">
              <a:extLst>
                <a:ext uri="{FF2B5EF4-FFF2-40B4-BE49-F238E27FC236}">
                  <a16:creationId xmlns:a16="http://schemas.microsoft.com/office/drawing/2014/main" id="{8D76C86E-26BA-88FE-43CA-C32784F1B456}"/>
                </a:ext>
              </a:extLst>
            </p:cNvPr>
            <p:cNvGrpSpPr/>
            <p:nvPr/>
          </p:nvGrpSpPr>
          <p:grpSpPr>
            <a:xfrm>
              <a:off x="9600033" y="361295"/>
              <a:ext cx="2218424" cy="1837772"/>
              <a:chOff x="7556402" y="2106067"/>
              <a:chExt cx="4151576" cy="3439220"/>
            </a:xfrm>
          </p:grpSpPr>
          <p:pic>
            <p:nvPicPr>
              <p:cNvPr id="31" name="Picture 30">
                <a:extLst>
                  <a:ext uri="{FF2B5EF4-FFF2-40B4-BE49-F238E27FC236}">
                    <a16:creationId xmlns:a16="http://schemas.microsoft.com/office/drawing/2014/main" id="{BB5E740D-38FB-E1CF-494C-29FFBFB75EB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137" b="92141" l="4027" r="91563">
                            <a14:foregroundMark x1="4027" y1="46639" x2="4027" y2="50879"/>
                            <a14:foregroundMark x1="67114" y1="89245" x2="67402" y2="92141"/>
                            <a14:foregroundMark x1="39789" y1="6929" x2="83893" y2="8583"/>
                            <a14:foregroundMark x1="91563" y1="8583" x2="90700" y2="22027"/>
                            <a14:foregroundMark x1="90604" y1="4137" x2="58485" y2="4137"/>
                          </a14:backgroundRemoval>
                        </a14:imgEffect>
                      </a14:imgLayer>
                    </a14:imgProps>
                  </a:ext>
                </a:extLst>
              </a:blip>
              <a:srcRect b="17127"/>
              <a:stretch/>
            </p:blipFill>
            <p:spPr>
              <a:xfrm>
                <a:off x="7556402" y="2106067"/>
                <a:ext cx="4151576" cy="3189833"/>
              </a:xfrm>
              <a:prstGeom prst="rect">
                <a:avLst/>
              </a:prstGeom>
            </p:spPr>
          </p:pic>
          <p:pic>
            <p:nvPicPr>
              <p:cNvPr id="32" name="Picture 31">
                <a:extLst>
                  <a:ext uri="{FF2B5EF4-FFF2-40B4-BE49-F238E27FC236}">
                    <a16:creationId xmlns:a16="http://schemas.microsoft.com/office/drawing/2014/main" id="{A793230A-3C87-1AC8-6012-365E9BDFD968}"/>
                  </a:ext>
                </a:extLst>
              </p:cNvPr>
              <p:cNvPicPr>
                <a:picLocks noChangeAspect="1"/>
              </p:cNvPicPr>
              <p:nvPr/>
            </p:nvPicPr>
            <p:blipFill rotWithShape="1">
              <a:blip r:embed="rId7"/>
              <a:srcRect l="14968" t="46660" r="80523" b="46281"/>
              <a:stretch/>
            </p:blipFill>
            <p:spPr>
              <a:xfrm>
                <a:off x="8174408" y="3935185"/>
                <a:ext cx="191263" cy="277586"/>
              </a:xfrm>
              <a:prstGeom prst="rect">
                <a:avLst/>
              </a:prstGeom>
            </p:spPr>
          </p:pic>
          <p:pic>
            <p:nvPicPr>
              <p:cNvPr id="33" name="Picture 32">
                <a:extLst>
                  <a:ext uri="{FF2B5EF4-FFF2-40B4-BE49-F238E27FC236}">
                    <a16:creationId xmlns:a16="http://schemas.microsoft.com/office/drawing/2014/main" id="{909D5675-4835-8CA2-5EE1-9A52A501D0DF}"/>
                  </a:ext>
                </a:extLst>
              </p:cNvPr>
              <p:cNvPicPr>
                <a:picLocks noChangeAspect="1"/>
              </p:cNvPicPr>
              <p:nvPr/>
            </p:nvPicPr>
            <p:blipFill rotWithShape="1">
              <a:blip r:embed="rId7"/>
              <a:srcRect l="29026" t="46334" r="66465" b="46607"/>
              <a:stretch/>
            </p:blipFill>
            <p:spPr>
              <a:xfrm>
                <a:off x="8770556" y="3851899"/>
                <a:ext cx="191263" cy="277586"/>
              </a:xfrm>
              <a:prstGeom prst="rect">
                <a:avLst/>
              </a:prstGeom>
            </p:spPr>
          </p:pic>
          <p:pic>
            <p:nvPicPr>
              <p:cNvPr id="34" name="Picture 33">
                <a:extLst>
                  <a:ext uri="{FF2B5EF4-FFF2-40B4-BE49-F238E27FC236}">
                    <a16:creationId xmlns:a16="http://schemas.microsoft.com/office/drawing/2014/main" id="{D3C3D0C3-AAE5-F6B0-A5B2-E9B31D063FC9}"/>
                  </a:ext>
                </a:extLst>
              </p:cNvPr>
              <p:cNvPicPr>
                <a:picLocks noChangeAspect="1"/>
              </p:cNvPicPr>
              <p:nvPr/>
            </p:nvPicPr>
            <p:blipFill rotWithShape="1">
              <a:blip r:embed="rId7"/>
              <a:srcRect l="88550" t="70891" r="6941" b="22050"/>
              <a:stretch/>
            </p:blipFill>
            <p:spPr>
              <a:xfrm>
                <a:off x="11132755" y="5267701"/>
                <a:ext cx="191263" cy="277586"/>
              </a:xfrm>
              <a:prstGeom prst="rect">
                <a:avLst/>
              </a:prstGeom>
            </p:spPr>
          </p:pic>
        </p:grpSp>
        <p:sp>
          <p:nvSpPr>
            <p:cNvPr id="22" name="Freeform: Shape 21">
              <a:extLst>
                <a:ext uri="{FF2B5EF4-FFF2-40B4-BE49-F238E27FC236}">
                  <a16:creationId xmlns:a16="http://schemas.microsoft.com/office/drawing/2014/main" id="{CC6C09B8-2A1C-48A3-2D52-5AF90ECCA419}"/>
                </a:ext>
              </a:extLst>
            </p:cNvPr>
            <p:cNvSpPr/>
            <p:nvPr/>
          </p:nvSpPr>
          <p:spPr>
            <a:xfrm>
              <a:off x="10283600" y="649745"/>
              <a:ext cx="1365959" cy="578419"/>
            </a:xfrm>
            <a:custGeom>
              <a:avLst/>
              <a:gdLst>
                <a:gd name="connsiteX0" fmla="*/ 0 w 2296886"/>
                <a:gd name="connsiteY0" fmla="*/ 9071 h 963385"/>
                <a:gd name="connsiteX1" fmla="*/ 221343 w 2296886"/>
                <a:gd name="connsiteY1" fmla="*/ 959757 h 963385"/>
                <a:gd name="connsiteX2" fmla="*/ 2110014 w 2296886"/>
                <a:gd name="connsiteY2" fmla="*/ 963385 h 963385"/>
                <a:gd name="connsiteX3" fmla="*/ 2296886 w 2296886"/>
                <a:gd name="connsiteY3" fmla="*/ 0 h 963385"/>
                <a:gd name="connsiteX4" fmla="*/ 0 w 2296886"/>
                <a:gd name="connsiteY4" fmla="*/ 9071 h 9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6886" h="963385">
                  <a:moveTo>
                    <a:pt x="0" y="9071"/>
                  </a:moveTo>
                  <a:lnTo>
                    <a:pt x="221343" y="959757"/>
                  </a:lnTo>
                  <a:lnTo>
                    <a:pt x="2110014" y="963385"/>
                  </a:lnTo>
                  <a:lnTo>
                    <a:pt x="2296886" y="0"/>
                  </a:lnTo>
                  <a:lnTo>
                    <a:pt x="0" y="9071"/>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Oval 22">
              <a:extLst>
                <a:ext uri="{FF2B5EF4-FFF2-40B4-BE49-F238E27FC236}">
                  <a16:creationId xmlns:a16="http://schemas.microsoft.com/office/drawing/2014/main" id="{C70F44B6-CD24-B3A0-A21D-9091190066D9}"/>
                </a:ext>
              </a:extLst>
            </p:cNvPr>
            <p:cNvSpPr/>
            <p:nvPr/>
          </p:nvSpPr>
          <p:spPr>
            <a:xfrm>
              <a:off x="10505026" y="922550"/>
              <a:ext cx="107564" cy="110204"/>
            </a:xfrm>
            <a:prstGeom prst="ellipse">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Oval 23">
              <a:extLst>
                <a:ext uri="{FF2B5EF4-FFF2-40B4-BE49-F238E27FC236}">
                  <a16:creationId xmlns:a16="http://schemas.microsoft.com/office/drawing/2014/main" id="{E737CB40-7F0A-651F-BAF5-9DF0F2762EF2}"/>
                </a:ext>
              </a:extLst>
            </p:cNvPr>
            <p:cNvSpPr/>
            <p:nvPr/>
          </p:nvSpPr>
          <p:spPr>
            <a:xfrm>
              <a:off x="11337425" y="922550"/>
              <a:ext cx="107564" cy="110204"/>
            </a:xfrm>
            <a:prstGeom prst="ellipse">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TextBox 28">
              <a:extLst>
                <a:ext uri="{FF2B5EF4-FFF2-40B4-BE49-F238E27FC236}">
                  <a16:creationId xmlns:a16="http://schemas.microsoft.com/office/drawing/2014/main" id="{91223086-E10E-E2C2-4CBE-4D0FCD749B48}"/>
                </a:ext>
              </a:extLst>
            </p:cNvPr>
            <p:cNvSpPr txBox="1"/>
            <p:nvPr/>
          </p:nvSpPr>
          <p:spPr>
            <a:xfrm>
              <a:off x="10682814" y="803067"/>
              <a:ext cx="596655" cy="276999"/>
            </a:xfrm>
            <a:prstGeom prst="rect">
              <a:avLst/>
            </a:prstGeom>
            <a:noFill/>
            <a:scene3d>
              <a:camera prst="orthographicFront">
                <a:rot lat="0" lon="0" rev="0"/>
              </a:camera>
              <a:lightRig rig="threePt" dir="t"/>
            </a:scene3d>
            <a:sp3d/>
          </p:spPr>
          <p:txBody>
            <a:bodyPr wrap="square" rtlCol="1">
              <a:spAutoFit/>
            </a:bodyPr>
            <a:lstStyle/>
            <a:p>
              <a:pPr algn="ctr"/>
              <a:r>
                <a:rPr lang="en-US" sz="1200" dirty="0"/>
                <a:t>radio</a:t>
              </a:r>
              <a:endParaRPr lang="he-IL" sz="1200" dirty="0"/>
            </a:p>
          </p:txBody>
        </p:sp>
        <p:sp>
          <p:nvSpPr>
            <p:cNvPr id="30" name="TextBox 29">
              <a:extLst>
                <a:ext uri="{FF2B5EF4-FFF2-40B4-BE49-F238E27FC236}">
                  <a16:creationId xmlns:a16="http://schemas.microsoft.com/office/drawing/2014/main" id="{75B276C4-8351-0EA1-DDCB-076C47409D59}"/>
                </a:ext>
              </a:extLst>
            </p:cNvPr>
            <p:cNvSpPr txBox="1"/>
            <p:nvPr/>
          </p:nvSpPr>
          <p:spPr>
            <a:xfrm>
              <a:off x="10305652" y="649745"/>
              <a:ext cx="1390256" cy="246221"/>
            </a:xfrm>
            <a:prstGeom prst="rect">
              <a:avLst/>
            </a:prstGeom>
            <a:noFill/>
            <a:scene3d>
              <a:camera prst="orthographicFront">
                <a:rot lat="0" lon="0" rev="0"/>
              </a:camera>
              <a:lightRig rig="threePt" dir="t"/>
            </a:scene3d>
            <a:sp3d/>
          </p:spPr>
          <p:txBody>
            <a:bodyPr wrap="square" rtlCol="1">
              <a:spAutoFit/>
            </a:bodyPr>
            <a:lstStyle/>
            <a:p>
              <a:r>
                <a:rPr lang="en-US" sz="1000" b="1" dirty="0"/>
                <a:t>Artificial           Natural</a:t>
              </a:r>
              <a:endParaRPr lang="he-IL" sz="1000" b="1" dirty="0"/>
            </a:p>
          </p:txBody>
        </p:sp>
        <p:pic>
          <p:nvPicPr>
            <p:cNvPr id="14" name="Picture 13">
              <a:extLst>
                <a:ext uri="{FF2B5EF4-FFF2-40B4-BE49-F238E27FC236}">
                  <a16:creationId xmlns:a16="http://schemas.microsoft.com/office/drawing/2014/main" id="{7E42C80C-C97B-E334-B289-DF978A8A1572}"/>
                </a:ext>
              </a:extLst>
            </p:cNvPr>
            <p:cNvPicPr>
              <a:picLocks noChangeAspect="1"/>
            </p:cNvPicPr>
            <p:nvPr/>
          </p:nvPicPr>
          <p:blipFill rotWithShape="1">
            <a:blip r:embed="rId8">
              <a:extLst>
                <a:ext uri="{BEBA8EAE-BF5A-486C-A8C5-ECC9F3942E4B}">
                  <a14:imgProps xmlns:a14="http://schemas.microsoft.com/office/drawing/2010/main">
                    <a14:imgLayer r:embed="rId6">
                      <a14:imgEffect>
                        <a14:backgroundRemoval t="9928" b="98759" l="9875" r="89933">
                          <a14:foregroundMark x1="65772" y1="86246" x2="67498" y2="93899"/>
                          <a14:foregroundMark x1="64621" y1="97415" x2="67495" y2="98475"/>
                          <a14:foregroundMark x1="62608" y1="77663" x2="62320" y2="79214"/>
                          <a14:backgroundMark x1="64238" y1="53568" x2="60307" y2="26163"/>
                          <a14:backgroundMark x1="41131" y1="26060" x2="74209" y2="24199"/>
                          <a14:backgroundMark x1="50048" y1="28852" x2="82646" y2="31851"/>
                          <a14:backgroundMark x1="43720" y1="31127" x2="77085" y2="30403"/>
                          <a14:backgroundMark x1="37872" y1="16029" x2="81879" y2="19235"/>
                          <a14:backgroundMark x1="46500" y1="16856" x2="90796" y2="20683"/>
                          <a14:backgroundMark x1="52637" y1="25129" x2="82263" y2="30507"/>
                          <a14:backgroundMark x1="53691" y1="22234" x2="59732" y2="53361"/>
                          <a14:backgroundMark x1="61553" y1="41468" x2="61553" y2="68356"/>
                          <a14:backgroundMark x1="37488" y1="21200" x2="44295" y2="41675"/>
                          <a14:backgroundMark x1="37488" y1="19959" x2="57143" y2="37022"/>
                          <a14:backgroundMark x1="65005" y1="38056" x2="79770" y2="35781"/>
                          <a14:backgroundMark x1="80345" y1="13547" x2="38926" y2="9204"/>
                          <a14:backgroundMark x1="70470" y1="15719" x2="83893" y2="33092"/>
                          <a14:backgroundMark x1="78332" y1="11789" x2="43528" y2="21406"/>
                          <a14:backgroundMark x1="43528" y1="21406" x2="42953" y2="27611"/>
                          <a14:backgroundMark x1="47939" y1="12616" x2="39022" y2="24302"/>
                          <a14:backgroundMark x1="39022" y1="24302" x2="40556" y2="44157"/>
                          <a14:backgroundMark x1="68744" y1="17270" x2="66635" y2="30196"/>
                          <a14:backgroundMark x1="66635" y1="30196" x2="76798" y2="23785"/>
                          <a14:backgroundMark x1="76798" y1="23785" x2="51965" y2="19855"/>
                          <a14:backgroundMark x1="51965" y1="19855" x2="53404" y2="31541"/>
                          <a14:backgroundMark x1="79674" y1="32575" x2="79962" y2="20165"/>
                          <a14:backgroundMark x1="79962" y1="20165" x2="89358" y2="26577"/>
                          <a14:backgroundMark x1="65484" y1="31644" x2="33749" y2="20683"/>
                          <a14:backgroundMark x1="33749" y1="20683" x2="29818" y2="8480"/>
                          <a14:backgroundMark x1="66922" y1="26060" x2="84756" y2="38159"/>
                          <a14:backgroundMark x1="84756" y1="38159" x2="86002" y2="38056"/>
                          <a14:backgroundMark x1="72963" y1="97104" x2="73730" y2="90900"/>
                          <a14:backgroundMark x1="67114" y1="99173" x2="69319" y2="98862"/>
                        </a14:backgroundRemoval>
                      </a14:imgEffect>
                    </a14:imgLayer>
                  </a14:imgProps>
                </a:ext>
              </a:extLst>
            </a:blip>
            <a:srcRect l="58037" t="77217" r="25837"/>
            <a:stretch/>
          </p:blipFill>
          <p:spPr>
            <a:xfrm>
              <a:off x="10883898" y="1952376"/>
              <a:ext cx="357738" cy="468601"/>
            </a:xfrm>
            <a:prstGeom prst="rect">
              <a:avLst/>
            </a:prstGeom>
          </p:spPr>
        </p:pic>
        <p:sp>
          <p:nvSpPr>
            <p:cNvPr id="35" name="Freeform: Shape 34">
              <a:extLst>
                <a:ext uri="{FF2B5EF4-FFF2-40B4-BE49-F238E27FC236}">
                  <a16:creationId xmlns:a16="http://schemas.microsoft.com/office/drawing/2014/main" id="{C32F41C7-BCC5-9BBF-115C-8C163EC263A6}"/>
                </a:ext>
              </a:extLst>
            </p:cNvPr>
            <p:cNvSpPr/>
            <p:nvPr/>
          </p:nvSpPr>
          <p:spPr>
            <a:xfrm>
              <a:off x="10587341" y="998411"/>
              <a:ext cx="393279" cy="977232"/>
            </a:xfrm>
            <a:custGeom>
              <a:avLst/>
              <a:gdLst>
                <a:gd name="connsiteX0" fmla="*/ 468086 w 468086"/>
                <a:gd name="connsiteY0" fmla="*/ 1828800 h 1828800"/>
                <a:gd name="connsiteX1" fmla="*/ 462643 w 468086"/>
                <a:gd name="connsiteY1" fmla="*/ 1801586 h 1828800"/>
                <a:gd name="connsiteX2" fmla="*/ 451757 w 468086"/>
                <a:gd name="connsiteY2" fmla="*/ 1779815 h 1828800"/>
                <a:gd name="connsiteX3" fmla="*/ 435429 w 468086"/>
                <a:gd name="connsiteY3" fmla="*/ 1730829 h 1828800"/>
                <a:gd name="connsiteX4" fmla="*/ 429986 w 468086"/>
                <a:gd name="connsiteY4" fmla="*/ 1698172 h 1828800"/>
                <a:gd name="connsiteX5" fmla="*/ 402772 w 468086"/>
                <a:gd name="connsiteY5" fmla="*/ 1600200 h 1828800"/>
                <a:gd name="connsiteX6" fmla="*/ 386443 w 468086"/>
                <a:gd name="connsiteY6" fmla="*/ 1540329 h 1828800"/>
                <a:gd name="connsiteX7" fmla="*/ 353786 w 468086"/>
                <a:gd name="connsiteY7" fmla="*/ 1404258 h 1828800"/>
                <a:gd name="connsiteX8" fmla="*/ 332014 w 468086"/>
                <a:gd name="connsiteY8" fmla="*/ 1338943 h 1828800"/>
                <a:gd name="connsiteX9" fmla="*/ 321129 w 468086"/>
                <a:gd name="connsiteY9" fmla="*/ 1279072 h 1828800"/>
                <a:gd name="connsiteX10" fmla="*/ 277586 w 468086"/>
                <a:gd name="connsiteY10" fmla="*/ 1104900 h 1828800"/>
                <a:gd name="connsiteX11" fmla="*/ 261257 w 468086"/>
                <a:gd name="connsiteY11" fmla="*/ 1017815 h 1828800"/>
                <a:gd name="connsiteX12" fmla="*/ 201386 w 468086"/>
                <a:gd name="connsiteY12" fmla="*/ 805543 h 1828800"/>
                <a:gd name="connsiteX13" fmla="*/ 168729 w 468086"/>
                <a:gd name="connsiteY13" fmla="*/ 669472 h 1828800"/>
                <a:gd name="connsiteX14" fmla="*/ 141514 w 468086"/>
                <a:gd name="connsiteY14" fmla="*/ 527958 h 1828800"/>
                <a:gd name="connsiteX15" fmla="*/ 114300 w 468086"/>
                <a:gd name="connsiteY15" fmla="*/ 408215 h 1828800"/>
                <a:gd name="connsiteX16" fmla="*/ 81643 w 468086"/>
                <a:gd name="connsiteY16" fmla="*/ 228600 h 1828800"/>
                <a:gd name="connsiteX17" fmla="*/ 59872 w 468086"/>
                <a:gd name="connsiteY17" fmla="*/ 179615 h 1828800"/>
                <a:gd name="connsiteX18" fmla="*/ 54429 w 468086"/>
                <a:gd name="connsiteY18" fmla="*/ 152400 h 1828800"/>
                <a:gd name="connsiteX19" fmla="*/ 27214 w 468086"/>
                <a:gd name="connsiteY19" fmla="*/ 76200 h 1828800"/>
                <a:gd name="connsiteX20" fmla="*/ 21772 w 468086"/>
                <a:gd name="connsiteY20" fmla="*/ 54429 h 1828800"/>
                <a:gd name="connsiteX21" fmla="*/ 10886 w 468086"/>
                <a:gd name="connsiteY21" fmla="*/ 21772 h 1828800"/>
                <a:gd name="connsiteX22" fmla="*/ 0 w 468086"/>
                <a:gd name="connsiteY22"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8086" h="1828800">
                  <a:moveTo>
                    <a:pt x="468086" y="1828800"/>
                  </a:moveTo>
                  <a:cubicBezTo>
                    <a:pt x="466272" y="1819729"/>
                    <a:pt x="465569" y="1810362"/>
                    <a:pt x="462643" y="1801586"/>
                  </a:cubicBezTo>
                  <a:cubicBezTo>
                    <a:pt x="460077" y="1793889"/>
                    <a:pt x="454670" y="1787388"/>
                    <a:pt x="451757" y="1779815"/>
                  </a:cubicBezTo>
                  <a:cubicBezTo>
                    <a:pt x="445578" y="1763750"/>
                    <a:pt x="439864" y="1747460"/>
                    <a:pt x="435429" y="1730829"/>
                  </a:cubicBezTo>
                  <a:cubicBezTo>
                    <a:pt x="432586" y="1720166"/>
                    <a:pt x="432663" y="1708878"/>
                    <a:pt x="429986" y="1698172"/>
                  </a:cubicBezTo>
                  <a:cubicBezTo>
                    <a:pt x="421766" y="1665290"/>
                    <a:pt x="411785" y="1632873"/>
                    <a:pt x="402772" y="1600200"/>
                  </a:cubicBezTo>
                  <a:cubicBezTo>
                    <a:pt x="397271" y="1580259"/>
                    <a:pt x="391271" y="1560444"/>
                    <a:pt x="386443" y="1540329"/>
                  </a:cubicBezTo>
                  <a:cubicBezTo>
                    <a:pt x="375557" y="1494972"/>
                    <a:pt x="368537" y="1448509"/>
                    <a:pt x="353786" y="1404258"/>
                  </a:cubicBezTo>
                  <a:cubicBezTo>
                    <a:pt x="346529" y="1382486"/>
                    <a:pt x="337807" y="1361149"/>
                    <a:pt x="332014" y="1338943"/>
                  </a:cubicBezTo>
                  <a:cubicBezTo>
                    <a:pt x="326894" y="1319316"/>
                    <a:pt x="325724" y="1298829"/>
                    <a:pt x="321129" y="1279072"/>
                  </a:cubicBezTo>
                  <a:cubicBezTo>
                    <a:pt x="307574" y="1220783"/>
                    <a:pt x="288615" y="1163719"/>
                    <a:pt x="277586" y="1104900"/>
                  </a:cubicBezTo>
                  <a:cubicBezTo>
                    <a:pt x="272143" y="1075872"/>
                    <a:pt x="268187" y="1046525"/>
                    <a:pt x="261257" y="1017815"/>
                  </a:cubicBezTo>
                  <a:cubicBezTo>
                    <a:pt x="221206" y="851889"/>
                    <a:pt x="253650" y="1066854"/>
                    <a:pt x="201386" y="805543"/>
                  </a:cubicBezTo>
                  <a:cubicBezTo>
                    <a:pt x="181342" y="705326"/>
                    <a:pt x="193032" y="750483"/>
                    <a:pt x="168729" y="669472"/>
                  </a:cubicBezTo>
                  <a:cubicBezTo>
                    <a:pt x="156317" y="545357"/>
                    <a:pt x="174258" y="698230"/>
                    <a:pt x="141514" y="527958"/>
                  </a:cubicBezTo>
                  <a:cubicBezTo>
                    <a:pt x="116929" y="400117"/>
                    <a:pt x="163058" y="554484"/>
                    <a:pt x="114300" y="408215"/>
                  </a:cubicBezTo>
                  <a:cubicBezTo>
                    <a:pt x="107568" y="347630"/>
                    <a:pt x="101936" y="286580"/>
                    <a:pt x="81643" y="228600"/>
                  </a:cubicBezTo>
                  <a:cubicBezTo>
                    <a:pt x="75740" y="211735"/>
                    <a:pt x="67129" y="195943"/>
                    <a:pt x="59872" y="179615"/>
                  </a:cubicBezTo>
                  <a:cubicBezTo>
                    <a:pt x="58058" y="170543"/>
                    <a:pt x="56863" y="161325"/>
                    <a:pt x="54429" y="152400"/>
                  </a:cubicBezTo>
                  <a:cubicBezTo>
                    <a:pt x="46894" y="124772"/>
                    <a:pt x="36423" y="103827"/>
                    <a:pt x="27214" y="76200"/>
                  </a:cubicBezTo>
                  <a:cubicBezTo>
                    <a:pt x="24849" y="69104"/>
                    <a:pt x="23921" y="61594"/>
                    <a:pt x="21772" y="54429"/>
                  </a:cubicBezTo>
                  <a:cubicBezTo>
                    <a:pt x="18475" y="43438"/>
                    <a:pt x="15148" y="32426"/>
                    <a:pt x="10886" y="21772"/>
                  </a:cubicBezTo>
                  <a:cubicBezTo>
                    <a:pt x="7873" y="14238"/>
                    <a:pt x="0" y="0"/>
                    <a:pt x="0" y="0"/>
                  </a:cubicBezTo>
                </a:path>
              </a:pathLst>
            </a:custGeom>
            <a:noFill/>
            <a:ln w="57150">
              <a:solidFill>
                <a:srgbClr val="005AB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Freeform: Shape 35">
              <a:extLst>
                <a:ext uri="{FF2B5EF4-FFF2-40B4-BE49-F238E27FC236}">
                  <a16:creationId xmlns:a16="http://schemas.microsoft.com/office/drawing/2014/main" id="{FA6CFA7B-922F-4718-15CA-0939B67C0ACF}"/>
                </a:ext>
              </a:extLst>
            </p:cNvPr>
            <p:cNvSpPr/>
            <p:nvPr/>
          </p:nvSpPr>
          <p:spPr>
            <a:xfrm>
              <a:off x="10587338" y="978052"/>
              <a:ext cx="388825" cy="985958"/>
            </a:xfrm>
            <a:custGeom>
              <a:avLst/>
              <a:gdLst>
                <a:gd name="connsiteX0" fmla="*/ 478971 w 574754"/>
                <a:gd name="connsiteY0" fmla="*/ 1845129 h 1845129"/>
                <a:gd name="connsiteX1" fmla="*/ 484414 w 574754"/>
                <a:gd name="connsiteY1" fmla="*/ 1719943 h 1845129"/>
                <a:gd name="connsiteX2" fmla="*/ 489857 w 574754"/>
                <a:gd name="connsiteY2" fmla="*/ 1692729 h 1845129"/>
                <a:gd name="connsiteX3" fmla="*/ 500743 w 574754"/>
                <a:gd name="connsiteY3" fmla="*/ 1616529 h 1845129"/>
                <a:gd name="connsiteX4" fmla="*/ 511628 w 574754"/>
                <a:gd name="connsiteY4" fmla="*/ 1600200 h 1845129"/>
                <a:gd name="connsiteX5" fmla="*/ 522514 w 574754"/>
                <a:gd name="connsiteY5" fmla="*/ 1540329 h 1845129"/>
                <a:gd name="connsiteX6" fmla="*/ 533400 w 574754"/>
                <a:gd name="connsiteY6" fmla="*/ 1349829 h 1845129"/>
                <a:gd name="connsiteX7" fmla="*/ 549728 w 574754"/>
                <a:gd name="connsiteY7" fmla="*/ 1279072 h 1845129"/>
                <a:gd name="connsiteX8" fmla="*/ 566057 w 574754"/>
                <a:gd name="connsiteY8" fmla="*/ 1202872 h 1845129"/>
                <a:gd name="connsiteX9" fmla="*/ 566057 w 574754"/>
                <a:gd name="connsiteY9" fmla="*/ 740229 h 1845129"/>
                <a:gd name="connsiteX10" fmla="*/ 538843 w 574754"/>
                <a:gd name="connsiteY10" fmla="*/ 674915 h 1845129"/>
                <a:gd name="connsiteX11" fmla="*/ 446314 w 574754"/>
                <a:gd name="connsiteY11" fmla="*/ 560615 h 1845129"/>
                <a:gd name="connsiteX12" fmla="*/ 370114 w 574754"/>
                <a:gd name="connsiteY12" fmla="*/ 468086 h 1845129"/>
                <a:gd name="connsiteX13" fmla="*/ 353785 w 574754"/>
                <a:gd name="connsiteY13" fmla="*/ 446315 h 1845129"/>
                <a:gd name="connsiteX14" fmla="*/ 315685 w 574754"/>
                <a:gd name="connsiteY14" fmla="*/ 397329 h 1845129"/>
                <a:gd name="connsiteX15" fmla="*/ 244928 w 574754"/>
                <a:gd name="connsiteY15" fmla="*/ 283029 h 1845129"/>
                <a:gd name="connsiteX16" fmla="*/ 223157 w 574754"/>
                <a:gd name="connsiteY16" fmla="*/ 244929 h 1845129"/>
                <a:gd name="connsiteX17" fmla="*/ 185057 w 574754"/>
                <a:gd name="connsiteY17" fmla="*/ 201386 h 1845129"/>
                <a:gd name="connsiteX18" fmla="*/ 157843 w 574754"/>
                <a:gd name="connsiteY18" fmla="*/ 174172 h 1845129"/>
                <a:gd name="connsiteX19" fmla="*/ 130628 w 574754"/>
                <a:gd name="connsiteY19" fmla="*/ 130629 h 1845129"/>
                <a:gd name="connsiteX20" fmla="*/ 81643 w 574754"/>
                <a:gd name="connsiteY20" fmla="*/ 76200 h 1845129"/>
                <a:gd name="connsiteX21" fmla="*/ 59871 w 574754"/>
                <a:gd name="connsiteY21" fmla="*/ 59872 h 1845129"/>
                <a:gd name="connsiteX22" fmla="*/ 48985 w 574754"/>
                <a:gd name="connsiteY22" fmla="*/ 43543 h 1845129"/>
                <a:gd name="connsiteX23" fmla="*/ 16328 w 574754"/>
                <a:gd name="connsiteY23" fmla="*/ 16329 h 1845129"/>
                <a:gd name="connsiteX24" fmla="*/ 0 w 574754"/>
                <a:gd name="connsiteY24" fmla="*/ 0 h 1845129"/>
                <a:gd name="connsiteX0" fmla="*/ 478971 w 574754"/>
                <a:gd name="connsiteY0" fmla="*/ 1845129 h 1845129"/>
                <a:gd name="connsiteX1" fmla="*/ 484414 w 574754"/>
                <a:gd name="connsiteY1" fmla="*/ 1719943 h 1845129"/>
                <a:gd name="connsiteX2" fmla="*/ 489857 w 574754"/>
                <a:gd name="connsiteY2" fmla="*/ 1692729 h 1845129"/>
                <a:gd name="connsiteX3" fmla="*/ 500743 w 574754"/>
                <a:gd name="connsiteY3" fmla="*/ 1616529 h 1845129"/>
                <a:gd name="connsiteX4" fmla="*/ 511628 w 574754"/>
                <a:gd name="connsiteY4" fmla="*/ 1600200 h 1845129"/>
                <a:gd name="connsiteX5" fmla="*/ 522514 w 574754"/>
                <a:gd name="connsiteY5" fmla="*/ 1540329 h 1845129"/>
                <a:gd name="connsiteX6" fmla="*/ 533400 w 574754"/>
                <a:gd name="connsiteY6" fmla="*/ 1349829 h 1845129"/>
                <a:gd name="connsiteX7" fmla="*/ 549728 w 574754"/>
                <a:gd name="connsiteY7" fmla="*/ 1279072 h 1845129"/>
                <a:gd name="connsiteX8" fmla="*/ 566057 w 574754"/>
                <a:gd name="connsiteY8" fmla="*/ 1202872 h 1845129"/>
                <a:gd name="connsiteX9" fmla="*/ 566057 w 574754"/>
                <a:gd name="connsiteY9" fmla="*/ 740229 h 1845129"/>
                <a:gd name="connsiteX10" fmla="*/ 538843 w 574754"/>
                <a:gd name="connsiteY10" fmla="*/ 674915 h 1845129"/>
                <a:gd name="connsiteX11" fmla="*/ 388908 w 574754"/>
                <a:gd name="connsiteY11" fmla="*/ 575471 h 1845129"/>
                <a:gd name="connsiteX12" fmla="*/ 370114 w 574754"/>
                <a:gd name="connsiteY12" fmla="*/ 468086 h 1845129"/>
                <a:gd name="connsiteX13" fmla="*/ 353785 w 574754"/>
                <a:gd name="connsiteY13" fmla="*/ 446315 h 1845129"/>
                <a:gd name="connsiteX14" fmla="*/ 315685 w 574754"/>
                <a:gd name="connsiteY14" fmla="*/ 397329 h 1845129"/>
                <a:gd name="connsiteX15" fmla="*/ 244928 w 574754"/>
                <a:gd name="connsiteY15" fmla="*/ 283029 h 1845129"/>
                <a:gd name="connsiteX16" fmla="*/ 223157 w 574754"/>
                <a:gd name="connsiteY16" fmla="*/ 244929 h 1845129"/>
                <a:gd name="connsiteX17" fmla="*/ 185057 w 574754"/>
                <a:gd name="connsiteY17" fmla="*/ 201386 h 1845129"/>
                <a:gd name="connsiteX18" fmla="*/ 157843 w 574754"/>
                <a:gd name="connsiteY18" fmla="*/ 174172 h 1845129"/>
                <a:gd name="connsiteX19" fmla="*/ 130628 w 574754"/>
                <a:gd name="connsiteY19" fmla="*/ 130629 h 1845129"/>
                <a:gd name="connsiteX20" fmla="*/ 81643 w 574754"/>
                <a:gd name="connsiteY20" fmla="*/ 76200 h 1845129"/>
                <a:gd name="connsiteX21" fmla="*/ 59871 w 574754"/>
                <a:gd name="connsiteY21" fmla="*/ 59872 h 1845129"/>
                <a:gd name="connsiteX22" fmla="*/ 48985 w 574754"/>
                <a:gd name="connsiteY22" fmla="*/ 43543 h 1845129"/>
                <a:gd name="connsiteX23" fmla="*/ 16328 w 574754"/>
                <a:gd name="connsiteY23" fmla="*/ 16329 h 1845129"/>
                <a:gd name="connsiteX24" fmla="*/ 0 w 574754"/>
                <a:gd name="connsiteY24" fmla="*/ 0 h 1845129"/>
                <a:gd name="connsiteX0" fmla="*/ 478971 w 574754"/>
                <a:gd name="connsiteY0" fmla="*/ 1845129 h 1845129"/>
                <a:gd name="connsiteX1" fmla="*/ 484414 w 574754"/>
                <a:gd name="connsiteY1" fmla="*/ 1719943 h 1845129"/>
                <a:gd name="connsiteX2" fmla="*/ 489857 w 574754"/>
                <a:gd name="connsiteY2" fmla="*/ 1692729 h 1845129"/>
                <a:gd name="connsiteX3" fmla="*/ 500743 w 574754"/>
                <a:gd name="connsiteY3" fmla="*/ 1616529 h 1845129"/>
                <a:gd name="connsiteX4" fmla="*/ 511628 w 574754"/>
                <a:gd name="connsiteY4" fmla="*/ 1600200 h 1845129"/>
                <a:gd name="connsiteX5" fmla="*/ 522514 w 574754"/>
                <a:gd name="connsiteY5" fmla="*/ 1540329 h 1845129"/>
                <a:gd name="connsiteX6" fmla="*/ 533400 w 574754"/>
                <a:gd name="connsiteY6" fmla="*/ 1349829 h 1845129"/>
                <a:gd name="connsiteX7" fmla="*/ 549728 w 574754"/>
                <a:gd name="connsiteY7" fmla="*/ 1279072 h 1845129"/>
                <a:gd name="connsiteX8" fmla="*/ 566057 w 574754"/>
                <a:gd name="connsiteY8" fmla="*/ 1202872 h 1845129"/>
                <a:gd name="connsiteX9" fmla="*/ 566057 w 574754"/>
                <a:gd name="connsiteY9" fmla="*/ 740229 h 1845129"/>
                <a:gd name="connsiteX10" fmla="*/ 433932 w 574754"/>
                <a:gd name="connsiteY10" fmla="*/ 707594 h 1845129"/>
                <a:gd name="connsiteX11" fmla="*/ 388908 w 574754"/>
                <a:gd name="connsiteY11" fmla="*/ 575471 h 1845129"/>
                <a:gd name="connsiteX12" fmla="*/ 370114 w 574754"/>
                <a:gd name="connsiteY12" fmla="*/ 468086 h 1845129"/>
                <a:gd name="connsiteX13" fmla="*/ 353785 w 574754"/>
                <a:gd name="connsiteY13" fmla="*/ 446315 h 1845129"/>
                <a:gd name="connsiteX14" fmla="*/ 315685 w 574754"/>
                <a:gd name="connsiteY14" fmla="*/ 397329 h 1845129"/>
                <a:gd name="connsiteX15" fmla="*/ 244928 w 574754"/>
                <a:gd name="connsiteY15" fmla="*/ 283029 h 1845129"/>
                <a:gd name="connsiteX16" fmla="*/ 223157 w 574754"/>
                <a:gd name="connsiteY16" fmla="*/ 244929 h 1845129"/>
                <a:gd name="connsiteX17" fmla="*/ 185057 w 574754"/>
                <a:gd name="connsiteY17" fmla="*/ 201386 h 1845129"/>
                <a:gd name="connsiteX18" fmla="*/ 157843 w 574754"/>
                <a:gd name="connsiteY18" fmla="*/ 174172 h 1845129"/>
                <a:gd name="connsiteX19" fmla="*/ 130628 w 574754"/>
                <a:gd name="connsiteY19" fmla="*/ 130629 h 1845129"/>
                <a:gd name="connsiteX20" fmla="*/ 81643 w 574754"/>
                <a:gd name="connsiteY20" fmla="*/ 76200 h 1845129"/>
                <a:gd name="connsiteX21" fmla="*/ 59871 w 574754"/>
                <a:gd name="connsiteY21" fmla="*/ 59872 h 1845129"/>
                <a:gd name="connsiteX22" fmla="*/ 48985 w 574754"/>
                <a:gd name="connsiteY22" fmla="*/ 43543 h 1845129"/>
                <a:gd name="connsiteX23" fmla="*/ 16328 w 574754"/>
                <a:gd name="connsiteY23" fmla="*/ 16329 h 1845129"/>
                <a:gd name="connsiteX24" fmla="*/ 0 w 574754"/>
                <a:gd name="connsiteY24" fmla="*/ 0 h 1845129"/>
                <a:gd name="connsiteX0" fmla="*/ 478971 w 566907"/>
                <a:gd name="connsiteY0" fmla="*/ 1845129 h 1845129"/>
                <a:gd name="connsiteX1" fmla="*/ 484414 w 566907"/>
                <a:gd name="connsiteY1" fmla="*/ 1719943 h 1845129"/>
                <a:gd name="connsiteX2" fmla="*/ 489857 w 566907"/>
                <a:gd name="connsiteY2" fmla="*/ 1692729 h 1845129"/>
                <a:gd name="connsiteX3" fmla="*/ 500743 w 566907"/>
                <a:gd name="connsiteY3" fmla="*/ 1616529 h 1845129"/>
                <a:gd name="connsiteX4" fmla="*/ 511628 w 566907"/>
                <a:gd name="connsiteY4" fmla="*/ 1600200 h 1845129"/>
                <a:gd name="connsiteX5" fmla="*/ 522514 w 566907"/>
                <a:gd name="connsiteY5" fmla="*/ 1540329 h 1845129"/>
                <a:gd name="connsiteX6" fmla="*/ 533400 w 566907"/>
                <a:gd name="connsiteY6" fmla="*/ 1349829 h 1845129"/>
                <a:gd name="connsiteX7" fmla="*/ 549728 w 566907"/>
                <a:gd name="connsiteY7" fmla="*/ 1279072 h 1845129"/>
                <a:gd name="connsiteX8" fmla="*/ 566057 w 566907"/>
                <a:gd name="connsiteY8" fmla="*/ 1202872 h 1845129"/>
                <a:gd name="connsiteX9" fmla="*/ 463124 w 566907"/>
                <a:gd name="connsiteY9" fmla="*/ 826384 h 1845129"/>
                <a:gd name="connsiteX10" fmla="*/ 433932 w 566907"/>
                <a:gd name="connsiteY10" fmla="*/ 707594 h 1845129"/>
                <a:gd name="connsiteX11" fmla="*/ 388908 w 566907"/>
                <a:gd name="connsiteY11" fmla="*/ 575471 h 1845129"/>
                <a:gd name="connsiteX12" fmla="*/ 370114 w 566907"/>
                <a:gd name="connsiteY12" fmla="*/ 468086 h 1845129"/>
                <a:gd name="connsiteX13" fmla="*/ 353785 w 566907"/>
                <a:gd name="connsiteY13" fmla="*/ 446315 h 1845129"/>
                <a:gd name="connsiteX14" fmla="*/ 315685 w 566907"/>
                <a:gd name="connsiteY14" fmla="*/ 397329 h 1845129"/>
                <a:gd name="connsiteX15" fmla="*/ 244928 w 566907"/>
                <a:gd name="connsiteY15" fmla="*/ 283029 h 1845129"/>
                <a:gd name="connsiteX16" fmla="*/ 223157 w 566907"/>
                <a:gd name="connsiteY16" fmla="*/ 244929 h 1845129"/>
                <a:gd name="connsiteX17" fmla="*/ 185057 w 566907"/>
                <a:gd name="connsiteY17" fmla="*/ 201386 h 1845129"/>
                <a:gd name="connsiteX18" fmla="*/ 157843 w 566907"/>
                <a:gd name="connsiteY18" fmla="*/ 174172 h 1845129"/>
                <a:gd name="connsiteX19" fmla="*/ 130628 w 566907"/>
                <a:gd name="connsiteY19" fmla="*/ 130629 h 1845129"/>
                <a:gd name="connsiteX20" fmla="*/ 81643 w 566907"/>
                <a:gd name="connsiteY20" fmla="*/ 76200 h 1845129"/>
                <a:gd name="connsiteX21" fmla="*/ 59871 w 566907"/>
                <a:gd name="connsiteY21" fmla="*/ 59872 h 1845129"/>
                <a:gd name="connsiteX22" fmla="*/ 48985 w 566907"/>
                <a:gd name="connsiteY22" fmla="*/ 43543 h 1845129"/>
                <a:gd name="connsiteX23" fmla="*/ 16328 w 566907"/>
                <a:gd name="connsiteY23" fmla="*/ 16329 h 1845129"/>
                <a:gd name="connsiteX24" fmla="*/ 0 w 566907"/>
                <a:gd name="connsiteY24" fmla="*/ 0 h 1845129"/>
                <a:gd name="connsiteX0" fmla="*/ 478971 w 549728"/>
                <a:gd name="connsiteY0" fmla="*/ 1845129 h 1845129"/>
                <a:gd name="connsiteX1" fmla="*/ 484414 w 549728"/>
                <a:gd name="connsiteY1" fmla="*/ 1719943 h 1845129"/>
                <a:gd name="connsiteX2" fmla="*/ 489857 w 549728"/>
                <a:gd name="connsiteY2" fmla="*/ 1692729 h 1845129"/>
                <a:gd name="connsiteX3" fmla="*/ 500743 w 549728"/>
                <a:gd name="connsiteY3" fmla="*/ 1616529 h 1845129"/>
                <a:gd name="connsiteX4" fmla="*/ 511628 w 549728"/>
                <a:gd name="connsiteY4" fmla="*/ 1600200 h 1845129"/>
                <a:gd name="connsiteX5" fmla="*/ 522514 w 549728"/>
                <a:gd name="connsiteY5" fmla="*/ 1540329 h 1845129"/>
                <a:gd name="connsiteX6" fmla="*/ 533400 w 549728"/>
                <a:gd name="connsiteY6" fmla="*/ 1349829 h 1845129"/>
                <a:gd name="connsiteX7" fmla="*/ 549728 w 549728"/>
                <a:gd name="connsiteY7" fmla="*/ 1279072 h 1845129"/>
                <a:gd name="connsiteX8" fmla="*/ 478960 w 549728"/>
                <a:gd name="connsiteY8" fmla="*/ 1131571 h 1845129"/>
                <a:gd name="connsiteX9" fmla="*/ 463124 w 549728"/>
                <a:gd name="connsiteY9" fmla="*/ 826384 h 1845129"/>
                <a:gd name="connsiteX10" fmla="*/ 433932 w 549728"/>
                <a:gd name="connsiteY10" fmla="*/ 707594 h 1845129"/>
                <a:gd name="connsiteX11" fmla="*/ 388908 w 549728"/>
                <a:gd name="connsiteY11" fmla="*/ 575471 h 1845129"/>
                <a:gd name="connsiteX12" fmla="*/ 370114 w 549728"/>
                <a:gd name="connsiteY12" fmla="*/ 468086 h 1845129"/>
                <a:gd name="connsiteX13" fmla="*/ 353785 w 549728"/>
                <a:gd name="connsiteY13" fmla="*/ 446315 h 1845129"/>
                <a:gd name="connsiteX14" fmla="*/ 315685 w 549728"/>
                <a:gd name="connsiteY14" fmla="*/ 397329 h 1845129"/>
                <a:gd name="connsiteX15" fmla="*/ 244928 w 549728"/>
                <a:gd name="connsiteY15" fmla="*/ 283029 h 1845129"/>
                <a:gd name="connsiteX16" fmla="*/ 223157 w 549728"/>
                <a:gd name="connsiteY16" fmla="*/ 244929 h 1845129"/>
                <a:gd name="connsiteX17" fmla="*/ 185057 w 549728"/>
                <a:gd name="connsiteY17" fmla="*/ 201386 h 1845129"/>
                <a:gd name="connsiteX18" fmla="*/ 157843 w 549728"/>
                <a:gd name="connsiteY18" fmla="*/ 174172 h 1845129"/>
                <a:gd name="connsiteX19" fmla="*/ 130628 w 549728"/>
                <a:gd name="connsiteY19" fmla="*/ 130629 h 1845129"/>
                <a:gd name="connsiteX20" fmla="*/ 81643 w 549728"/>
                <a:gd name="connsiteY20" fmla="*/ 76200 h 1845129"/>
                <a:gd name="connsiteX21" fmla="*/ 59871 w 549728"/>
                <a:gd name="connsiteY21" fmla="*/ 59872 h 1845129"/>
                <a:gd name="connsiteX22" fmla="*/ 48985 w 549728"/>
                <a:gd name="connsiteY22" fmla="*/ 43543 h 1845129"/>
                <a:gd name="connsiteX23" fmla="*/ 16328 w 549728"/>
                <a:gd name="connsiteY23" fmla="*/ 16329 h 1845129"/>
                <a:gd name="connsiteX24" fmla="*/ 0 w 549728"/>
                <a:gd name="connsiteY24" fmla="*/ 0 h 1845129"/>
                <a:gd name="connsiteX0" fmla="*/ 478971 w 538005"/>
                <a:gd name="connsiteY0" fmla="*/ 1845129 h 1845129"/>
                <a:gd name="connsiteX1" fmla="*/ 484414 w 538005"/>
                <a:gd name="connsiteY1" fmla="*/ 1719943 h 1845129"/>
                <a:gd name="connsiteX2" fmla="*/ 489857 w 538005"/>
                <a:gd name="connsiteY2" fmla="*/ 1692729 h 1845129"/>
                <a:gd name="connsiteX3" fmla="*/ 500743 w 538005"/>
                <a:gd name="connsiteY3" fmla="*/ 1616529 h 1845129"/>
                <a:gd name="connsiteX4" fmla="*/ 511628 w 538005"/>
                <a:gd name="connsiteY4" fmla="*/ 1600200 h 1845129"/>
                <a:gd name="connsiteX5" fmla="*/ 522514 w 538005"/>
                <a:gd name="connsiteY5" fmla="*/ 1540329 h 1845129"/>
                <a:gd name="connsiteX6" fmla="*/ 533400 w 538005"/>
                <a:gd name="connsiteY6" fmla="*/ 1349829 h 1845129"/>
                <a:gd name="connsiteX7" fmla="*/ 452735 w 538005"/>
                <a:gd name="connsiteY7" fmla="*/ 1264216 h 1845129"/>
                <a:gd name="connsiteX8" fmla="*/ 478960 w 538005"/>
                <a:gd name="connsiteY8" fmla="*/ 1131571 h 1845129"/>
                <a:gd name="connsiteX9" fmla="*/ 463124 w 538005"/>
                <a:gd name="connsiteY9" fmla="*/ 826384 h 1845129"/>
                <a:gd name="connsiteX10" fmla="*/ 433932 w 538005"/>
                <a:gd name="connsiteY10" fmla="*/ 707594 h 1845129"/>
                <a:gd name="connsiteX11" fmla="*/ 388908 w 538005"/>
                <a:gd name="connsiteY11" fmla="*/ 575471 h 1845129"/>
                <a:gd name="connsiteX12" fmla="*/ 370114 w 538005"/>
                <a:gd name="connsiteY12" fmla="*/ 468086 h 1845129"/>
                <a:gd name="connsiteX13" fmla="*/ 353785 w 538005"/>
                <a:gd name="connsiteY13" fmla="*/ 446315 h 1845129"/>
                <a:gd name="connsiteX14" fmla="*/ 315685 w 538005"/>
                <a:gd name="connsiteY14" fmla="*/ 397329 h 1845129"/>
                <a:gd name="connsiteX15" fmla="*/ 244928 w 538005"/>
                <a:gd name="connsiteY15" fmla="*/ 283029 h 1845129"/>
                <a:gd name="connsiteX16" fmla="*/ 223157 w 538005"/>
                <a:gd name="connsiteY16" fmla="*/ 244929 h 1845129"/>
                <a:gd name="connsiteX17" fmla="*/ 185057 w 538005"/>
                <a:gd name="connsiteY17" fmla="*/ 201386 h 1845129"/>
                <a:gd name="connsiteX18" fmla="*/ 157843 w 538005"/>
                <a:gd name="connsiteY18" fmla="*/ 174172 h 1845129"/>
                <a:gd name="connsiteX19" fmla="*/ 130628 w 538005"/>
                <a:gd name="connsiteY19" fmla="*/ 130629 h 1845129"/>
                <a:gd name="connsiteX20" fmla="*/ 81643 w 538005"/>
                <a:gd name="connsiteY20" fmla="*/ 76200 h 1845129"/>
                <a:gd name="connsiteX21" fmla="*/ 59871 w 538005"/>
                <a:gd name="connsiteY21" fmla="*/ 59872 h 1845129"/>
                <a:gd name="connsiteX22" fmla="*/ 48985 w 538005"/>
                <a:gd name="connsiteY22" fmla="*/ 43543 h 1845129"/>
                <a:gd name="connsiteX23" fmla="*/ 16328 w 538005"/>
                <a:gd name="connsiteY23" fmla="*/ 16329 h 1845129"/>
                <a:gd name="connsiteX24" fmla="*/ 0 w 538005"/>
                <a:gd name="connsiteY24" fmla="*/ 0 h 1845129"/>
                <a:gd name="connsiteX0" fmla="*/ 478971 w 525903"/>
                <a:gd name="connsiteY0" fmla="*/ 1845129 h 1845129"/>
                <a:gd name="connsiteX1" fmla="*/ 484414 w 525903"/>
                <a:gd name="connsiteY1" fmla="*/ 1719943 h 1845129"/>
                <a:gd name="connsiteX2" fmla="*/ 489857 w 525903"/>
                <a:gd name="connsiteY2" fmla="*/ 1692729 h 1845129"/>
                <a:gd name="connsiteX3" fmla="*/ 500743 w 525903"/>
                <a:gd name="connsiteY3" fmla="*/ 1616529 h 1845129"/>
                <a:gd name="connsiteX4" fmla="*/ 511628 w 525903"/>
                <a:gd name="connsiteY4" fmla="*/ 1600200 h 1845129"/>
                <a:gd name="connsiteX5" fmla="*/ 522514 w 525903"/>
                <a:gd name="connsiteY5" fmla="*/ 1540329 h 1845129"/>
                <a:gd name="connsiteX6" fmla="*/ 446304 w 525903"/>
                <a:gd name="connsiteY6" fmla="*/ 1346857 h 1845129"/>
                <a:gd name="connsiteX7" fmla="*/ 452735 w 525903"/>
                <a:gd name="connsiteY7" fmla="*/ 1264216 h 1845129"/>
                <a:gd name="connsiteX8" fmla="*/ 478960 w 525903"/>
                <a:gd name="connsiteY8" fmla="*/ 1131571 h 1845129"/>
                <a:gd name="connsiteX9" fmla="*/ 463124 w 525903"/>
                <a:gd name="connsiteY9" fmla="*/ 826384 h 1845129"/>
                <a:gd name="connsiteX10" fmla="*/ 433932 w 525903"/>
                <a:gd name="connsiteY10" fmla="*/ 707594 h 1845129"/>
                <a:gd name="connsiteX11" fmla="*/ 388908 w 525903"/>
                <a:gd name="connsiteY11" fmla="*/ 575471 h 1845129"/>
                <a:gd name="connsiteX12" fmla="*/ 370114 w 525903"/>
                <a:gd name="connsiteY12" fmla="*/ 468086 h 1845129"/>
                <a:gd name="connsiteX13" fmla="*/ 353785 w 525903"/>
                <a:gd name="connsiteY13" fmla="*/ 446315 h 1845129"/>
                <a:gd name="connsiteX14" fmla="*/ 315685 w 525903"/>
                <a:gd name="connsiteY14" fmla="*/ 397329 h 1845129"/>
                <a:gd name="connsiteX15" fmla="*/ 244928 w 525903"/>
                <a:gd name="connsiteY15" fmla="*/ 283029 h 1845129"/>
                <a:gd name="connsiteX16" fmla="*/ 223157 w 525903"/>
                <a:gd name="connsiteY16" fmla="*/ 244929 h 1845129"/>
                <a:gd name="connsiteX17" fmla="*/ 185057 w 525903"/>
                <a:gd name="connsiteY17" fmla="*/ 201386 h 1845129"/>
                <a:gd name="connsiteX18" fmla="*/ 157843 w 525903"/>
                <a:gd name="connsiteY18" fmla="*/ 174172 h 1845129"/>
                <a:gd name="connsiteX19" fmla="*/ 130628 w 525903"/>
                <a:gd name="connsiteY19" fmla="*/ 130629 h 1845129"/>
                <a:gd name="connsiteX20" fmla="*/ 81643 w 525903"/>
                <a:gd name="connsiteY20" fmla="*/ 76200 h 1845129"/>
                <a:gd name="connsiteX21" fmla="*/ 59871 w 525903"/>
                <a:gd name="connsiteY21" fmla="*/ 59872 h 1845129"/>
                <a:gd name="connsiteX22" fmla="*/ 48985 w 525903"/>
                <a:gd name="connsiteY22" fmla="*/ 43543 h 1845129"/>
                <a:gd name="connsiteX23" fmla="*/ 16328 w 525903"/>
                <a:gd name="connsiteY23" fmla="*/ 16329 h 1845129"/>
                <a:gd name="connsiteX24" fmla="*/ 0 w 525903"/>
                <a:gd name="connsiteY24" fmla="*/ 0 h 1845129"/>
                <a:gd name="connsiteX0" fmla="*/ 478971 w 511827"/>
                <a:gd name="connsiteY0" fmla="*/ 1845129 h 1845129"/>
                <a:gd name="connsiteX1" fmla="*/ 484414 w 511827"/>
                <a:gd name="connsiteY1" fmla="*/ 1719943 h 1845129"/>
                <a:gd name="connsiteX2" fmla="*/ 489857 w 511827"/>
                <a:gd name="connsiteY2" fmla="*/ 1692729 h 1845129"/>
                <a:gd name="connsiteX3" fmla="*/ 500743 w 511827"/>
                <a:gd name="connsiteY3" fmla="*/ 1616529 h 1845129"/>
                <a:gd name="connsiteX4" fmla="*/ 511628 w 511827"/>
                <a:gd name="connsiteY4" fmla="*/ 1600200 h 1845129"/>
                <a:gd name="connsiteX5" fmla="*/ 467089 w 511827"/>
                <a:gd name="connsiteY5" fmla="*/ 1483884 h 1845129"/>
                <a:gd name="connsiteX6" fmla="*/ 446304 w 511827"/>
                <a:gd name="connsiteY6" fmla="*/ 1346857 h 1845129"/>
                <a:gd name="connsiteX7" fmla="*/ 452735 w 511827"/>
                <a:gd name="connsiteY7" fmla="*/ 1264216 h 1845129"/>
                <a:gd name="connsiteX8" fmla="*/ 478960 w 511827"/>
                <a:gd name="connsiteY8" fmla="*/ 1131571 h 1845129"/>
                <a:gd name="connsiteX9" fmla="*/ 463124 w 511827"/>
                <a:gd name="connsiteY9" fmla="*/ 826384 h 1845129"/>
                <a:gd name="connsiteX10" fmla="*/ 433932 w 511827"/>
                <a:gd name="connsiteY10" fmla="*/ 707594 h 1845129"/>
                <a:gd name="connsiteX11" fmla="*/ 388908 w 511827"/>
                <a:gd name="connsiteY11" fmla="*/ 575471 h 1845129"/>
                <a:gd name="connsiteX12" fmla="*/ 370114 w 511827"/>
                <a:gd name="connsiteY12" fmla="*/ 468086 h 1845129"/>
                <a:gd name="connsiteX13" fmla="*/ 353785 w 511827"/>
                <a:gd name="connsiteY13" fmla="*/ 446315 h 1845129"/>
                <a:gd name="connsiteX14" fmla="*/ 315685 w 511827"/>
                <a:gd name="connsiteY14" fmla="*/ 397329 h 1845129"/>
                <a:gd name="connsiteX15" fmla="*/ 244928 w 511827"/>
                <a:gd name="connsiteY15" fmla="*/ 283029 h 1845129"/>
                <a:gd name="connsiteX16" fmla="*/ 223157 w 511827"/>
                <a:gd name="connsiteY16" fmla="*/ 244929 h 1845129"/>
                <a:gd name="connsiteX17" fmla="*/ 185057 w 511827"/>
                <a:gd name="connsiteY17" fmla="*/ 201386 h 1845129"/>
                <a:gd name="connsiteX18" fmla="*/ 157843 w 511827"/>
                <a:gd name="connsiteY18" fmla="*/ 174172 h 1845129"/>
                <a:gd name="connsiteX19" fmla="*/ 130628 w 511827"/>
                <a:gd name="connsiteY19" fmla="*/ 130629 h 1845129"/>
                <a:gd name="connsiteX20" fmla="*/ 81643 w 511827"/>
                <a:gd name="connsiteY20" fmla="*/ 76200 h 1845129"/>
                <a:gd name="connsiteX21" fmla="*/ 59871 w 511827"/>
                <a:gd name="connsiteY21" fmla="*/ 59872 h 1845129"/>
                <a:gd name="connsiteX22" fmla="*/ 48985 w 511827"/>
                <a:gd name="connsiteY22" fmla="*/ 43543 h 1845129"/>
                <a:gd name="connsiteX23" fmla="*/ 16328 w 511827"/>
                <a:gd name="connsiteY23" fmla="*/ 16329 h 1845129"/>
                <a:gd name="connsiteX24" fmla="*/ 0 w 511827"/>
                <a:gd name="connsiteY24" fmla="*/ 0 h 1845129"/>
                <a:gd name="connsiteX0" fmla="*/ 478971 w 500743"/>
                <a:gd name="connsiteY0" fmla="*/ 1845129 h 1845129"/>
                <a:gd name="connsiteX1" fmla="*/ 484414 w 500743"/>
                <a:gd name="connsiteY1" fmla="*/ 1719943 h 1845129"/>
                <a:gd name="connsiteX2" fmla="*/ 489857 w 500743"/>
                <a:gd name="connsiteY2" fmla="*/ 1692729 h 1845129"/>
                <a:gd name="connsiteX3" fmla="*/ 500743 w 500743"/>
                <a:gd name="connsiteY3" fmla="*/ 1616529 h 1845129"/>
                <a:gd name="connsiteX4" fmla="*/ 489854 w 500743"/>
                <a:gd name="connsiteY4" fmla="*/ 1579404 h 1845129"/>
                <a:gd name="connsiteX5" fmla="*/ 467089 w 500743"/>
                <a:gd name="connsiteY5" fmla="*/ 1483884 h 1845129"/>
                <a:gd name="connsiteX6" fmla="*/ 446304 w 500743"/>
                <a:gd name="connsiteY6" fmla="*/ 1346857 h 1845129"/>
                <a:gd name="connsiteX7" fmla="*/ 452735 w 500743"/>
                <a:gd name="connsiteY7" fmla="*/ 1264216 h 1845129"/>
                <a:gd name="connsiteX8" fmla="*/ 478960 w 500743"/>
                <a:gd name="connsiteY8" fmla="*/ 1131571 h 1845129"/>
                <a:gd name="connsiteX9" fmla="*/ 463124 w 500743"/>
                <a:gd name="connsiteY9" fmla="*/ 826384 h 1845129"/>
                <a:gd name="connsiteX10" fmla="*/ 433932 w 500743"/>
                <a:gd name="connsiteY10" fmla="*/ 707594 h 1845129"/>
                <a:gd name="connsiteX11" fmla="*/ 388908 w 500743"/>
                <a:gd name="connsiteY11" fmla="*/ 575471 h 1845129"/>
                <a:gd name="connsiteX12" fmla="*/ 370114 w 500743"/>
                <a:gd name="connsiteY12" fmla="*/ 468086 h 1845129"/>
                <a:gd name="connsiteX13" fmla="*/ 353785 w 500743"/>
                <a:gd name="connsiteY13" fmla="*/ 446315 h 1845129"/>
                <a:gd name="connsiteX14" fmla="*/ 315685 w 500743"/>
                <a:gd name="connsiteY14" fmla="*/ 397329 h 1845129"/>
                <a:gd name="connsiteX15" fmla="*/ 244928 w 500743"/>
                <a:gd name="connsiteY15" fmla="*/ 283029 h 1845129"/>
                <a:gd name="connsiteX16" fmla="*/ 223157 w 500743"/>
                <a:gd name="connsiteY16" fmla="*/ 244929 h 1845129"/>
                <a:gd name="connsiteX17" fmla="*/ 185057 w 500743"/>
                <a:gd name="connsiteY17" fmla="*/ 201386 h 1845129"/>
                <a:gd name="connsiteX18" fmla="*/ 157843 w 500743"/>
                <a:gd name="connsiteY18" fmla="*/ 174172 h 1845129"/>
                <a:gd name="connsiteX19" fmla="*/ 130628 w 500743"/>
                <a:gd name="connsiteY19" fmla="*/ 130629 h 1845129"/>
                <a:gd name="connsiteX20" fmla="*/ 81643 w 500743"/>
                <a:gd name="connsiteY20" fmla="*/ 76200 h 1845129"/>
                <a:gd name="connsiteX21" fmla="*/ 59871 w 500743"/>
                <a:gd name="connsiteY21" fmla="*/ 59872 h 1845129"/>
                <a:gd name="connsiteX22" fmla="*/ 48985 w 500743"/>
                <a:gd name="connsiteY22" fmla="*/ 43543 h 1845129"/>
                <a:gd name="connsiteX23" fmla="*/ 16328 w 500743"/>
                <a:gd name="connsiteY23" fmla="*/ 16329 h 1845129"/>
                <a:gd name="connsiteX24" fmla="*/ 0 w 500743"/>
                <a:gd name="connsiteY24" fmla="*/ 0 h 1845129"/>
                <a:gd name="connsiteX0" fmla="*/ 478971 w 491762"/>
                <a:gd name="connsiteY0" fmla="*/ 1845129 h 1845129"/>
                <a:gd name="connsiteX1" fmla="*/ 484414 w 491762"/>
                <a:gd name="connsiteY1" fmla="*/ 1719943 h 1845129"/>
                <a:gd name="connsiteX2" fmla="*/ 489857 w 491762"/>
                <a:gd name="connsiteY2" fmla="*/ 1692729 h 1845129"/>
                <a:gd name="connsiteX3" fmla="*/ 489854 w 491762"/>
                <a:gd name="connsiteY3" fmla="*/ 1579404 h 1845129"/>
                <a:gd name="connsiteX4" fmla="*/ 467089 w 491762"/>
                <a:gd name="connsiteY4" fmla="*/ 1483884 h 1845129"/>
                <a:gd name="connsiteX5" fmla="*/ 446304 w 491762"/>
                <a:gd name="connsiteY5" fmla="*/ 1346857 h 1845129"/>
                <a:gd name="connsiteX6" fmla="*/ 452735 w 491762"/>
                <a:gd name="connsiteY6" fmla="*/ 1264216 h 1845129"/>
                <a:gd name="connsiteX7" fmla="*/ 478960 w 491762"/>
                <a:gd name="connsiteY7" fmla="*/ 1131571 h 1845129"/>
                <a:gd name="connsiteX8" fmla="*/ 463124 w 491762"/>
                <a:gd name="connsiteY8" fmla="*/ 826384 h 1845129"/>
                <a:gd name="connsiteX9" fmla="*/ 433932 w 491762"/>
                <a:gd name="connsiteY9" fmla="*/ 707594 h 1845129"/>
                <a:gd name="connsiteX10" fmla="*/ 388908 w 491762"/>
                <a:gd name="connsiteY10" fmla="*/ 575471 h 1845129"/>
                <a:gd name="connsiteX11" fmla="*/ 370114 w 491762"/>
                <a:gd name="connsiteY11" fmla="*/ 468086 h 1845129"/>
                <a:gd name="connsiteX12" fmla="*/ 353785 w 491762"/>
                <a:gd name="connsiteY12" fmla="*/ 446315 h 1845129"/>
                <a:gd name="connsiteX13" fmla="*/ 315685 w 491762"/>
                <a:gd name="connsiteY13" fmla="*/ 397329 h 1845129"/>
                <a:gd name="connsiteX14" fmla="*/ 244928 w 491762"/>
                <a:gd name="connsiteY14" fmla="*/ 283029 h 1845129"/>
                <a:gd name="connsiteX15" fmla="*/ 223157 w 491762"/>
                <a:gd name="connsiteY15" fmla="*/ 244929 h 1845129"/>
                <a:gd name="connsiteX16" fmla="*/ 185057 w 491762"/>
                <a:gd name="connsiteY16" fmla="*/ 201386 h 1845129"/>
                <a:gd name="connsiteX17" fmla="*/ 157843 w 491762"/>
                <a:gd name="connsiteY17" fmla="*/ 174172 h 1845129"/>
                <a:gd name="connsiteX18" fmla="*/ 130628 w 491762"/>
                <a:gd name="connsiteY18" fmla="*/ 130629 h 1845129"/>
                <a:gd name="connsiteX19" fmla="*/ 81643 w 491762"/>
                <a:gd name="connsiteY19" fmla="*/ 76200 h 1845129"/>
                <a:gd name="connsiteX20" fmla="*/ 59871 w 491762"/>
                <a:gd name="connsiteY20" fmla="*/ 59872 h 1845129"/>
                <a:gd name="connsiteX21" fmla="*/ 48985 w 491762"/>
                <a:gd name="connsiteY21" fmla="*/ 43543 h 1845129"/>
                <a:gd name="connsiteX22" fmla="*/ 16328 w 491762"/>
                <a:gd name="connsiteY22" fmla="*/ 16329 h 1845129"/>
                <a:gd name="connsiteX23" fmla="*/ 0 w 491762"/>
                <a:gd name="connsiteY23" fmla="*/ 0 h 1845129"/>
                <a:gd name="connsiteX0" fmla="*/ 478971 w 490504"/>
                <a:gd name="connsiteY0" fmla="*/ 1845129 h 1845129"/>
                <a:gd name="connsiteX1" fmla="*/ 484414 w 490504"/>
                <a:gd name="connsiteY1" fmla="*/ 1719943 h 1845129"/>
                <a:gd name="connsiteX2" fmla="*/ 489857 w 490504"/>
                <a:gd name="connsiteY2" fmla="*/ 1692729 h 1845129"/>
                <a:gd name="connsiteX3" fmla="*/ 467089 w 490504"/>
                <a:gd name="connsiteY3" fmla="*/ 1483884 h 1845129"/>
                <a:gd name="connsiteX4" fmla="*/ 446304 w 490504"/>
                <a:gd name="connsiteY4" fmla="*/ 1346857 h 1845129"/>
                <a:gd name="connsiteX5" fmla="*/ 452735 w 490504"/>
                <a:gd name="connsiteY5" fmla="*/ 1264216 h 1845129"/>
                <a:gd name="connsiteX6" fmla="*/ 478960 w 490504"/>
                <a:gd name="connsiteY6" fmla="*/ 1131571 h 1845129"/>
                <a:gd name="connsiteX7" fmla="*/ 463124 w 490504"/>
                <a:gd name="connsiteY7" fmla="*/ 826384 h 1845129"/>
                <a:gd name="connsiteX8" fmla="*/ 433932 w 490504"/>
                <a:gd name="connsiteY8" fmla="*/ 707594 h 1845129"/>
                <a:gd name="connsiteX9" fmla="*/ 388908 w 490504"/>
                <a:gd name="connsiteY9" fmla="*/ 575471 h 1845129"/>
                <a:gd name="connsiteX10" fmla="*/ 370114 w 490504"/>
                <a:gd name="connsiteY10" fmla="*/ 468086 h 1845129"/>
                <a:gd name="connsiteX11" fmla="*/ 353785 w 490504"/>
                <a:gd name="connsiteY11" fmla="*/ 446315 h 1845129"/>
                <a:gd name="connsiteX12" fmla="*/ 315685 w 490504"/>
                <a:gd name="connsiteY12" fmla="*/ 397329 h 1845129"/>
                <a:gd name="connsiteX13" fmla="*/ 244928 w 490504"/>
                <a:gd name="connsiteY13" fmla="*/ 283029 h 1845129"/>
                <a:gd name="connsiteX14" fmla="*/ 223157 w 490504"/>
                <a:gd name="connsiteY14" fmla="*/ 244929 h 1845129"/>
                <a:gd name="connsiteX15" fmla="*/ 185057 w 490504"/>
                <a:gd name="connsiteY15" fmla="*/ 201386 h 1845129"/>
                <a:gd name="connsiteX16" fmla="*/ 157843 w 490504"/>
                <a:gd name="connsiteY16" fmla="*/ 174172 h 1845129"/>
                <a:gd name="connsiteX17" fmla="*/ 130628 w 490504"/>
                <a:gd name="connsiteY17" fmla="*/ 130629 h 1845129"/>
                <a:gd name="connsiteX18" fmla="*/ 81643 w 490504"/>
                <a:gd name="connsiteY18" fmla="*/ 76200 h 1845129"/>
                <a:gd name="connsiteX19" fmla="*/ 59871 w 490504"/>
                <a:gd name="connsiteY19" fmla="*/ 59872 h 1845129"/>
                <a:gd name="connsiteX20" fmla="*/ 48985 w 490504"/>
                <a:gd name="connsiteY20" fmla="*/ 43543 h 1845129"/>
                <a:gd name="connsiteX21" fmla="*/ 16328 w 490504"/>
                <a:gd name="connsiteY21" fmla="*/ 16329 h 1845129"/>
                <a:gd name="connsiteX22" fmla="*/ 0 w 490504"/>
                <a:gd name="connsiteY22"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46304 w 484831"/>
                <a:gd name="connsiteY3" fmla="*/ 1346857 h 1845129"/>
                <a:gd name="connsiteX4" fmla="*/ 452735 w 484831"/>
                <a:gd name="connsiteY4" fmla="*/ 1264216 h 1845129"/>
                <a:gd name="connsiteX5" fmla="*/ 478960 w 484831"/>
                <a:gd name="connsiteY5" fmla="*/ 1131571 h 1845129"/>
                <a:gd name="connsiteX6" fmla="*/ 463124 w 484831"/>
                <a:gd name="connsiteY6" fmla="*/ 826384 h 1845129"/>
                <a:gd name="connsiteX7" fmla="*/ 433932 w 484831"/>
                <a:gd name="connsiteY7" fmla="*/ 707594 h 1845129"/>
                <a:gd name="connsiteX8" fmla="*/ 388908 w 484831"/>
                <a:gd name="connsiteY8" fmla="*/ 575471 h 1845129"/>
                <a:gd name="connsiteX9" fmla="*/ 370114 w 484831"/>
                <a:gd name="connsiteY9" fmla="*/ 468086 h 1845129"/>
                <a:gd name="connsiteX10" fmla="*/ 353785 w 484831"/>
                <a:gd name="connsiteY10" fmla="*/ 446315 h 1845129"/>
                <a:gd name="connsiteX11" fmla="*/ 315685 w 484831"/>
                <a:gd name="connsiteY11" fmla="*/ 397329 h 1845129"/>
                <a:gd name="connsiteX12" fmla="*/ 244928 w 484831"/>
                <a:gd name="connsiteY12" fmla="*/ 283029 h 1845129"/>
                <a:gd name="connsiteX13" fmla="*/ 223157 w 484831"/>
                <a:gd name="connsiteY13" fmla="*/ 244929 h 1845129"/>
                <a:gd name="connsiteX14" fmla="*/ 185057 w 484831"/>
                <a:gd name="connsiteY14" fmla="*/ 201386 h 1845129"/>
                <a:gd name="connsiteX15" fmla="*/ 157843 w 484831"/>
                <a:gd name="connsiteY15" fmla="*/ 174172 h 1845129"/>
                <a:gd name="connsiteX16" fmla="*/ 130628 w 484831"/>
                <a:gd name="connsiteY16" fmla="*/ 130629 h 1845129"/>
                <a:gd name="connsiteX17" fmla="*/ 81643 w 484831"/>
                <a:gd name="connsiteY17" fmla="*/ 76200 h 1845129"/>
                <a:gd name="connsiteX18" fmla="*/ 59871 w 484831"/>
                <a:gd name="connsiteY18" fmla="*/ 59872 h 1845129"/>
                <a:gd name="connsiteX19" fmla="*/ 48985 w 484831"/>
                <a:gd name="connsiteY19" fmla="*/ 43543 h 1845129"/>
                <a:gd name="connsiteX20" fmla="*/ 16328 w 484831"/>
                <a:gd name="connsiteY20" fmla="*/ 16329 h 1845129"/>
                <a:gd name="connsiteX21" fmla="*/ 0 w 484831"/>
                <a:gd name="connsiteY21"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52735 w 484831"/>
                <a:gd name="connsiteY3" fmla="*/ 1264216 h 1845129"/>
                <a:gd name="connsiteX4" fmla="*/ 478960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53785 w 484831"/>
                <a:gd name="connsiteY9" fmla="*/ 446315 h 1845129"/>
                <a:gd name="connsiteX10" fmla="*/ 315685 w 484831"/>
                <a:gd name="connsiteY10" fmla="*/ 397329 h 1845129"/>
                <a:gd name="connsiteX11" fmla="*/ 244928 w 484831"/>
                <a:gd name="connsiteY11" fmla="*/ 283029 h 1845129"/>
                <a:gd name="connsiteX12" fmla="*/ 223157 w 484831"/>
                <a:gd name="connsiteY12" fmla="*/ 244929 h 1845129"/>
                <a:gd name="connsiteX13" fmla="*/ 185057 w 484831"/>
                <a:gd name="connsiteY13" fmla="*/ 201386 h 1845129"/>
                <a:gd name="connsiteX14" fmla="*/ 157843 w 484831"/>
                <a:gd name="connsiteY14" fmla="*/ 174172 h 1845129"/>
                <a:gd name="connsiteX15" fmla="*/ 130628 w 484831"/>
                <a:gd name="connsiteY15" fmla="*/ 130629 h 1845129"/>
                <a:gd name="connsiteX16" fmla="*/ 81643 w 484831"/>
                <a:gd name="connsiteY16" fmla="*/ 76200 h 1845129"/>
                <a:gd name="connsiteX17" fmla="*/ 59871 w 484831"/>
                <a:gd name="connsiteY17" fmla="*/ 59872 h 1845129"/>
                <a:gd name="connsiteX18" fmla="*/ 48985 w 484831"/>
                <a:gd name="connsiteY18" fmla="*/ 43543 h 1845129"/>
                <a:gd name="connsiteX19" fmla="*/ 16328 w 484831"/>
                <a:gd name="connsiteY19" fmla="*/ 16329 h 1845129"/>
                <a:gd name="connsiteX20" fmla="*/ 0 w 484831"/>
                <a:gd name="connsiteY20"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78960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53785 w 484831"/>
                <a:gd name="connsiteY9" fmla="*/ 446315 h 1845129"/>
                <a:gd name="connsiteX10" fmla="*/ 315685 w 484831"/>
                <a:gd name="connsiteY10" fmla="*/ 397329 h 1845129"/>
                <a:gd name="connsiteX11" fmla="*/ 244928 w 484831"/>
                <a:gd name="connsiteY11" fmla="*/ 283029 h 1845129"/>
                <a:gd name="connsiteX12" fmla="*/ 223157 w 484831"/>
                <a:gd name="connsiteY12" fmla="*/ 244929 h 1845129"/>
                <a:gd name="connsiteX13" fmla="*/ 185057 w 484831"/>
                <a:gd name="connsiteY13" fmla="*/ 201386 h 1845129"/>
                <a:gd name="connsiteX14" fmla="*/ 157843 w 484831"/>
                <a:gd name="connsiteY14" fmla="*/ 174172 h 1845129"/>
                <a:gd name="connsiteX15" fmla="*/ 130628 w 484831"/>
                <a:gd name="connsiteY15" fmla="*/ 130629 h 1845129"/>
                <a:gd name="connsiteX16" fmla="*/ 81643 w 484831"/>
                <a:gd name="connsiteY16" fmla="*/ 76200 h 1845129"/>
                <a:gd name="connsiteX17" fmla="*/ 59871 w 484831"/>
                <a:gd name="connsiteY17" fmla="*/ 59872 h 1845129"/>
                <a:gd name="connsiteX18" fmla="*/ 48985 w 484831"/>
                <a:gd name="connsiteY18" fmla="*/ 43543 h 1845129"/>
                <a:gd name="connsiteX19" fmla="*/ 16328 w 484831"/>
                <a:gd name="connsiteY19" fmla="*/ 16329 h 1845129"/>
                <a:gd name="connsiteX20" fmla="*/ 0 w 484831"/>
                <a:gd name="connsiteY20"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53785 w 484831"/>
                <a:gd name="connsiteY9" fmla="*/ 446315 h 1845129"/>
                <a:gd name="connsiteX10" fmla="*/ 315685 w 484831"/>
                <a:gd name="connsiteY10" fmla="*/ 397329 h 1845129"/>
                <a:gd name="connsiteX11" fmla="*/ 244928 w 484831"/>
                <a:gd name="connsiteY11" fmla="*/ 283029 h 1845129"/>
                <a:gd name="connsiteX12" fmla="*/ 223157 w 484831"/>
                <a:gd name="connsiteY12" fmla="*/ 244929 h 1845129"/>
                <a:gd name="connsiteX13" fmla="*/ 185057 w 484831"/>
                <a:gd name="connsiteY13" fmla="*/ 201386 h 1845129"/>
                <a:gd name="connsiteX14" fmla="*/ 157843 w 484831"/>
                <a:gd name="connsiteY14" fmla="*/ 174172 h 1845129"/>
                <a:gd name="connsiteX15" fmla="*/ 130628 w 484831"/>
                <a:gd name="connsiteY15" fmla="*/ 130629 h 1845129"/>
                <a:gd name="connsiteX16" fmla="*/ 81643 w 484831"/>
                <a:gd name="connsiteY16" fmla="*/ 76200 h 1845129"/>
                <a:gd name="connsiteX17" fmla="*/ 59871 w 484831"/>
                <a:gd name="connsiteY17" fmla="*/ 59872 h 1845129"/>
                <a:gd name="connsiteX18" fmla="*/ 48985 w 484831"/>
                <a:gd name="connsiteY18" fmla="*/ 43543 h 1845129"/>
                <a:gd name="connsiteX19" fmla="*/ 16328 w 484831"/>
                <a:gd name="connsiteY19" fmla="*/ 16329 h 1845129"/>
                <a:gd name="connsiteX20" fmla="*/ 0 w 484831"/>
                <a:gd name="connsiteY20"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53785 w 484831"/>
                <a:gd name="connsiteY9" fmla="*/ 446315 h 1845129"/>
                <a:gd name="connsiteX10" fmla="*/ 315685 w 484831"/>
                <a:gd name="connsiteY10" fmla="*/ 397329 h 1845129"/>
                <a:gd name="connsiteX11" fmla="*/ 244928 w 484831"/>
                <a:gd name="connsiteY11" fmla="*/ 283029 h 1845129"/>
                <a:gd name="connsiteX12" fmla="*/ 185057 w 484831"/>
                <a:gd name="connsiteY12" fmla="*/ 201386 h 1845129"/>
                <a:gd name="connsiteX13" fmla="*/ 157843 w 484831"/>
                <a:gd name="connsiteY13" fmla="*/ 174172 h 1845129"/>
                <a:gd name="connsiteX14" fmla="*/ 130628 w 484831"/>
                <a:gd name="connsiteY14" fmla="*/ 130629 h 1845129"/>
                <a:gd name="connsiteX15" fmla="*/ 81643 w 484831"/>
                <a:gd name="connsiteY15" fmla="*/ 76200 h 1845129"/>
                <a:gd name="connsiteX16" fmla="*/ 59871 w 484831"/>
                <a:gd name="connsiteY16" fmla="*/ 59872 h 1845129"/>
                <a:gd name="connsiteX17" fmla="*/ 48985 w 484831"/>
                <a:gd name="connsiteY17" fmla="*/ 43543 h 1845129"/>
                <a:gd name="connsiteX18" fmla="*/ 16328 w 484831"/>
                <a:gd name="connsiteY18" fmla="*/ 16329 h 1845129"/>
                <a:gd name="connsiteX19" fmla="*/ 0 w 484831"/>
                <a:gd name="connsiteY19"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53785 w 484831"/>
                <a:gd name="connsiteY9" fmla="*/ 446315 h 1845129"/>
                <a:gd name="connsiteX10" fmla="*/ 315685 w 484831"/>
                <a:gd name="connsiteY10" fmla="*/ 397329 h 1845129"/>
                <a:gd name="connsiteX11" fmla="*/ 185057 w 484831"/>
                <a:gd name="connsiteY11" fmla="*/ 201386 h 1845129"/>
                <a:gd name="connsiteX12" fmla="*/ 157843 w 484831"/>
                <a:gd name="connsiteY12" fmla="*/ 174172 h 1845129"/>
                <a:gd name="connsiteX13" fmla="*/ 130628 w 484831"/>
                <a:gd name="connsiteY13" fmla="*/ 130629 h 1845129"/>
                <a:gd name="connsiteX14" fmla="*/ 81643 w 484831"/>
                <a:gd name="connsiteY14" fmla="*/ 76200 h 1845129"/>
                <a:gd name="connsiteX15" fmla="*/ 59871 w 484831"/>
                <a:gd name="connsiteY15" fmla="*/ 59872 h 1845129"/>
                <a:gd name="connsiteX16" fmla="*/ 48985 w 484831"/>
                <a:gd name="connsiteY16" fmla="*/ 43543 h 1845129"/>
                <a:gd name="connsiteX17" fmla="*/ 16328 w 484831"/>
                <a:gd name="connsiteY17" fmla="*/ 16329 h 1845129"/>
                <a:gd name="connsiteX18" fmla="*/ 0 w 484831"/>
                <a:gd name="connsiteY18"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15685 w 484831"/>
                <a:gd name="connsiteY9" fmla="*/ 397329 h 1845129"/>
                <a:gd name="connsiteX10" fmla="*/ 185057 w 484831"/>
                <a:gd name="connsiteY10" fmla="*/ 201386 h 1845129"/>
                <a:gd name="connsiteX11" fmla="*/ 157843 w 484831"/>
                <a:gd name="connsiteY11" fmla="*/ 174172 h 1845129"/>
                <a:gd name="connsiteX12" fmla="*/ 130628 w 484831"/>
                <a:gd name="connsiteY12" fmla="*/ 130629 h 1845129"/>
                <a:gd name="connsiteX13" fmla="*/ 81643 w 484831"/>
                <a:gd name="connsiteY13" fmla="*/ 76200 h 1845129"/>
                <a:gd name="connsiteX14" fmla="*/ 59871 w 484831"/>
                <a:gd name="connsiteY14" fmla="*/ 59872 h 1845129"/>
                <a:gd name="connsiteX15" fmla="*/ 48985 w 484831"/>
                <a:gd name="connsiteY15" fmla="*/ 43543 h 1845129"/>
                <a:gd name="connsiteX16" fmla="*/ 16328 w 484831"/>
                <a:gd name="connsiteY16" fmla="*/ 16329 h 1845129"/>
                <a:gd name="connsiteX17" fmla="*/ 0 w 484831"/>
                <a:gd name="connsiteY17"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274116 w 484831"/>
                <a:gd name="connsiteY9" fmla="*/ 331971 h 1845129"/>
                <a:gd name="connsiteX10" fmla="*/ 185057 w 484831"/>
                <a:gd name="connsiteY10" fmla="*/ 201386 h 1845129"/>
                <a:gd name="connsiteX11" fmla="*/ 157843 w 484831"/>
                <a:gd name="connsiteY11" fmla="*/ 174172 h 1845129"/>
                <a:gd name="connsiteX12" fmla="*/ 130628 w 484831"/>
                <a:gd name="connsiteY12" fmla="*/ 130629 h 1845129"/>
                <a:gd name="connsiteX13" fmla="*/ 81643 w 484831"/>
                <a:gd name="connsiteY13" fmla="*/ 76200 h 1845129"/>
                <a:gd name="connsiteX14" fmla="*/ 59871 w 484831"/>
                <a:gd name="connsiteY14" fmla="*/ 59872 h 1845129"/>
                <a:gd name="connsiteX15" fmla="*/ 48985 w 484831"/>
                <a:gd name="connsiteY15" fmla="*/ 43543 h 1845129"/>
                <a:gd name="connsiteX16" fmla="*/ 16328 w 484831"/>
                <a:gd name="connsiteY16" fmla="*/ 16329 h 1845129"/>
                <a:gd name="connsiteX17" fmla="*/ 0 w 484831"/>
                <a:gd name="connsiteY17"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32504 w 484831"/>
                <a:gd name="connsiteY8" fmla="*/ 462144 h 1845129"/>
                <a:gd name="connsiteX9" fmla="*/ 274116 w 484831"/>
                <a:gd name="connsiteY9" fmla="*/ 331971 h 1845129"/>
                <a:gd name="connsiteX10" fmla="*/ 185057 w 484831"/>
                <a:gd name="connsiteY10" fmla="*/ 201386 h 1845129"/>
                <a:gd name="connsiteX11" fmla="*/ 157843 w 484831"/>
                <a:gd name="connsiteY11" fmla="*/ 174172 h 1845129"/>
                <a:gd name="connsiteX12" fmla="*/ 130628 w 484831"/>
                <a:gd name="connsiteY12" fmla="*/ 130629 h 1845129"/>
                <a:gd name="connsiteX13" fmla="*/ 81643 w 484831"/>
                <a:gd name="connsiteY13" fmla="*/ 76200 h 1845129"/>
                <a:gd name="connsiteX14" fmla="*/ 59871 w 484831"/>
                <a:gd name="connsiteY14" fmla="*/ 59872 h 1845129"/>
                <a:gd name="connsiteX15" fmla="*/ 48985 w 484831"/>
                <a:gd name="connsiteY15" fmla="*/ 43543 h 1845129"/>
                <a:gd name="connsiteX16" fmla="*/ 16328 w 484831"/>
                <a:gd name="connsiteY16" fmla="*/ 16329 h 1845129"/>
                <a:gd name="connsiteX17" fmla="*/ 0 w 484831"/>
                <a:gd name="connsiteY17"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75052 w 484831"/>
                <a:gd name="connsiteY7" fmla="*/ 575471 h 1845129"/>
                <a:gd name="connsiteX8" fmla="*/ 332504 w 484831"/>
                <a:gd name="connsiteY8" fmla="*/ 462144 h 1845129"/>
                <a:gd name="connsiteX9" fmla="*/ 274116 w 484831"/>
                <a:gd name="connsiteY9" fmla="*/ 331971 h 1845129"/>
                <a:gd name="connsiteX10" fmla="*/ 185057 w 484831"/>
                <a:gd name="connsiteY10" fmla="*/ 201386 h 1845129"/>
                <a:gd name="connsiteX11" fmla="*/ 157843 w 484831"/>
                <a:gd name="connsiteY11" fmla="*/ 174172 h 1845129"/>
                <a:gd name="connsiteX12" fmla="*/ 130628 w 484831"/>
                <a:gd name="connsiteY12" fmla="*/ 130629 h 1845129"/>
                <a:gd name="connsiteX13" fmla="*/ 81643 w 484831"/>
                <a:gd name="connsiteY13" fmla="*/ 76200 h 1845129"/>
                <a:gd name="connsiteX14" fmla="*/ 59871 w 484831"/>
                <a:gd name="connsiteY14" fmla="*/ 59872 h 1845129"/>
                <a:gd name="connsiteX15" fmla="*/ 48985 w 484831"/>
                <a:gd name="connsiteY15" fmla="*/ 43543 h 1845129"/>
                <a:gd name="connsiteX16" fmla="*/ 16328 w 484831"/>
                <a:gd name="connsiteY16" fmla="*/ 16329 h 1845129"/>
                <a:gd name="connsiteX17" fmla="*/ 0 w 484831"/>
                <a:gd name="connsiteY17"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382466 w 484831"/>
                <a:gd name="connsiteY6" fmla="*/ 707594 h 1845129"/>
                <a:gd name="connsiteX7" fmla="*/ 375052 w 484831"/>
                <a:gd name="connsiteY7" fmla="*/ 575471 h 1845129"/>
                <a:gd name="connsiteX8" fmla="*/ 332504 w 484831"/>
                <a:gd name="connsiteY8" fmla="*/ 462144 h 1845129"/>
                <a:gd name="connsiteX9" fmla="*/ 274116 w 484831"/>
                <a:gd name="connsiteY9" fmla="*/ 331971 h 1845129"/>
                <a:gd name="connsiteX10" fmla="*/ 185057 w 484831"/>
                <a:gd name="connsiteY10" fmla="*/ 201386 h 1845129"/>
                <a:gd name="connsiteX11" fmla="*/ 157843 w 484831"/>
                <a:gd name="connsiteY11" fmla="*/ 174172 h 1845129"/>
                <a:gd name="connsiteX12" fmla="*/ 130628 w 484831"/>
                <a:gd name="connsiteY12" fmla="*/ 130629 h 1845129"/>
                <a:gd name="connsiteX13" fmla="*/ 81643 w 484831"/>
                <a:gd name="connsiteY13" fmla="*/ 76200 h 1845129"/>
                <a:gd name="connsiteX14" fmla="*/ 59871 w 484831"/>
                <a:gd name="connsiteY14" fmla="*/ 59872 h 1845129"/>
                <a:gd name="connsiteX15" fmla="*/ 48985 w 484831"/>
                <a:gd name="connsiteY15" fmla="*/ 43543 h 1845129"/>
                <a:gd name="connsiteX16" fmla="*/ 16328 w 484831"/>
                <a:gd name="connsiteY16" fmla="*/ 16329 h 1845129"/>
                <a:gd name="connsiteX17" fmla="*/ 0 w 484831"/>
                <a:gd name="connsiteY17"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375052 w 484831"/>
                <a:gd name="connsiteY6" fmla="*/ 575471 h 1845129"/>
                <a:gd name="connsiteX7" fmla="*/ 332504 w 484831"/>
                <a:gd name="connsiteY7" fmla="*/ 462144 h 1845129"/>
                <a:gd name="connsiteX8" fmla="*/ 274116 w 484831"/>
                <a:gd name="connsiteY8" fmla="*/ 331971 h 1845129"/>
                <a:gd name="connsiteX9" fmla="*/ 185057 w 484831"/>
                <a:gd name="connsiteY9" fmla="*/ 201386 h 1845129"/>
                <a:gd name="connsiteX10" fmla="*/ 157843 w 484831"/>
                <a:gd name="connsiteY10" fmla="*/ 174172 h 1845129"/>
                <a:gd name="connsiteX11" fmla="*/ 130628 w 484831"/>
                <a:gd name="connsiteY11" fmla="*/ 130629 h 1845129"/>
                <a:gd name="connsiteX12" fmla="*/ 81643 w 484831"/>
                <a:gd name="connsiteY12" fmla="*/ 76200 h 1845129"/>
                <a:gd name="connsiteX13" fmla="*/ 59871 w 484831"/>
                <a:gd name="connsiteY13" fmla="*/ 59872 h 1845129"/>
                <a:gd name="connsiteX14" fmla="*/ 48985 w 484831"/>
                <a:gd name="connsiteY14" fmla="*/ 43543 h 1845129"/>
                <a:gd name="connsiteX15" fmla="*/ 16328 w 484831"/>
                <a:gd name="connsiteY15" fmla="*/ 16329 h 1845129"/>
                <a:gd name="connsiteX16" fmla="*/ 0 w 484831"/>
                <a:gd name="connsiteY16"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29472 w 484831"/>
                <a:gd name="connsiteY5" fmla="*/ 826384 h 1845129"/>
                <a:gd name="connsiteX6" fmla="*/ 375052 w 484831"/>
                <a:gd name="connsiteY6" fmla="*/ 575471 h 1845129"/>
                <a:gd name="connsiteX7" fmla="*/ 332504 w 484831"/>
                <a:gd name="connsiteY7" fmla="*/ 462144 h 1845129"/>
                <a:gd name="connsiteX8" fmla="*/ 274116 w 484831"/>
                <a:gd name="connsiteY8" fmla="*/ 331971 h 1845129"/>
                <a:gd name="connsiteX9" fmla="*/ 185057 w 484831"/>
                <a:gd name="connsiteY9" fmla="*/ 201386 h 1845129"/>
                <a:gd name="connsiteX10" fmla="*/ 157843 w 484831"/>
                <a:gd name="connsiteY10" fmla="*/ 174172 h 1845129"/>
                <a:gd name="connsiteX11" fmla="*/ 130628 w 484831"/>
                <a:gd name="connsiteY11" fmla="*/ 130629 h 1845129"/>
                <a:gd name="connsiteX12" fmla="*/ 81643 w 484831"/>
                <a:gd name="connsiteY12" fmla="*/ 76200 h 1845129"/>
                <a:gd name="connsiteX13" fmla="*/ 59871 w 484831"/>
                <a:gd name="connsiteY13" fmla="*/ 59872 h 1845129"/>
                <a:gd name="connsiteX14" fmla="*/ 48985 w 484831"/>
                <a:gd name="connsiteY14" fmla="*/ 43543 h 1845129"/>
                <a:gd name="connsiteX15" fmla="*/ 16328 w 484831"/>
                <a:gd name="connsiteY15" fmla="*/ 16329 h 1845129"/>
                <a:gd name="connsiteX16" fmla="*/ 0 w 484831"/>
                <a:gd name="connsiteY16"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29472 w 484831"/>
                <a:gd name="connsiteY4" fmla="*/ 826384 h 1845129"/>
                <a:gd name="connsiteX5" fmla="*/ 375052 w 484831"/>
                <a:gd name="connsiteY5" fmla="*/ 575471 h 1845129"/>
                <a:gd name="connsiteX6" fmla="*/ 332504 w 484831"/>
                <a:gd name="connsiteY6" fmla="*/ 462144 h 1845129"/>
                <a:gd name="connsiteX7" fmla="*/ 274116 w 484831"/>
                <a:gd name="connsiteY7" fmla="*/ 331971 h 1845129"/>
                <a:gd name="connsiteX8" fmla="*/ 185057 w 484831"/>
                <a:gd name="connsiteY8" fmla="*/ 201386 h 1845129"/>
                <a:gd name="connsiteX9" fmla="*/ 157843 w 484831"/>
                <a:gd name="connsiteY9" fmla="*/ 174172 h 1845129"/>
                <a:gd name="connsiteX10" fmla="*/ 130628 w 484831"/>
                <a:gd name="connsiteY10" fmla="*/ 130629 h 1845129"/>
                <a:gd name="connsiteX11" fmla="*/ 81643 w 484831"/>
                <a:gd name="connsiteY11" fmla="*/ 76200 h 1845129"/>
                <a:gd name="connsiteX12" fmla="*/ 59871 w 484831"/>
                <a:gd name="connsiteY12" fmla="*/ 59872 h 1845129"/>
                <a:gd name="connsiteX13" fmla="*/ 48985 w 484831"/>
                <a:gd name="connsiteY13" fmla="*/ 43543 h 1845129"/>
                <a:gd name="connsiteX14" fmla="*/ 16328 w 484831"/>
                <a:gd name="connsiteY14" fmla="*/ 16329 h 1845129"/>
                <a:gd name="connsiteX15" fmla="*/ 0 w 484831"/>
                <a:gd name="connsiteY15"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56694 w 484831"/>
                <a:gd name="connsiteY3" fmla="*/ 1261246 h 1845129"/>
                <a:gd name="connsiteX4" fmla="*/ 429472 w 484831"/>
                <a:gd name="connsiteY4" fmla="*/ 826384 h 1845129"/>
                <a:gd name="connsiteX5" fmla="*/ 375052 w 484831"/>
                <a:gd name="connsiteY5" fmla="*/ 575471 h 1845129"/>
                <a:gd name="connsiteX6" fmla="*/ 332504 w 484831"/>
                <a:gd name="connsiteY6" fmla="*/ 462144 h 1845129"/>
                <a:gd name="connsiteX7" fmla="*/ 274116 w 484831"/>
                <a:gd name="connsiteY7" fmla="*/ 331971 h 1845129"/>
                <a:gd name="connsiteX8" fmla="*/ 185057 w 484831"/>
                <a:gd name="connsiteY8" fmla="*/ 201386 h 1845129"/>
                <a:gd name="connsiteX9" fmla="*/ 157843 w 484831"/>
                <a:gd name="connsiteY9" fmla="*/ 174172 h 1845129"/>
                <a:gd name="connsiteX10" fmla="*/ 130628 w 484831"/>
                <a:gd name="connsiteY10" fmla="*/ 130629 h 1845129"/>
                <a:gd name="connsiteX11" fmla="*/ 81643 w 484831"/>
                <a:gd name="connsiteY11" fmla="*/ 76200 h 1845129"/>
                <a:gd name="connsiteX12" fmla="*/ 59871 w 484831"/>
                <a:gd name="connsiteY12" fmla="*/ 59872 h 1845129"/>
                <a:gd name="connsiteX13" fmla="*/ 48985 w 484831"/>
                <a:gd name="connsiteY13" fmla="*/ 43543 h 1845129"/>
                <a:gd name="connsiteX14" fmla="*/ 16328 w 484831"/>
                <a:gd name="connsiteY14" fmla="*/ 16329 h 1845129"/>
                <a:gd name="connsiteX15" fmla="*/ 0 w 484831"/>
                <a:gd name="connsiteY15" fmla="*/ 0 h 184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831" h="1845129">
                  <a:moveTo>
                    <a:pt x="478971" y="1845129"/>
                  </a:moveTo>
                  <a:cubicBezTo>
                    <a:pt x="480785" y="1803400"/>
                    <a:pt x="486394" y="1780150"/>
                    <a:pt x="484414" y="1719943"/>
                  </a:cubicBezTo>
                  <a:cubicBezTo>
                    <a:pt x="482434" y="1659736"/>
                    <a:pt x="471709" y="1560333"/>
                    <a:pt x="467089" y="1483884"/>
                  </a:cubicBezTo>
                  <a:cubicBezTo>
                    <a:pt x="462469" y="1407435"/>
                    <a:pt x="454716" y="1319965"/>
                    <a:pt x="456694" y="1261246"/>
                  </a:cubicBezTo>
                  <a:cubicBezTo>
                    <a:pt x="450425" y="1151663"/>
                    <a:pt x="447368" y="941670"/>
                    <a:pt x="429472" y="826384"/>
                  </a:cubicBezTo>
                  <a:cubicBezTo>
                    <a:pt x="411576" y="711098"/>
                    <a:pt x="391213" y="636178"/>
                    <a:pt x="375052" y="575471"/>
                  </a:cubicBezTo>
                  <a:cubicBezTo>
                    <a:pt x="358891" y="514764"/>
                    <a:pt x="349327" y="502727"/>
                    <a:pt x="332504" y="462144"/>
                  </a:cubicBezTo>
                  <a:cubicBezTo>
                    <a:pt x="315681" y="421561"/>
                    <a:pt x="298690" y="375430"/>
                    <a:pt x="274116" y="331971"/>
                  </a:cubicBezTo>
                  <a:cubicBezTo>
                    <a:pt x="249542" y="288512"/>
                    <a:pt x="204436" y="227686"/>
                    <a:pt x="185057" y="201386"/>
                  </a:cubicBezTo>
                  <a:cubicBezTo>
                    <a:pt x="165678" y="175086"/>
                    <a:pt x="165665" y="184340"/>
                    <a:pt x="157843" y="174172"/>
                  </a:cubicBezTo>
                  <a:cubicBezTo>
                    <a:pt x="147407" y="160605"/>
                    <a:pt x="140577" y="144557"/>
                    <a:pt x="130628" y="130629"/>
                  </a:cubicBezTo>
                  <a:cubicBezTo>
                    <a:pt x="120168" y="115984"/>
                    <a:pt x="96540" y="89235"/>
                    <a:pt x="81643" y="76200"/>
                  </a:cubicBezTo>
                  <a:cubicBezTo>
                    <a:pt x="74816" y="70226"/>
                    <a:pt x="67128" y="65315"/>
                    <a:pt x="59871" y="59872"/>
                  </a:cubicBezTo>
                  <a:cubicBezTo>
                    <a:pt x="56242" y="54429"/>
                    <a:pt x="53611" y="48169"/>
                    <a:pt x="48985" y="43543"/>
                  </a:cubicBezTo>
                  <a:cubicBezTo>
                    <a:pt x="38965" y="33523"/>
                    <a:pt x="26919" y="25743"/>
                    <a:pt x="16328" y="16329"/>
                  </a:cubicBezTo>
                  <a:cubicBezTo>
                    <a:pt x="10575" y="11215"/>
                    <a:pt x="5443" y="5443"/>
                    <a:pt x="0" y="0"/>
                  </a:cubicBezTo>
                </a:path>
              </a:pathLst>
            </a:custGeom>
            <a:noFill/>
            <a:ln w="57150">
              <a:solidFill>
                <a:srgbClr val="DC322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Freeform: Shape 38">
              <a:extLst>
                <a:ext uri="{FF2B5EF4-FFF2-40B4-BE49-F238E27FC236}">
                  <a16:creationId xmlns:a16="http://schemas.microsoft.com/office/drawing/2014/main" id="{0F02B18C-B9A2-C772-669B-E84BCCEB0B78}"/>
                </a:ext>
              </a:extLst>
            </p:cNvPr>
            <p:cNvSpPr/>
            <p:nvPr/>
          </p:nvSpPr>
          <p:spPr>
            <a:xfrm flipH="1">
              <a:off x="10983081" y="992476"/>
              <a:ext cx="393279" cy="977232"/>
            </a:xfrm>
            <a:custGeom>
              <a:avLst/>
              <a:gdLst>
                <a:gd name="connsiteX0" fmla="*/ 468086 w 468086"/>
                <a:gd name="connsiteY0" fmla="*/ 1828800 h 1828800"/>
                <a:gd name="connsiteX1" fmla="*/ 462643 w 468086"/>
                <a:gd name="connsiteY1" fmla="*/ 1801586 h 1828800"/>
                <a:gd name="connsiteX2" fmla="*/ 451757 w 468086"/>
                <a:gd name="connsiteY2" fmla="*/ 1779815 h 1828800"/>
                <a:gd name="connsiteX3" fmla="*/ 435429 w 468086"/>
                <a:gd name="connsiteY3" fmla="*/ 1730829 h 1828800"/>
                <a:gd name="connsiteX4" fmla="*/ 429986 w 468086"/>
                <a:gd name="connsiteY4" fmla="*/ 1698172 h 1828800"/>
                <a:gd name="connsiteX5" fmla="*/ 402772 w 468086"/>
                <a:gd name="connsiteY5" fmla="*/ 1600200 h 1828800"/>
                <a:gd name="connsiteX6" fmla="*/ 386443 w 468086"/>
                <a:gd name="connsiteY6" fmla="*/ 1540329 h 1828800"/>
                <a:gd name="connsiteX7" fmla="*/ 353786 w 468086"/>
                <a:gd name="connsiteY7" fmla="*/ 1404258 h 1828800"/>
                <a:gd name="connsiteX8" fmla="*/ 332014 w 468086"/>
                <a:gd name="connsiteY8" fmla="*/ 1338943 h 1828800"/>
                <a:gd name="connsiteX9" fmla="*/ 321129 w 468086"/>
                <a:gd name="connsiteY9" fmla="*/ 1279072 h 1828800"/>
                <a:gd name="connsiteX10" fmla="*/ 277586 w 468086"/>
                <a:gd name="connsiteY10" fmla="*/ 1104900 h 1828800"/>
                <a:gd name="connsiteX11" fmla="*/ 261257 w 468086"/>
                <a:gd name="connsiteY11" fmla="*/ 1017815 h 1828800"/>
                <a:gd name="connsiteX12" fmla="*/ 201386 w 468086"/>
                <a:gd name="connsiteY12" fmla="*/ 805543 h 1828800"/>
                <a:gd name="connsiteX13" fmla="*/ 168729 w 468086"/>
                <a:gd name="connsiteY13" fmla="*/ 669472 h 1828800"/>
                <a:gd name="connsiteX14" fmla="*/ 141514 w 468086"/>
                <a:gd name="connsiteY14" fmla="*/ 527958 h 1828800"/>
                <a:gd name="connsiteX15" fmla="*/ 114300 w 468086"/>
                <a:gd name="connsiteY15" fmla="*/ 408215 h 1828800"/>
                <a:gd name="connsiteX16" fmla="*/ 81643 w 468086"/>
                <a:gd name="connsiteY16" fmla="*/ 228600 h 1828800"/>
                <a:gd name="connsiteX17" fmla="*/ 59872 w 468086"/>
                <a:gd name="connsiteY17" fmla="*/ 179615 h 1828800"/>
                <a:gd name="connsiteX18" fmla="*/ 54429 w 468086"/>
                <a:gd name="connsiteY18" fmla="*/ 152400 h 1828800"/>
                <a:gd name="connsiteX19" fmla="*/ 27214 w 468086"/>
                <a:gd name="connsiteY19" fmla="*/ 76200 h 1828800"/>
                <a:gd name="connsiteX20" fmla="*/ 21772 w 468086"/>
                <a:gd name="connsiteY20" fmla="*/ 54429 h 1828800"/>
                <a:gd name="connsiteX21" fmla="*/ 10886 w 468086"/>
                <a:gd name="connsiteY21" fmla="*/ 21772 h 1828800"/>
                <a:gd name="connsiteX22" fmla="*/ 0 w 468086"/>
                <a:gd name="connsiteY22"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8086" h="1828800">
                  <a:moveTo>
                    <a:pt x="468086" y="1828800"/>
                  </a:moveTo>
                  <a:cubicBezTo>
                    <a:pt x="466272" y="1819729"/>
                    <a:pt x="465569" y="1810362"/>
                    <a:pt x="462643" y="1801586"/>
                  </a:cubicBezTo>
                  <a:cubicBezTo>
                    <a:pt x="460077" y="1793889"/>
                    <a:pt x="454670" y="1787388"/>
                    <a:pt x="451757" y="1779815"/>
                  </a:cubicBezTo>
                  <a:cubicBezTo>
                    <a:pt x="445578" y="1763750"/>
                    <a:pt x="439864" y="1747460"/>
                    <a:pt x="435429" y="1730829"/>
                  </a:cubicBezTo>
                  <a:cubicBezTo>
                    <a:pt x="432586" y="1720166"/>
                    <a:pt x="432663" y="1708878"/>
                    <a:pt x="429986" y="1698172"/>
                  </a:cubicBezTo>
                  <a:cubicBezTo>
                    <a:pt x="421766" y="1665290"/>
                    <a:pt x="411785" y="1632873"/>
                    <a:pt x="402772" y="1600200"/>
                  </a:cubicBezTo>
                  <a:cubicBezTo>
                    <a:pt x="397271" y="1580259"/>
                    <a:pt x="391271" y="1560444"/>
                    <a:pt x="386443" y="1540329"/>
                  </a:cubicBezTo>
                  <a:cubicBezTo>
                    <a:pt x="375557" y="1494972"/>
                    <a:pt x="368537" y="1448509"/>
                    <a:pt x="353786" y="1404258"/>
                  </a:cubicBezTo>
                  <a:cubicBezTo>
                    <a:pt x="346529" y="1382486"/>
                    <a:pt x="337807" y="1361149"/>
                    <a:pt x="332014" y="1338943"/>
                  </a:cubicBezTo>
                  <a:cubicBezTo>
                    <a:pt x="326894" y="1319316"/>
                    <a:pt x="325724" y="1298829"/>
                    <a:pt x="321129" y="1279072"/>
                  </a:cubicBezTo>
                  <a:cubicBezTo>
                    <a:pt x="307574" y="1220783"/>
                    <a:pt x="288615" y="1163719"/>
                    <a:pt x="277586" y="1104900"/>
                  </a:cubicBezTo>
                  <a:cubicBezTo>
                    <a:pt x="272143" y="1075872"/>
                    <a:pt x="268187" y="1046525"/>
                    <a:pt x="261257" y="1017815"/>
                  </a:cubicBezTo>
                  <a:cubicBezTo>
                    <a:pt x="221206" y="851889"/>
                    <a:pt x="253650" y="1066854"/>
                    <a:pt x="201386" y="805543"/>
                  </a:cubicBezTo>
                  <a:cubicBezTo>
                    <a:pt x="181342" y="705326"/>
                    <a:pt x="193032" y="750483"/>
                    <a:pt x="168729" y="669472"/>
                  </a:cubicBezTo>
                  <a:cubicBezTo>
                    <a:pt x="156317" y="545357"/>
                    <a:pt x="174258" y="698230"/>
                    <a:pt x="141514" y="527958"/>
                  </a:cubicBezTo>
                  <a:cubicBezTo>
                    <a:pt x="116929" y="400117"/>
                    <a:pt x="163058" y="554484"/>
                    <a:pt x="114300" y="408215"/>
                  </a:cubicBezTo>
                  <a:cubicBezTo>
                    <a:pt x="107568" y="347630"/>
                    <a:pt x="101936" y="286580"/>
                    <a:pt x="81643" y="228600"/>
                  </a:cubicBezTo>
                  <a:cubicBezTo>
                    <a:pt x="75740" y="211735"/>
                    <a:pt x="67129" y="195943"/>
                    <a:pt x="59872" y="179615"/>
                  </a:cubicBezTo>
                  <a:cubicBezTo>
                    <a:pt x="58058" y="170543"/>
                    <a:pt x="56863" y="161325"/>
                    <a:pt x="54429" y="152400"/>
                  </a:cubicBezTo>
                  <a:cubicBezTo>
                    <a:pt x="46894" y="124772"/>
                    <a:pt x="36423" y="103827"/>
                    <a:pt x="27214" y="76200"/>
                  </a:cubicBezTo>
                  <a:cubicBezTo>
                    <a:pt x="24849" y="69104"/>
                    <a:pt x="23921" y="61594"/>
                    <a:pt x="21772" y="54429"/>
                  </a:cubicBezTo>
                  <a:cubicBezTo>
                    <a:pt x="18475" y="43438"/>
                    <a:pt x="15148" y="32426"/>
                    <a:pt x="10886" y="21772"/>
                  </a:cubicBezTo>
                  <a:cubicBezTo>
                    <a:pt x="7873" y="14238"/>
                    <a:pt x="0" y="0"/>
                    <a:pt x="0" y="0"/>
                  </a:cubicBezTo>
                </a:path>
              </a:pathLst>
            </a:custGeom>
            <a:noFill/>
            <a:ln w="57150">
              <a:solidFill>
                <a:srgbClr val="005AB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Freeform: Shape 37">
              <a:extLst>
                <a:ext uri="{FF2B5EF4-FFF2-40B4-BE49-F238E27FC236}">
                  <a16:creationId xmlns:a16="http://schemas.microsoft.com/office/drawing/2014/main" id="{42544DB9-D408-7990-6341-E382A7390D21}"/>
                </a:ext>
              </a:extLst>
            </p:cNvPr>
            <p:cNvSpPr/>
            <p:nvPr/>
          </p:nvSpPr>
          <p:spPr>
            <a:xfrm flipH="1">
              <a:off x="10973043" y="980901"/>
              <a:ext cx="388825" cy="985958"/>
            </a:xfrm>
            <a:custGeom>
              <a:avLst/>
              <a:gdLst>
                <a:gd name="connsiteX0" fmla="*/ 478971 w 574754"/>
                <a:gd name="connsiteY0" fmla="*/ 1845129 h 1845129"/>
                <a:gd name="connsiteX1" fmla="*/ 484414 w 574754"/>
                <a:gd name="connsiteY1" fmla="*/ 1719943 h 1845129"/>
                <a:gd name="connsiteX2" fmla="*/ 489857 w 574754"/>
                <a:gd name="connsiteY2" fmla="*/ 1692729 h 1845129"/>
                <a:gd name="connsiteX3" fmla="*/ 500743 w 574754"/>
                <a:gd name="connsiteY3" fmla="*/ 1616529 h 1845129"/>
                <a:gd name="connsiteX4" fmla="*/ 511628 w 574754"/>
                <a:gd name="connsiteY4" fmla="*/ 1600200 h 1845129"/>
                <a:gd name="connsiteX5" fmla="*/ 522514 w 574754"/>
                <a:gd name="connsiteY5" fmla="*/ 1540329 h 1845129"/>
                <a:gd name="connsiteX6" fmla="*/ 533400 w 574754"/>
                <a:gd name="connsiteY6" fmla="*/ 1349829 h 1845129"/>
                <a:gd name="connsiteX7" fmla="*/ 549728 w 574754"/>
                <a:gd name="connsiteY7" fmla="*/ 1279072 h 1845129"/>
                <a:gd name="connsiteX8" fmla="*/ 566057 w 574754"/>
                <a:gd name="connsiteY8" fmla="*/ 1202872 h 1845129"/>
                <a:gd name="connsiteX9" fmla="*/ 566057 w 574754"/>
                <a:gd name="connsiteY9" fmla="*/ 740229 h 1845129"/>
                <a:gd name="connsiteX10" fmla="*/ 538843 w 574754"/>
                <a:gd name="connsiteY10" fmla="*/ 674915 h 1845129"/>
                <a:gd name="connsiteX11" fmla="*/ 446314 w 574754"/>
                <a:gd name="connsiteY11" fmla="*/ 560615 h 1845129"/>
                <a:gd name="connsiteX12" fmla="*/ 370114 w 574754"/>
                <a:gd name="connsiteY12" fmla="*/ 468086 h 1845129"/>
                <a:gd name="connsiteX13" fmla="*/ 353785 w 574754"/>
                <a:gd name="connsiteY13" fmla="*/ 446315 h 1845129"/>
                <a:gd name="connsiteX14" fmla="*/ 315685 w 574754"/>
                <a:gd name="connsiteY14" fmla="*/ 397329 h 1845129"/>
                <a:gd name="connsiteX15" fmla="*/ 244928 w 574754"/>
                <a:gd name="connsiteY15" fmla="*/ 283029 h 1845129"/>
                <a:gd name="connsiteX16" fmla="*/ 223157 w 574754"/>
                <a:gd name="connsiteY16" fmla="*/ 244929 h 1845129"/>
                <a:gd name="connsiteX17" fmla="*/ 185057 w 574754"/>
                <a:gd name="connsiteY17" fmla="*/ 201386 h 1845129"/>
                <a:gd name="connsiteX18" fmla="*/ 157843 w 574754"/>
                <a:gd name="connsiteY18" fmla="*/ 174172 h 1845129"/>
                <a:gd name="connsiteX19" fmla="*/ 130628 w 574754"/>
                <a:gd name="connsiteY19" fmla="*/ 130629 h 1845129"/>
                <a:gd name="connsiteX20" fmla="*/ 81643 w 574754"/>
                <a:gd name="connsiteY20" fmla="*/ 76200 h 1845129"/>
                <a:gd name="connsiteX21" fmla="*/ 59871 w 574754"/>
                <a:gd name="connsiteY21" fmla="*/ 59872 h 1845129"/>
                <a:gd name="connsiteX22" fmla="*/ 48985 w 574754"/>
                <a:gd name="connsiteY22" fmla="*/ 43543 h 1845129"/>
                <a:gd name="connsiteX23" fmla="*/ 16328 w 574754"/>
                <a:gd name="connsiteY23" fmla="*/ 16329 h 1845129"/>
                <a:gd name="connsiteX24" fmla="*/ 0 w 574754"/>
                <a:gd name="connsiteY24" fmla="*/ 0 h 1845129"/>
                <a:gd name="connsiteX0" fmla="*/ 478971 w 574754"/>
                <a:gd name="connsiteY0" fmla="*/ 1845129 h 1845129"/>
                <a:gd name="connsiteX1" fmla="*/ 484414 w 574754"/>
                <a:gd name="connsiteY1" fmla="*/ 1719943 h 1845129"/>
                <a:gd name="connsiteX2" fmla="*/ 489857 w 574754"/>
                <a:gd name="connsiteY2" fmla="*/ 1692729 h 1845129"/>
                <a:gd name="connsiteX3" fmla="*/ 500743 w 574754"/>
                <a:gd name="connsiteY3" fmla="*/ 1616529 h 1845129"/>
                <a:gd name="connsiteX4" fmla="*/ 511628 w 574754"/>
                <a:gd name="connsiteY4" fmla="*/ 1600200 h 1845129"/>
                <a:gd name="connsiteX5" fmla="*/ 522514 w 574754"/>
                <a:gd name="connsiteY5" fmla="*/ 1540329 h 1845129"/>
                <a:gd name="connsiteX6" fmla="*/ 533400 w 574754"/>
                <a:gd name="connsiteY6" fmla="*/ 1349829 h 1845129"/>
                <a:gd name="connsiteX7" fmla="*/ 549728 w 574754"/>
                <a:gd name="connsiteY7" fmla="*/ 1279072 h 1845129"/>
                <a:gd name="connsiteX8" fmla="*/ 566057 w 574754"/>
                <a:gd name="connsiteY8" fmla="*/ 1202872 h 1845129"/>
                <a:gd name="connsiteX9" fmla="*/ 566057 w 574754"/>
                <a:gd name="connsiteY9" fmla="*/ 740229 h 1845129"/>
                <a:gd name="connsiteX10" fmla="*/ 538843 w 574754"/>
                <a:gd name="connsiteY10" fmla="*/ 674915 h 1845129"/>
                <a:gd name="connsiteX11" fmla="*/ 388908 w 574754"/>
                <a:gd name="connsiteY11" fmla="*/ 575471 h 1845129"/>
                <a:gd name="connsiteX12" fmla="*/ 370114 w 574754"/>
                <a:gd name="connsiteY12" fmla="*/ 468086 h 1845129"/>
                <a:gd name="connsiteX13" fmla="*/ 353785 w 574754"/>
                <a:gd name="connsiteY13" fmla="*/ 446315 h 1845129"/>
                <a:gd name="connsiteX14" fmla="*/ 315685 w 574754"/>
                <a:gd name="connsiteY14" fmla="*/ 397329 h 1845129"/>
                <a:gd name="connsiteX15" fmla="*/ 244928 w 574754"/>
                <a:gd name="connsiteY15" fmla="*/ 283029 h 1845129"/>
                <a:gd name="connsiteX16" fmla="*/ 223157 w 574754"/>
                <a:gd name="connsiteY16" fmla="*/ 244929 h 1845129"/>
                <a:gd name="connsiteX17" fmla="*/ 185057 w 574754"/>
                <a:gd name="connsiteY17" fmla="*/ 201386 h 1845129"/>
                <a:gd name="connsiteX18" fmla="*/ 157843 w 574754"/>
                <a:gd name="connsiteY18" fmla="*/ 174172 h 1845129"/>
                <a:gd name="connsiteX19" fmla="*/ 130628 w 574754"/>
                <a:gd name="connsiteY19" fmla="*/ 130629 h 1845129"/>
                <a:gd name="connsiteX20" fmla="*/ 81643 w 574754"/>
                <a:gd name="connsiteY20" fmla="*/ 76200 h 1845129"/>
                <a:gd name="connsiteX21" fmla="*/ 59871 w 574754"/>
                <a:gd name="connsiteY21" fmla="*/ 59872 h 1845129"/>
                <a:gd name="connsiteX22" fmla="*/ 48985 w 574754"/>
                <a:gd name="connsiteY22" fmla="*/ 43543 h 1845129"/>
                <a:gd name="connsiteX23" fmla="*/ 16328 w 574754"/>
                <a:gd name="connsiteY23" fmla="*/ 16329 h 1845129"/>
                <a:gd name="connsiteX24" fmla="*/ 0 w 574754"/>
                <a:gd name="connsiteY24" fmla="*/ 0 h 1845129"/>
                <a:gd name="connsiteX0" fmla="*/ 478971 w 574754"/>
                <a:gd name="connsiteY0" fmla="*/ 1845129 h 1845129"/>
                <a:gd name="connsiteX1" fmla="*/ 484414 w 574754"/>
                <a:gd name="connsiteY1" fmla="*/ 1719943 h 1845129"/>
                <a:gd name="connsiteX2" fmla="*/ 489857 w 574754"/>
                <a:gd name="connsiteY2" fmla="*/ 1692729 h 1845129"/>
                <a:gd name="connsiteX3" fmla="*/ 500743 w 574754"/>
                <a:gd name="connsiteY3" fmla="*/ 1616529 h 1845129"/>
                <a:gd name="connsiteX4" fmla="*/ 511628 w 574754"/>
                <a:gd name="connsiteY4" fmla="*/ 1600200 h 1845129"/>
                <a:gd name="connsiteX5" fmla="*/ 522514 w 574754"/>
                <a:gd name="connsiteY5" fmla="*/ 1540329 h 1845129"/>
                <a:gd name="connsiteX6" fmla="*/ 533400 w 574754"/>
                <a:gd name="connsiteY6" fmla="*/ 1349829 h 1845129"/>
                <a:gd name="connsiteX7" fmla="*/ 549728 w 574754"/>
                <a:gd name="connsiteY7" fmla="*/ 1279072 h 1845129"/>
                <a:gd name="connsiteX8" fmla="*/ 566057 w 574754"/>
                <a:gd name="connsiteY8" fmla="*/ 1202872 h 1845129"/>
                <a:gd name="connsiteX9" fmla="*/ 566057 w 574754"/>
                <a:gd name="connsiteY9" fmla="*/ 740229 h 1845129"/>
                <a:gd name="connsiteX10" fmla="*/ 433932 w 574754"/>
                <a:gd name="connsiteY10" fmla="*/ 707594 h 1845129"/>
                <a:gd name="connsiteX11" fmla="*/ 388908 w 574754"/>
                <a:gd name="connsiteY11" fmla="*/ 575471 h 1845129"/>
                <a:gd name="connsiteX12" fmla="*/ 370114 w 574754"/>
                <a:gd name="connsiteY12" fmla="*/ 468086 h 1845129"/>
                <a:gd name="connsiteX13" fmla="*/ 353785 w 574754"/>
                <a:gd name="connsiteY13" fmla="*/ 446315 h 1845129"/>
                <a:gd name="connsiteX14" fmla="*/ 315685 w 574754"/>
                <a:gd name="connsiteY14" fmla="*/ 397329 h 1845129"/>
                <a:gd name="connsiteX15" fmla="*/ 244928 w 574754"/>
                <a:gd name="connsiteY15" fmla="*/ 283029 h 1845129"/>
                <a:gd name="connsiteX16" fmla="*/ 223157 w 574754"/>
                <a:gd name="connsiteY16" fmla="*/ 244929 h 1845129"/>
                <a:gd name="connsiteX17" fmla="*/ 185057 w 574754"/>
                <a:gd name="connsiteY17" fmla="*/ 201386 h 1845129"/>
                <a:gd name="connsiteX18" fmla="*/ 157843 w 574754"/>
                <a:gd name="connsiteY18" fmla="*/ 174172 h 1845129"/>
                <a:gd name="connsiteX19" fmla="*/ 130628 w 574754"/>
                <a:gd name="connsiteY19" fmla="*/ 130629 h 1845129"/>
                <a:gd name="connsiteX20" fmla="*/ 81643 w 574754"/>
                <a:gd name="connsiteY20" fmla="*/ 76200 h 1845129"/>
                <a:gd name="connsiteX21" fmla="*/ 59871 w 574754"/>
                <a:gd name="connsiteY21" fmla="*/ 59872 h 1845129"/>
                <a:gd name="connsiteX22" fmla="*/ 48985 w 574754"/>
                <a:gd name="connsiteY22" fmla="*/ 43543 h 1845129"/>
                <a:gd name="connsiteX23" fmla="*/ 16328 w 574754"/>
                <a:gd name="connsiteY23" fmla="*/ 16329 h 1845129"/>
                <a:gd name="connsiteX24" fmla="*/ 0 w 574754"/>
                <a:gd name="connsiteY24" fmla="*/ 0 h 1845129"/>
                <a:gd name="connsiteX0" fmla="*/ 478971 w 566907"/>
                <a:gd name="connsiteY0" fmla="*/ 1845129 h 1845129"/>
                <a:gd name="connsiteX1" fmla="*/ 484414 w 566907"/>
                <a:gd name="connsiteY1" fmla="*/ 1719943 h 1845129"/>
                <a:gd name="connsiteX2" fmla="*/ 489857 w 566907"/>
                <a:gd name="connsiteY2" fmla="*/ 1692729 h 1845129"/>
                <a:gd name="connsiteX3" fmla="*/ 500743 w 566907"/>
                <a:gd name="connsiteY3" fmla="*/ 1616529 h 1845129"/>
                <a:gd name="connsiteX4" fmla="*/ 511628 w 566907"/>
                <a:gd name="connsiteY4" fmla="*/ 1600200 h 1845129"/>
                <a:gd name="connsiteX5" fmla="*/ 522514 w 566907"/>
                <a:gd name="connsiteY5" fmla="*/ 1540329 h 1845129"/>
                <a:gd name="connsiteX6" fmla="*/ 533400 w 566907"/>
                <a:gd name="connsiteY6" fmla="*/ 1349829 h 1845129"/>
                <a:gd name="connsiteX7" fmla="*/ 549728 w 566907"/>
                <a:gd name="connsiteY7" fmla="*/ 1279072 h 1845129"/>
                <a:gd name="connsiteX8" fmla="*/ 566057 w 566907"/>
                <a:gd name="connsiteY8" fmla="*/ 1202872 h 1845129"/>
                <a:gd name="connsiteX9" fmla="*/ 463124 w 566907"/>
                <a:gd name="connsiteY9" fmla="*/ 826384 h 1845129"/>
                <a:gd name="connsiteX10" fmla="*/ 433932 w 566907"/>
                <a:gd name="connsiteY10" fmla="*/ 707594 h 1845129"/>
                <a:gd name="connsiteX11" fmla="*/ 388908 w 566907"/>
                <a:gd name="connsiteY11" fmla="*/ 575471 h 1845129"/>
                <a:gd name="connsiteX12" fmla="*/ 370114 w 566907"/>
                <a:gd name="connsiteY12" fmla="*/ 468086 h 1845129"/>
                <a:gd name="connsiteX13" fmla="*/ 353785 w 566907"/>
                <a:gd name="connsiteY13" fmla="*/ 446315 h 1845129"/>
                <a:gd name="connsiteX14" fmla="*/ 315685 w 566907"/>
                <a:gd name="connsiteY14" fmla="*/ 397329 h 1845129"/>
                <a:gd name="connsiteX15" fmla="*/ 244928 w 566907"/>
                <a:gd name="connsiteY15" fmla="*/ 283029 h 1845129"/>
                <a:gd name="connsiteX16" fmla="*/ 223157 w 566907"/>
                <a:gd name="connsiteY16" fmla="*/ 244929 h 1845129"/>
                <a:gd name="connsiteX17" fmla="*/ 185057 w 566907"/>
                <a:gd name="connsiteY17" fmla="*/ 201386 h 1845129"/>
                <a:gd name="connsiteX18" fmla="*/ 157843 w 566907"/>
                <a:gd name="connsiteY18" fmla="*/ 174172 h 1845129"/>
                <a:gd name="connsiteX19" fmla="*/ 130628 w 566907"/>
                <a:gd name="connsiteY19" fmla="*/ 130629 h 1845129"/>
                <a:gd name="connsiteX20" fmla="*/ 81643 w 566907"/>
                <a:gd name="connsiteY20" fmla="*/ 76200 h 1845129"/>
                <a:gd name="connsiteX21" fmla="*/ 59871 w 566907"/>
                <a:gd name="connsiteY21" fmla="*/ 59872 h 1845129"/>
                <a:gd name="connsiteX22" fmla="*/ 48985 w 566907"/>
                <a:gd name="connsiteY22" fmla="*/ 43543 h 1845129"/>
                <a:gd name="connsiteX23" fmla="*/ 16328 w 566907"/>
                <a:gd name="connsiteY23" fmla="*/ 16329 h 1845129"/>
                <a:gd name="connsiteX24" fmla="*/ 0 w 566907"/>
                <a:gd name="connsiteY24" fmla="*/ 0 h 1845129"/>
                <a:gd name="connsiteX0" fmla="*/ 478971 w 549728"/>
                <a:gd name="connsiteY0" fmla="*/ 1845129 h 1845129"/>
                <a:gd name="connsiteX1" fmla="*/ 484414 w 549728"/>
                <a:gd name="connsiteY1" fmla="*/ 1719943 h 1845129"/>
                <a:gd name="connsiteX2" fmla="*/ 489857 w 549728"/>
                <a:gd name="connsiteY2" fmla="*/ 1692729 h 1845129"/>
                <a:gd name="connsiteX3" fmla="*/ 500743 w 549728"/>
                <a:gd name="connsiteY3" fmla="*/ 1616529 h 1845129"/>
                <a:gd name="connsiteX4" fmla="*/ 511628 w 549728"/>
                <a:gd name="connsiteY4" fmla="*/ 1600200 h 1845129"/>
                <a:gd name="connsiteX5" fmla="*/ 522514 w 549728"/>
                <a:gd name="connsiteY5" fmla="*/ 1540329 h 1845129"/>
                <a:gd name="connsiteX6" fmla="*/ 533400 w 549728"/>
                <a:gd name="connsiteY6" fmla="*/ 1349829 h 1845129"/>
                <a:gd name="connsiteX7" fmla="*/ 549728 w 549728"/>
                <a:gd name="connsiteY7" fmla="*/ 1279072 h 1845129"/>
                <a:gd name="connsiteX8" fmla="*/ 478960 w 549728"/>
                <a:gd name="connsiteY8" fmla="*/ 1131571 h 1845129"/>
                <a:gd name="connsiteX9" fmla="*/ 463124 w 549728"/>
                <a:gd name="connsiteY9" fmla="*/ 826384 h 1845129"/>
                <a:gd name="connsiteX10" fmla="*/ 433932 w 549728"/>
                <a:gd name="connsiteY10" fmla="*/ 707594 h 1845129"/>
                <a:gd name="connsiteX11" fmla="*/ 388908 w 549728"/>
                <a:gd name="connsiteY11" fmla="*/ 575471 h 1845129"/>
                <a:gd name="connsiteX12" fmla="*/ 370114 w 549728"/>
                <a:gd name="connsiteY12" fmla="*/ 468086 h 1845129"/>
                <a:gd name="connsiteX13" fmla="*/ 353785 w 549728"/>
                <a:gd name="connsiteY13" fmla="*/ 446315 h 1845129"/>
                <a:gd name="connsiteX14" fmla="*/ 315685 w 549728"/>
                <a:gd name="connsiteY14" fmla="*/ 397329 h 1845129"/>
                <a:gd name="connsiteX15" fmla="*/ 244928 w 549728"/>
                <a:gd name="connsiteY15" fmla="*/ 283029 h 1845129"/>
                <a:gd name="connsiteX16" fmla="*/ 223157 w 549728"/>
                <a:gd name="connsiteY16" fmla="*/ 244929 h 1845129"/>
                <a:gd name="connsiteX17" fmla="*/ 185057 w 549728"/>
                <a:gd name="connsiteY17" fmla="*/ 201386 h 1845129"/>
                <a:gd name="connsiteX18" fmla="*/ 157843 w 549728"/>
                <a:gd name="connsiteY18" fmla="*/ 174172 h 1845129"/>
                <a:gd name="connsiteX19" fmla="*/ 130628 w 549728"/>
                <a:gd name="connsiteY19" fmla="*/ 130629 h 1845129"/>
                <a:gd name="connsiteX20" fmla="*/ 81643 w 549728"/>
                <a:gd name="connsiteY20" fmla="*/ 76200 h 1845129"/>
                <a:gd name="connsiteX21" fmla="*/ 59871 w 549728"/>
                <a:gd name="connsiteY21" fmla="*/ 59872 h 1845129"/>
                <a:gd name="connsiteX22" fmla="*/ 48985 w 549728"/>
                <a:gd name="connsiteY22" fmla="*/ 43543 h 1845129"/>
                <a:gd name="connsiteX23" fmla="*/ 16328 w 549728"/>
                <a:gd name="connsiteY23" fmla="*/ 16329 h 1845129"/>
                <a:gd name="connsiteX24" fmla="*/ 0 w 549728"/>
                <a:gd name="connsiteY24" fmla="*/ 0 h 1845129"/>
                <a:gd name="connsiteX0" fmla="*/ 478971 w 538005"/>
                <a:gd name="connsiteY0" fmla="*/ 1845129 h 1845129"/>
                <a:gd name="connsiteX1" fmla="*/ 484414 w 538005"/>
                <a:gd name="connsiteY1" fmla="*/ 1719943 h 1845129"/>
                <a:gd name="connsiteX2" fmla="*/ 489857 w 538005"/>
                <a:gd name="connsiteY2" fmla="*/ 1692729 h 1845129"/>
                <a:gd name="connsiteX3" fmla="*/ 500743 w 538005"/>
                <a:gd name="connsiteY3" fmla="*/ 1616529 h 1845129"/>
                <a:gd name="connsiteX4" fmla="*/ 511628 w 538005"/>
                <a:gd name="connsiteY4" fmla="*/ 1600200 h 1845129"/>
                <a:gd name="connsiteX5" fmla="*/ 522514 w 538005"/>
                <a:gd name="connsiteY5" fmla="*/ 1540329 h 1845129"/>
                <a:gd name="connsiteX6" fmla="*/ 533400 w 538005"/>
                <a:gd name="connsiteY6" fmla="*/ 1349829 h 1845129"/>
                <a:gd name="connsiteX7" fmla="*/ 452735 w 538005"/>
                <a:gd name="connsiteY7" fmla="*/ 1264216 h 1845129"/>
                <a:gd name="connsiteX8" fmla="*/ 478960 w 538005"/>
                <a:gd name="connsiteY8" fmla="*/ 1131571 h 1845129"/>
                <a:gd name="connsiteX9" fmla="*/ 463124 w 538005"/>
                <a:gd name="connsiteY9" fmla="*/ 826384 h 1845129"/>
                <a:gd name="connsiteX10" fmla="*/ 433932 w 538005"/>
                <a:gd name="connsiteY10" fmla="*/ 707594 h 1845129"/>
                <a:gd name="connsiteX11" fmla="*/ 388908 w 538005"/>
                <a:gd name="connsiteY11" fmla="*/ 575471 h 1845129"/>
                <a:gd name="connsiteX12" fmla="*/ 370114 w 538005"/>
                <a:gd name="connsiteY12" fmla="*/ 468086 h 1845129"/>
                <a:gd name="connsiteX13" fmla="*/ 353785 w 538005"/>
                <a:gd name="connsiteY13" fmla="*/ 446315 h 1845129"/>
                <a:gd name="connsiteX14" fmla="*/ 315685 w 538005"/>
                <a:gd name="connsiteY14" fmla="*/ 397329 h 1845129"/>
                <a:gd name="connsiteX15" fmla="*/ 244928 w 538005"/>
                <a:gd name="connsiteY15" fmla="*/ 283029 h 1845129"/>
                <a:gd name="connsiteX16" fmla="*/ 223157 w 538005"/>
                <a:gd name="connsiteY16" fmla="*/ 244929 h 1845129"/>
                <a:gd name="connsiteX17" fmla="*/ 185057 w 538005"/>
                <a:gd name="connsiteY17" fmla="*/ 201386 h 1845129"/>
                <a:gd name="connsiteX18" fmla="*/ 157843 w 538005"/>
                <a:gd name="connsiteY18" fmla="*/ 174172 h 1845129"/>
                <a:gd name="connsiteX19" fmla="*/ 130628 w 538005"/>
                <a:gd name="connsiteY19" fmla="*/ 130629 h 1845129"/>
                <a:gd name="connsiteX20" fmla="*/ 81643 w 538005"/>
                <a:gd name="connsiteY20" fmla="*/ 76200 h 1845129"/>
                <a:gd name="connsiteX21" fmla="*/ 59871 w 538005"/>
                <a:gd name="connsiteY21" fmla="*/ 59872 h 1845129"/>
                <a:gd name="connsiteX22" fmla="*/ 48985 w 538005"/>
                <a:gd name="connsiteY22" fmla="*/ 43543 h 1845129"/>
                <a:gd name="connsiteX23" fmla="*/ 16328 w 538005"/>
                <a:gd name="connsiteY23" fmla="*/ 16329 h 1845129"/>
                <a:gd name="connsiteX24" fmla="*/ 0 w 538005"/>
                <a:gd name="connsiteY24" fmla="*/ 0 h 1845129"/>
                <a:gd name="connsiteX0" fmla="*/ 478971 w 525903"/>
                <a:gd name="connsiteY0" fmla="*/ 1845129 h 1845129"/>
                <a:gd name="connsiteX1" fmla="*/ 484414 w 525903"/>
                <a:gd name="connsiteY1" fmla="*/ 1719943 h 1845129"/>
                <a:gd name="connsiteX2" fmla="*/ 489857 w 525903"/>
                <a:gd name="connsiteY2" fmla="*/ 1692729 h 1845129"/>
                <a:gd name="connsiteX3" fmla="*/ 500743 w 525903"/>
                <a:gd name="connsiteY3" fmla="*/ 1616529 h 1845129"/>
                <a:gd name="connsiteX4" fmla="*/ 511628 w 525903"/>
                <a:gd name="connsiteY4" fmla="*/ 1600200 h 1845129"/>
                <a:gd name="connsiteX5" fmla="*/ 522514 w 525903"/>
                <a:gd name="connsiteY5" fmla="*/ 1540329 h 1845129"/>
                <a:gd name="connsiteX6" fmla="*/ 446304 w 525903"/>
                <a:gd name="connsiteY6" fmla="*/ 1346857 h 1845129"/>
                <a:gd name="connsiteX7" fmla="*/ 452735 w 525903"/>
                <a:gd name="connsiteY7" fmla="*/ 1264216 h 1845129"/>
                <a:gd name="connsiteX8" fmla="*/ 478960 w 525903"/>
                <a:gd name="connsiteY8" fmla="*/ 1131571 h 1845129"/>
                <a:gd name="connsiteX9" fmla="*/ 463124 w 525903"/>
                <a:gd name="connsiteY9" fmla="*/ 826384 h 1845129"/>
                <a:gd name="connsiteX10" fmla="*/ 433932 w 525903"/>
                <a:gd name="connsiteY10" fmla="*/ 707594 h 1845129"/>
                <a:gd name="connsiteX11" fmla="*/ 388908 w 525903"/>
                <a:gd name="connsiteY11" fmla="*/ 575471 h 1845129"/>
                <a:gd name="connsiteX12" fmla="*/ 370114 w 525903"/>
                <a:gd name="connsiteY12" fmla="*/ 468086 h 1845129"/>
                <a:gd name="connsiteX13" fmla="*/ 353785 w 525903"/>
                <a:gd name="connsiteY13" fmla="*/ 446315 h 1845129"/>
                <a:gd name="connsiteX14" fmla="*/ 315685 w 525903"/>
                <a:gd name="connsiteY14" fmla="*/ 397329 h 1845129"/>
                <a:gd name="connsiteX15" fmla="*/ 244928 w 525903"/>
                <a:gd name="connsiteY15" fmla="*/ 283029 h 1845129"/>
                <a:gd name="connsiteX16" fmla="*/ 223157 w 525903"/>
                <a:gd name="connsiteY16" fmla="*/ 244929 h 1845129"/>
                <a:gd name="connsiteX17" fmla="*/ 185057 w 525903"/>
                <a:gd name="connsiteY17" fmla="*/ 201386 h 1845129"/>
                <a:gd name="connsiteX18" fmla="*/ 157843 w 525903"/>
                <a:gd name="connsiteY18" fmla="*/ 174172 h 1845129"/>
                <a:gd name="connsiteX19" fmla="*/ 130628 w 525903"/>
                <a:gd name="connsiteY19" fmla="*/ 130629 h 1845129"/>
                <a:gd name="connsiteX20" fmla="*/ 81643 w 525903"/>
                <a:gd name="connsiteY20" fmla="*/ 76200 h 1845129"/>
                <a:gd name="connsiteX21" fmla="*/ 59871 w 525903"/>
                <a:gd name="connsiteY21" fmla="*/ 59872 h 1845129"/>
                <a:gd name="connsiteX22" fmla="*/ 48985 w 525903"/>
                <a:gd name="connsiteY22" fmla="*/ 43543 h 1845129"/>
                <a:gd name="connsiteX23" fmla="*/ 16328 w 525903"/>
                <a:gd name="connsiteY23" fmla="*/ 16329 h 1845129"/>
                <a:gd name="connsiteX24" fmla="*/ 0 w 525903"/>
                <a:gd name="connsiteY24" fmla="*/ 0 h 1845129"/>
                <a:gd name="connsiteX0" fmla="*/ 478971 w 511827"/>
                <a:gd name="connsiteY0" fmla="*/ 1845129 h 1845129"/>
                <a:gd name="connsiteX1" fmla="*/ 484414 w 511827"/>
                <a:gd name="connsiteY1" fmla="*/ 1719943 h 1845129"/>
                <a:gd name="connsiteX2" fmla="*/ 489857 w 511827"/>
                <a:gd name="connsiteY2" fmla="*/ 1692729 h 1845129"/>
                <a:gd name="connsiteX3" fmla="*/ 500743 w 511827"/>
                <a:gd name="connsiteY3" fmla="*/ 1616529 h 1845129"/>
                <a:gd name="connsiteX4" fmla="*/ 511628 w 511827"/>
                <a:gd name="connsiteY4" fmla="*/ 1600200 h 1845129"/>
                <a:gd name="connsiteX5" fmla="*/ 467089 w 511827"/>
                <a:gd name="connsiteY5" fmla="*/ 1483884 h 1845129"/>
                <a:gd name="connsiteX6" fmla="*/ 446304 w 511827"/>
                <a:gd name="connsiteY6" fmla="*/ 1346857 h 1845129"/>
                <a:gd name="connsiteX7" fmla="*/ 452735 w 511827"/>
                <a:gd name="connsiteY7" fmla="*/ 1264216 h 1845129"/>
                <a:gd name="connsiteX8" fmla="*/ 478960 w 511827"/>
                <a:gd name="connsiteY8" fmla="*/ 1131571 h 1845129"/>
                <a:gd name="connsiteX9" fmla="*/ 463124 w 511827"/>
                <a:gd name="connsiteY9" fmla="*/ 826384 h 1845129"/>
                <a:gd name="connsiteX10" fmla="*/ 433932 w 511827"/>
                <a:gd name="connsiteY10" fmla="*/ 707594 h 1845129"/>
                <a:gd name="connsiteX11" fmla="*/ 388908 w 511827"/>
                <a:gd name="connsiteY11" fmla="*/ 575471 h 1845129"/>
                <a:gd name="connsiteX12" fmla="*/ 370114 w 511827"/>
                <a:gd name="connsiteY12" fmla="*/ 468086 h 1845129"/>
                <a:gd name="connsiteX13" fmla="*/ 353785 w 511827"/>
                <a:gd name="connsiteY13" fmla="*/ 446315 h 1845129"/>
                <a:gd name="connsiteX14" fmla="*/ 315685 w 511827"/>
                <a:gd name="connsiteY14" fmla="*/ 397329 h 1845129"/>
                <a:gd name="connsiteX15" fmla="*/ 244928 w 511827"/>
                <a:gd name="connsiteY15" fmla="*/ 283029 h 1845129"/>
                <a:gd name="connsiteX16" fmla="*/ 223157 w 511827"/>
                <a:gd name="connsiteY16" fmla="*/ 244929 h 1845129"/>
                <a:gd name="connsiteX17" fmla="*/ 185057 w 511827"/>
                <a:gd name="connsiteY17" fmla="*/ 201386 h 1845129"/>
                <a:gd name="connsiteX18" fmla="*/ 157843 w 511827"/>
                <a:gd name="connsiteY18" fmla="*/ 174172 h 1845129"/>
                <a:gd name="connsiteX19" fmla="*/ 130628 w 511827"/>
                <a:gd name="connsiteY19" fmla="*/ 130629 h 1845129"/>
                <a:gd name="connsiteX20" fmla="*/ 81643 w 511827"/>
                <a:gd name="connsiteY20" fmla="*/ 76200 h 1845129"/>
                <a:gd name="connsiteX21" fmla="*/ 59871 w 511827"/>
                <a:gd name="connsiteY21" fmla="*/ 59872 h 1845129"/>
                <a:gd name="connsiteX22" fmla="*/ 48985 w 511827"/>
                <a:gd name="connsiteY22" fmla="*/ 43543 h 1845129"/>
                <a:gd name="connsiteX23" fmla="*/ 16328 w 511827"/>
                <a:gd name="connsiteY23" fmla="*/ 16329 h 1845129"/>
                <a:gd name="connsiteX24" fmla="*/ 0 w 511827"/>
                <a:gd name="connsiteY24" fmla="*/ 0 h 1845129"/>
                <a:gd name="connsiteX0" fmla="*/ 478971 w 500743"/>
                <a:gd name="connsiteY0" fmla="*/ 1845129 h 1845129"/>
                <a:gd name="connsiteX1" fmla="*/ 484414 w 500743"/>
                <a:gd name="connsiteY1" fmla="*/ 1719943 h 1845129"/>
                <a:gd name="connsiteX2" fmla="*/ 489857 w 500743"/>
                <a:gd name="connsiteY2" fmla="*/ 1692729 h 1845129"/>
                <a:gd name="connsiteX3" fmla="*/ 500743 w 500743"/>
                <a:gd name="connsiteY3" fmla="*/ 1616529 h 1845129"/>
                <a:gd name="connsiteX4" fmla="*/ 489854 w 500743"/>
                <a:gd name="connsiteY4" fmla="*/ 1579404 h 1845129"/>
                <a:gd name="connsiteX5" fmla="*/ 467089 w 500743"/>
                <a:gd name="connsiteY5" fmla="*/ 1483884 h 1845129"/>
                <a:gd name="connsiteX6" fmla="*/ 446304 w 500743"/>
                <a:gd name="connsiteY6" fmla="*/ 1346857 h 1845129"/>
                <a:gd name="connsiteX7" fmla="*/ 452735 w 500743"/>
                <a:gd name="connsiteY7" fmla="*/ 1264216 h 1845129"/>
                <a:gd name="connsiteX8" fmla="*/ 478960 w 500743"/>
                <a:gd name="connsiteY8" fmla="*/ 1131571 h 1845129"/>
                <a:gd name="connsiteX9" fmla="*/ 463124 w 500743"/>
                <a:gd name="connsiteY9" fmla="*/ 826384 h 1845129"/>
                <a:gd name="connsiteX10" fmla="*/ 433932 w 500743"/>
                <a:gd name="connsiteY10" fmla="*/ 707594 h 1845129"/>
                <a:gd name="connsiteX11" fmla="*/ 388908 w 500743"/>
                <a:gd name="connsiteY11" fmla="*/ 575471 h 1845129"/>
                <a:gd name="connsiteX12" fmla="*/ 370114 w 500743"/>
                <a:gd name="connsiteY12" fmla="*/ 468086 h 1845129"/>
                <a:gd name="connsiteX13" fmla="*/ 353785 w 500743"/>
                <a:gd name="connsiteY13" fmla="*/ 446315 h 1845129"/>
                <a:gd name="connsiteX14" fmla="*/ 315685 w 500743"/>
                <a:gd name="connsiteY14" fmla="*/ 397329 h 1845129"/>
                <a:gd name="connsiteX15" fmla="*/ 244928 w 500743"/>
                <a:gd name="connsiteY15" fmla="*/ 283029 h 1845129"/>
                <a:gd name="connsiteX16" fmla="*/ 223157 w 500743"/>
                <a:gd name="connsiteY16" fmla="*/ 244929 h 1845129"/>
                <a:gd name="connsiteX17" fmla="*/ 185057 w 500743"/>
                <a:gd name="connsiteY17" fmla="*/ 201386 h 1845129"/>
                <a:gd name="connsiteX18" fmla="*/ 157843 w 500743"/>
                <a:gd name="connsiteY18" fmla="*/ 174172 h 1845129"/>
                <a:gd name="connsiteX19" fmla="*/ 130628 w 500743"/>
                <a:gd name="connsiteY19" fmla="*/ 130629 h 1845129"/>
                <a:gd name="connsiteX20" fmla="*/ 81643 w 500743"/>
                <a:gd name="connsiteY20" fmla="*/ 76200 h 1845129"/>
                <a:gd name="connsiteX21" fmla="*/ 59871 w 500743"/>
                <a:gd name="connsiteY21" fmla="*/ 59872 h 1845129"/>
                <a:gd name="connsiteX22" fmla="*/ 48985 w 500743"/>
                <a:gd name="connsiteY22" fmla="*/ 43543 h 1845129"/>
                <a:gd name="connsiteX23" fmla="*/ 16328 w 500743"/>
                <a:gd name="connsiteY23" fmla="*/ 16329 h 1845129"/>
                <a:gd name="connsiteX24" fmla="*/ 0 w 500743"/>
                <a:gd name="connsiteY24" fmla="*/ 0 h 1845129"/>
                <a:gd name="connsiteX0" fmla="*/ 478971 w 491762"/>
                <a:gd name="connsiteY0" fmla="*/ 1845129 h 1845129"/>
                <a:gd name="connsiteX1" fmla="*/ 484414 w 491762"/>
                <a:gd name="connsiteY1" fmla="*/ 1719943 h 1845129"/>
                <a:gd name="connsiteX2" fmla="*/ 489857 w 491762"/>
                <a:gd name="connsiteY2" fmla="*/ 1692729 h 1845129"/>
                <a:gd name="connsiteX3" fmla="*/ 489854 w 491762"/>
                <a:gd name="connsiteY3" fmla="*/ 1579404 h 1845129"/>
                <a:gd name="connsiteX4" fmla="*/ 467089 w 491762"/>
                <a:gd name="connsiteY4" fmla="*/ 1483884 h 1845129"/>
                <a:gd name="connsiteX5" fmla="*/ 446304 w 491762"/>
                <a:gd name="connsiteY5" fmla="*/ 1346857 h 1845129"/>
                <a:gd name="connsiteX6" fmla="*/ 452735 w 491762"/>
                <a:gd name="connsiteY6" fmla="*/ 1264216 h 1845129"/>
                <a:gd name="connsiteX7" fmla="*/ 478960 w 491762"/>
                <a:gd name="connsiteY7" fmla="*/ 1131571 h 1845129"/>
                <a:gd name="connsiteX8" fmla="*/ 463124 w 491762"/>
                <a:gd name="connsiteY8" fmla="*/ 826384 h 1845129"/>
                <a:gd name="connsiteX9" fmla="*/ 433932 w 491762"/>
                <a:gd name="connsiteY9" fmla="*/ 707594 h 1845129"/>
                <a:gd name="connsiteX10" fmla="*/ 388908 w 491762"/>
                <a:gd name="connsiteY10" fmla="*/ 575471 h 1845129"/>
                <a:gd name="connsiteX11" fmla="*/ 370114 w 491762"/>
                <a:gd name="connsiteY11" fmla="*/ 468086 h 1845129"/>
                <a:gd name="connsiteX12" fmla="*/ 353785 w 491762"/>
                <a:gd name="connsiteY12" fmla="*/ 446315 h 1845129"/>
                <a:gd name="connsiteX13" fmla="*/ 315685 w 491762"/>
                <a:gd name="connsiteY13" fmla="*/ 397329 h 1845129"/>
                <a:gd name="connsiteX14" fmla="*/ 244928 w 491762"/>
                <a:gd name="connsiteY14" fmla="*/ 283029 h 1845129"/>
                <a:gd name="connsiteX15" fmla="*/ 223157 w 491762"/>
                <a:gd name="connsiteY15" fmla="*/ 244929 h 1845129"/>
                <a:gd name="connsiteX16" fmla="*/ 185057 w 491762"/>
                <a:gd name="connsiteY16" fmla="*/ 201386 h 1845129"/>
                <a:gd name="connsiteX17" fmla="*/ 157843 w 491762"/>
                <a:gd name="connsiteY17" fmla="*/ 174172 h 1845129"/>
                <a:gd name="connsiteX18" fmla="*/ 130628 w 491762"/>
                <a:gd name="connsiteY18" fmla="*/ 130629 h 1845129"/>
                <a:gd name="connsiteX19" fmla="*/ 81643 w 491762"/>
                <a:gd name="connsiteY19" fmla="*/ 76200 h 1845129"/>
                <a:gd name="connsiteX20" fmla="*/ 59871 w 491762"/>
                <a:gd name="connsiteY20" fmla="*/ 59872 h 1845129"/>
                <a:gd name="connsiteX21" fmla="*/ 48985 w 491762"/>
                <a:gd name="connsiteY21" fmla="*/ 43543 h 1845129"/>
                <a:gd name="connsiteX22" fmla="*/ 16328 w 491762"/>
                <a:gd name="connsiteY22" fmla="*/ 16329 h 1845129"/>
                <a:gd name="connsiteX23" fmla="*/ 0 w 491762"/>
                <a:gd name="connsiteY23" fmla="*/ 0 h 1845129"/>
                <a:gd name="connsiteX0" fmla="*/ 478971 w 490504"/>
                <a:gd name="connsiteY0" fmla="*/ 1845129 h 1845129"/>
                <a:gd name="connsiteX1" fmla="*/ 484414 w 490504"/>
                <a:gd name="connsiteY1" fmla="*/ 1719943 h 1845129"/>
                <a:gd name="connsiteX2" fmla="*/ 489857 w 490504"/>
                <a:gd name="connsiteY2" fmla="*/ 1692729 h 1845129"/>
                <a:gd name="connsiteX3" fmla="*/ 467089 w 490504"/>
                <a:gd name="connsiteY3" fmla="*/ 1483884 h 1845129"/>
                <a:gd name="connsiteX4" fmla="*/ 446304 w 490504"/>
                <a:gd name="connsiteY4" fmla="*/ 1346857 h 1845129"/>
                <a:gd name="connsiteX5" fmla="*/ 452735 w 490504"/>
                <a:gd name="connsiteY5" fmla="*/ 1264216 h 1845129"/>
                <a:gd name="connsiteX6" fmla="*/ 478960 w 490504"/>
                <a:gd name="connsiteY6" fmla="*/ 1131571 h 1845129"/>
                <a:gd name="connsiteX7" fmla="*/ 463124 w 490504"/>
                <a:gd name="connsiteY7" fmla="*/ 826384 h 1845129"/>
                <a:gd name="connsiteX8" fmla="*/ 433932 w 490504"/>
                <a:gd name="connsiteY8" fmla="*/ 707594 h 1845129"/>
                <a:gd name="connsiteX9" fmla="*/ 388908 w 490504"/>
                <a:gd name="connsiteY9" fmla="*/ 575471 h 1845129"/>
                <a:gd name="connsiteX10" fmla="*/ 370114 w 490504"/>
                <a:gd name="connsiteY10" fmla="*/ 468086 h 1845129"/>
                <a:gd name="connsiteX11" fmla="*/ 353785 w 490504"/>
                <a:gd name="connsiteY11" fmla="*/ 446315 h 1845129"/>
                <a:gd name="connsiteX12" fmla="*/ 315685 w 490504"/>
                <a:gd name="connsiteY12" fmla="*/ 397329 h 1845129"/>
                <a:gd name="connsiteX13" fmla="*/ 244928 w 490504"/>
                <a:gd name="connsiteY13" fmla="*/ 283029 h 1845129"/>
                <a:gd name="connsiteX14" fmla="*/ 223157 w 490504"/>
                <a:gd name="connsiteY14" fmla="*/ 244929 h 1845129"/>
                <a:gd name="connsiteX15" fmla="*/ 185057 w 490504"/>
                <a:gd name="connsiteY15" fmla="*/ 201386 h 1845129"/>
                <a:gd name="connsiteX16" fmla="*/ 157843 w 490504"/>
                <a:gd name="connsiteY16" fmla="*/ 174172 h 1845129"/>
                <a:gd name="connsiteX17" fmla="*/ 130628 w 490504"/>
                <a:gd name="connsiteY17" fmla="*/ 130629 h 1845129"/>
                <a:gd name="connsiteX18" fmla="*/ 81643 w 490504"/>
                <a:gd name="connsiteY18" fmla="*/ 76200 h 1845129"/>
                <a:gd name="connsiteX19" fmla="*/ 59871 w 490504"/>
                <a:gd name="connsiteY19" fmla="*/ 59872 h 1845129"/>
                <a:gd name="connsiteX20" fmla="*/ 48985 w 490504"/>
                <a:gd name="connsiteY20" fmla="*/ 43543 h 1845129"/>
                <a:gd name="connsiteX21" fmla="*/ 16328 w 490504"/>
                <a:gd name="connsiteY21" fmla="*/ 16329 h 1845129"/>
                <a:gd name="connsiteX22" fmla="*/ 0 w 490504"/>
                <a:gd name="connsiteY22"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46304 w 484831"/>
                <a:gd name="connsiteY3" fmla="*/ 1346857 h 1845129"/>
                <a:gd name="connsiteX4" fmla="*/ 452735 w 484831"/>
                <a:gd name="connsiteY4" fmla="*/ 1264216 h 1845129"/>
                <a:gd name="connsiteX5" fmla="*/ 478960 w 484831"/>
                <a:gd name="connsiteY5" fmla="*/ 1131571 h 1845129"/>
                <a:gd name="connsiteX6" fmla="*/ 463124 w 484831"/>
                <a:gd name="connsiteY6" fmla="*/ 826384 h 1845129"/>
                <a:gd name="connsiteX7" fmla="*/ 433932 w 484831"/>
                <a:gd name="connsiteY7" fmla="*/ 707594 h 1845129"/>
                <a:gd name="connsiteX8" fmla="*/ 388908 w 484831"/>
                <a:gd name="connsiteY8" fmla="*/ 575471 h 1845129"/>
                <a:gd name="connsiteX9" fmla="*/ 370114 w 484831"/>
                <a:gd name="connsiteY9" fmla="*/ 468086 h 1845129"/>
                <a:gd name="connsiteX10" fmla="*/ 353785 w 484831"/>
                <a:gd name="connsiteY10" fmla="*/ 446315 h 1845129"/>
                <a:gd name="connsiteX11" fmla="*/ 315685 w 484831"/>
                <a:gd name="connsiteY11" fmla="*/ 397329 h 1845129"/>
                <a:gd name="connsiteX12" fmla="*/ 244928 w 484831"/>
                <a:gd name="connsiteY12" fmla="*/ 283029 h 1845129"/>
                <a:gd name="connsiteX13" fmla="*/ 223157 w 484831"/>
                <a:gd name="connsiteY13" fmla="*/ 244929 h 1845129"/>
                <a:gd name="connsiteX14" fmla="*/ 185057 w 484831"/>
                <a:gd name="connsiteY14" fmla="*/ 201386 h 1845129"/>
                <a:gd name="connsiteX15" fmla="*/ 157843 w 484831"/>
                <a:gd name="connsiteY15" fmla="*/ 174172 h 1845129"/>
                <a:gd name="connsiteX16" fmla="*/ 130628 w 484831"/>
                <a:gd name="connsiteY16" fmla="*/ 130629 h 1845129"/>
                <a:gd name="connsiteX17" fmla="*/ 81643 w 484831"/>
                <a:gd name="connsiteY17" fmla="*/ 76200 h 1845129"/>
                <a:gd name="connsiteX18" fmla="*/ 59871 w 484831"/>
                <a:gd name="connsiteY18" fmla="*/ 59872 h 1845129"/>
                <a:gd name="connsiteX19" fmla="*/ 48985 w 484831"/>
                <a:gd name="connsiteY19" fmla="*/ 43543 h 1845129"/>
                <a:gd name="connsiteX20" fmla="*/ 16328 w 484831"/>
                <a:gd name="connsiteY20" fmla="*/ 16329 h 1845129"/>
                <a:gd name="connsiteX21" fmla="*/ 0 w 484831"/>
                <a:gd name="connsiteY21"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52735 w 484831"/>
                <a:gd name="connsiteY3" fmla="*/ 1264216 h 1845129"/>
                <a:gd name="connsiteX4" fmla="*/ 478960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53785 w 484831"/>
                <a:gd name="connsiteY9" fmla="*/ 446315 h 1845129"/>
                <a:gd name="connsiteX10" fmla="*/ 315685 w 484831"/>
                <a:gd name="connsiteY10" fmla="*/ 397329 h 1845129"/>
                <a:gd name="connsiteX11" fmla="*/ 244928 w 484831"/>
                <a:gd name="connsiteY11" fmla="*/ 283029 h 1845129"/>
                <a:gd name="connsiteX12" fmla="*/ 223157 w 484831"/>
                <a:gd name="connsiteY12" fmla="*/ 244929 h 1845129"/>
                <a:gd name="connsiteX13" fmla="*/ 185057 w 484831"/>
                <a:gd name="connsiteY13" fmla="*/ 201386 h 1845129"/>
                <a:gd name="connsiteX14" fmla="*/ 157843 w 484831"/>
                <a:gd name="connsiteY14" fmla="*/ 174172 h 1845129"/>
                <a:gd name="connsiteX15" fmla="*/ 130628 w 484831"/>
                <a:gd name="connsiteY15" fmla="*/ 130629 h 1845129"/>
                <a:gd name="connsiteX16" fmla="*/ 81643 w 484831"/>
                <a:gd name="connsiteY16" fmla="*/ 76200 h 1845129"/>
                <a:gd name="connsiteX17" fmla="*/ 59871 w 484831"/>
                <a:gd name="connsiteY17" fmla="*/ 59872 h 1845129"/>
                <a:gd name="connsiteX18" fmla="*/ 48985 w 484831"/>
                <a:gd name="connsiteY18" fmla="*/ 43543 h 1845129"/>
                <a:gd name="connsiteX19" fmla="*/ 16328 w 484831"/>
                <a:gd name="connsiteY19" fmla="*/ 16329 h 1845129"/>
                <a:gd name="connsiteX20" fmla="*/ 0 w 484831"/>
                <a:gd name="connsiteY20"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78960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53785 w 484831"/>
                <a:gd name="connsiteY9" fmla="*/ 446315 h 1845129"/>
                <a:gd name="connsiteX10" fmla="*/ 315685 w 484831"/>
                <a:gd name="connsiteY10" fmla="*/ 397329 h 1845129"/>
                <a:gd name="connsiteX11" fmla="*/ 244928 w 484831"/>
                <a:gd name="connsiteY11" fmla="*/ 283029 h 1845129"/>
                <a:gd name="connsiteX12" fmla="*/ 223157 w 484831"/>
                <a:gd name="connsiteY12" fmla="*/ 244929 h 1845129"/>
                <a:gd name="connsiteX13" fmla="*/ 185057 w 484831"/>
                <a:gd name="connsiteY13" fmla="*/ 201386 h 1845129"/>
                <a:gd name="connsiteX14" fmla="*/ 157843 w 484831"/>
                <a:gd name="connsiteY14" fmla="*/ 174172 h 1845129"/>
                <a:gd name="connsiteX15" fmla="*/ 130628 w 484831"/>
                <a:gd name="connsiteY15" fmla="*/ 130629 h 1845129"/>
                <a:gd name="connsiteX16" fmla="*/ 81643 w 484831"/>
                <a:gd name="connsiteY16" fmla="*/ 76200 h 1845129"/>
                <a:gd name="connsiteX17" fmla="*/ 59871 w 484831"/>
                <a:gd name="connsiteY17" fmla="*/ 59872 h 1845129"/>
                <a:gd name="connsiteX18" fmla="*/ 48985 w 484831"/>
                <a:gd name="connsiteY18" fmla="*/ 43543 h 1845129"/>
                <a:gd name="connsiteX19" fmla="*/ 16328 w 484831"/>
                <a:gd name="connsiteY19" fmla="*/ 16329 h 1845129"/>
                <a:gd name="connsiteX20" fmla="*/ 0 w 484831"/>
                <a:gd name="connsiteY20"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53785 w 484831"/>
                <a:gd name="connsiteY9" fmla="*/ 446315 h 1845129"/>
                <a:gd name="connsiteX10" fmla="*/ 315685 w 484831"/>
                <a:gd name="connsiteY10" fmla="*/ 397329 h 1845129"/>
                <a:gd name="connsiteX11" fmla="*/ 244928 w 484831"/>
                <a:gd name="connsiteY11" fmla="*/ 283029 h 1845129"/>
                <a:gd name="connsiteX12" fmla="*/ 223157 w 484831"/>
                <a:gd name="connsiteY12" fmla="*/ 244929 h 1845129"/>
                <a:gd name="connsiteX13" fmla="*/ 185057 w 484831"/>
                <a:gd name="connsiteY13" fmla="*/ 201386 h 1845129"/>
                <a:gd name="connsiteX14" fmla="*/ 157843 w 484831"/>
                <a:gd name="connsiteY14" fmla="*/ 174172 h 1845129"/>
                <a:gd name="connsiteX15" fmla="*/ 130628 w 484831"/>
                <a:gd name="connsiteY15" fmla="*/ 130629 h 1845129"/>
                <a:gd name="connsiteX16" fmla="*/ 81643 w 484831"/>
                <a:gd name="connsiteY16" fmla="*/ 76200 h 1845129"/>
                <a:gd name="connsiteX17" fmla="*/ 59871 w 484831"/>
                <a:gd name="connsiteY17" fmla="*/ 59872 h 1845129"/>
                <a:gd name="connsiteX18" fmla="*/ 48985 w 484831"/>
                <a:gd name="connsiteY18" fmla="*/ 43543 h 1845129"/>
                <a:gd name="connsiteX19" fmla="*/ 16328 w 484831"/>
                <a:gd name="connsiteY19" fmla="*/ 16329 h 1845129"/>
                <a:gd name="connsiteX20" fmla="*/ 0 w 484831"/>
                <a:gd name="connsiteY20"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53785 w 484831"/>
                <a:gd name="connsiteY9" fmla="*/ 446315 h 1845129"/>
                <a:gd name="connsiteX10" fmla="*/ 315685 w 484831"/>
                <a:gd name="connsiteY10" fmla="*/ 397329 h 1845129"/>
                <a:gd name="connsiteX11" fmla="*/ 244928 w 484831"/>
                <a:gd name="connsiteY11" fmla="*/ 283029 h 1845129"/>
                <a:gd name="connsiteX12" fmla="*/ 185057 w 484831"/>
                <a:gd name="connsiteY12" fmla="*/ 201386 h 1845129"/>
                <a:gd name="connsiteX13" fmla="*/ 157843 w 484831"/>
                <a:gd name="connsiteY13" fmla="*/ 174172 h 1845129"/>
                <a:gd name="connsiteX14" fmla="*/ 130628 w 484831"/>
                <a:gd name="connsiteY14" fmla="*/ 130629 h 1845129"/>
                <a:gd name="connsiteX15" fmla="*/ 81643 w 484831"/>
                <a:gd name="connsiteY15" fmla="*/ 76200 h 1845129"/>
                <a:gd name="connsiteX16" fmla="*/ 59871 w 484831"/>
                <a:gd name="connsiteY16" fmla="*/ 59872 h 1845129"/>
                <a:gd name="connsiteX17" fmla="*/ 48985 w 484831"/>
                <a:gd name="connsiteY17" fmla="*/ 43543 h 1845129"/>
                <a:gd name="connsiteX18" fmla="*/ 16328 w 484831"/>
                <a:gd name="connsiteY18" fmla="*/ 16329 h 1845129"/>
                <a:gd name="connsiteX19" fmla="*/ 0 w 484831"/>
                <a:gd name="connsiteY19"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53785 w 484831"/>
                <a:gd name="connsiteY9" fmla="*/ 446315 h 1845129"/>
                <a:gd name="connsiteX10" fmla="*/ 315685 w 484831"/>
                <a:gd name="connsiteY10" fmla="*/ 397329 h 1845129"/>
                <a:gd name="connsiteX11" fmla="*/ 185057 w 484831"/>
                <a:gd name="connsiteY11" fmla="*/ 201386 h 1845129"/>
                <a:gd name="connsiteX12" fmla="*/ 157843 w 484831"/>
                <a:gd name="connsiteY12" fmla="*/ 174172 h 1845129"/>
                <a:gd name="connsiteX13" fmla="*/ 130628 w 484831"/>
                <a:gd name="connsiteY13" fmla="*/ 130629 h 1845129"/>
                <a:gd name="connsiteX14" fmla="*/ 81643 w 484831"/>
                <a:gd name="connsiteY14" fmla="*/ 76200 h 1845129"/>
                <a:gd name="connsiteX15" fmla="*/ 59871 w 484831"/>
                <a:gd name="connsiteY15" fmla="*/ 59872 h 1845129"/>
                <a:gd name="connsiteX16" fmla="*/ 48985 w 484831"/>
                <a:gd name="connsiteY16" fmla="*/ 43543 h 1845129"/>
                <a:gd name="connsiteX17" fmla="*/ 16328 w 484831"/>
                <a:gd name="connsiteY17" fmla="*/ 16329 h 1845129"/>
                <a:gd name="connsiteX18" fmla="*/ 0 w 484831"/>
                <a:gd name="connsiteY18"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315685 w 484831"/>
                <a:gd name="connsiteY9" fmla="*/ 397329 h 1845129"/>
                <a:gd name="connsiteX10" fmla="*/ 185057 w 484831"/>
                <a:gd name="connsiteY10" fmla="*/ 201386 h 1845129"/>
                <a:gd name="connsiteX11" fmla="*/ 157843 w 484831"/>
                <a:gd name="connsiteY11" fmla="*/ 174172 h 1845129"/>
                <a:gd name="connsiteX12" fmla="*/ 130628 w 484831"/>
                <a:gd name="connsiteY12" fmla="*/ 130629 h 1845129"/>
                <a:gd name="connsiteX13" fmla="*/ 81643 w 484831"/>
                <a:gd name="connsiteY13" fmla="*/ 76200 h 1845129"/>
                <a:gd name="connsiteX14" fmla="*/ 59871 w 484831"/>
                <a:gd name="connsiteY14" fmla="*/ 59872 h 1845129"/>
                <a:gd name="connsiteX15" fmla="*/ 48985 w 484831"/>
                <a:gd name="connsiteY15" fmla="*/ 43543 h 1845129"/>
                <a:gd name="connsiteX16" fmla="*/ 16328 w 484831"/>
                <a:gd name="connsiteY16" fmla="*/ 16329 h 1845129"/>
                <a:gd name="connsiteX17" fmla="*/ 0 w 484831"/>
                <a:gd name="connsiteY17"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70114 w 484831"/>
                <a:gd name="connsiteY8" fmla="*/ 468086 h 1845129"/>
                <a:gd name="connsiteX9" fmla="*/ 274116 w 484831"/>
                <a:gd name="connsiteY9" fmla="*/ 331971 h 1845129"/>
                <a:gd name="connsiteX10" fmla="*/ 185057 w 484831"/>
                <a:gd name="connsiteY10" fmla="*/ 201386 h 1845129"/>
                <a:gd name="connsiteX11" fmla="*/ 157843 w 484831"/>
                <a:gd name="connsiteY11" fmla="*/ 174172 h 1845129"/>
                <a:gd name="connsiteX12" fmla="*/ 130628 w 484831"/>
                <a:gd name="connsiteY12" fmla="*/ 130629 h 1845129"/>
                <a:gd name="connsiteX13" fmla="*/ 81643 w 484831"/>
                <a:gd name="connsiteY13" fmla="*/ 76200 h 1845129"/>
                <a:gd name="connsiteX14" fmla="*/ 59871 w 484831"/>
                <a:gd name="connsiteY14" fmla="*/ 59872 h 1845129"/>
                <a:gd name="connsiteX15" fmla="*/ 48985 w 484831"/>
                <a:gd name="connsiteY15" fmla="*/ 43543 h 1845129"/>
                <a:gd name="connsiteX16" fmla="*/ 16328 w 484831"/>
                <a:gd name="connsiteY16" fmla="*/ 16329 h 1845129"/>
                <a:gd name="connsiteX17" fmla="*/ 0 w 484831"/>
                <a:gd name="connsiteY17"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88908 w 484831"/>
                <a:gd name="connsiteY7" fmla="*/ 575471 h 1845129"/>
                <a:gd name="connsiteX8" fmla="*/ 332504 w 484831"/>
                <a:gd name="connsiteY8" fmla="*/ 462144 h 1845129"/>
                <a:gd name="connsiteX9" fmla="*/ 274116 w 484831"/>
                <a:gd name="connsiteY9" fmla="*/ 331971 h 1845129"/>
                <a:gd name="connsiteX10" fmla="*/ 185057 w 484831"/>
                <a:gd name="connsiteY10" fmla="*/ 201386 h 1845129"/>
                <a:gd name="connsiteX11" fmla="*/ 157843 w 484831"/>
                <a:gd name="connsiteY11" fmla="*/ 174172 h 1845129"/>
                <a:gd name="connsiteX12" fmla="*/ 130628 w 484831"/>
                <a:gd name="connsiteY12" fmla="*/ 130629 h 1845129"/>
                <a:gd name="connsiteX13" fmla="*/ 81643 w 484831"/>
                <a:gd name="connsiteY13" fmla="*/ 76200 h 1845129"/>
                <a:gd name="connsiteX14" fmla="*/ 59871 w 484831"/>
                <a:gd name="connsiteY14" fmla="*/ 59872 h 1845129"/>
                <a:gd name="connsiteX15" fmla="*/ 48985 w 484831"/>
                <a:gd name="connsiteY15" fmla="*/ 43543 h 1845129"/>
                <a:gd name="connsiteX16" fmla="*/ 16328 w 484831"/>
                <a:gd name="connsiteY16" fmla="*/ 16329 h 1845129"/>
                <a:gd name="connsiteX17" fmla="*/ 0 w 484831"/>
                <a:gd name="connsiteY17"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433932 w 484831"/>
                <a:gd name="connsiteY6" fmla="*/ 707594 h 1845129"/>
                <a:gd name="connsiteX7" fmla="*/ 375052 w 484831"/>
                <a:gd name="connsiteY7" fmla="*/ 575471 h 1845129"/>
                <a:gd name="connsiteX8" fmla="*/ 332504 w 484831"/>
                <a:gd name="connsiteY8" fmla="*/ 462144 h 1845129"/>
                <a:gd name="connsiteX9" fmla="*/ 274116 w 484831"/>
                <a:gd name="connsiteY9" fmla="*/ 331971 h 1845129"/>
                <a:gd name="connsiteX10" fmla="*/ 185057 w 484831"/>
                <a:gd name="connsiteY10" fmla="*/ 201386 h 1845129"/>
                <a:gd name="connsiteX11" fmla="*/ 157843 w 484831"/>
                <a:gd name="connsiteY11" fmla="*/ 174172 h 1845129"/>
                <a:gd name="connsiteX12" fmla="*/ 130628 w 484831"/>
                <a:gd name="connsiteY12" fmla="*/ 130629 h 1845129"/>
                <a:gd name="connsiteX13" fmla="*/ 81643 w 484831"/>
                <a:gd name="connsiteY13" fmla="*/ 76200 h 1845129"/>
                <a:gd name="connsiteX14" fmla="*/ 59871 w 484831"/>
                <a:gd name="connsiteY14" fmla="*/ 59872 h 1845129"/>
                <a:gd name="connsiteX15" fmla="*/ 48985 w 484831"/>
                <a:gd name="connsiteY15" fmla="*/ 43543 h 1845129"/>
                <a:gd name="connsiteX16" fmla="*/ 16328 w 484831"/>
                <a:gd name="connsiteY16" fmla="*/ 16329 h 1845129"/>
                <a:gd name="connsiteX17" fmla="*/ 0 w 484831"/>
                <a:gd name="connsiteY17"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382466 w 484831"/>
                <a:gd name="connsiteY6" fmla="*/ 707594 h 1845129"/>
                <a:gd name="connsiteX7" fmla="*/ 375052 w 484831"/>
                <a:gd name="connsiteY7" fmla="*/ 575471 h 1845129"/>
                <a:gd name="connsiteX8" fmla="*/ 332504 w 484831"/>
                <a:gd name="connsiteY8" fmla="*/ 462144 h 1845129"/>
                <a:gd name="connsiteX9" fmla="*/ 274116 w 484831"/>
                <a:gd name="connsiteY9" fmla="*/ 331971 h 1845129"/>
                <a:gd name="connsiteX10" fmla="*/ 185057 w 484831"/>
                <a:gd name="connsiteY10" fmla="*/ 201386 h 1845129"/>
                <a:gd name="connsiteX11" fmla="*/ 157843 w 484831"/>
                <a:gd name="connsiteY11" fmla="*/ 174172 h 1845129"/>
                <a:gd name="connsiteX12" fmla="*/ 130628 w 484831"/>
                <a:gd name="connsiteY12" fmla="*/ 130629 h 1845129"/>
                <a:gd name="connsiteX13" fmla="*/ 81643 w 484831"/>
                <a:gd name="connsiteY13" fmla="*/ 76200 h 1845129"/>
                <a:gd name="connsiteX14" fmla="*/ 59871 w 484831"/>
                <a:gd name="connsiteY14" fmla="*/ 59872 h 1845129"/>
                <a:gd name="connsiteX15" fmla="*/ 48985 w 484831"/>
                <a:gd name="connsiteY15" fmla="*/ 43543 h 1845129"/>
                <a:gd name="connsiteX16" fmla="*/ 16328 w 484831"/>
                <a:gd name="connsiteY16" fmla="*/ 16329 h 1845129"/>
                <a:gd name="connsiteX17" fmla="*/ 0 w 484831"/>
                <a:gd name="connsiteY17"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63124 w 484831"/>
                <a:gd name="connsiteY5" fmla="*/ 826384 h 1845129"/>
                <a:gd name="connsiteX6" fmla="*/ 375052 w 484831"/>
                <a:gd name="connsiteY6" fmla="*/ 575471 h 1845129"/>
                <a:gd name="connsiteX7" fmla="*/ 332504 w 484831"/>
                <a:gd name="connsiteY7" fmla="*/ 462144 h 1845129"/>
                <a:gd name="connsiteX8" fmla="*/ 274116 w 484831"/>
                <a:gd name="connsiteY8" fmla="*/ 331971 h 1845129"/>
                <a:gd name="connsiteX9" fmla="*/ 185057 w 484831"/>
                <a:gd name="connsiteY9" fmla="*/ 201386 h 1845129"/>
                <a:gd name="connsiteX10" fmla="*/ 157843 w 484831"/>
                <a:gd name="connsiteY10" fmla="*/ 174172 h 1845129"/>
                <a:gd name="connsiteX11" fmla="*/ 130628 w 484831"/>
                <a:gd name="connsiteY11" fmla="*/ 130629 h 1845129"/>
                <a:gd name="connsiteX12" fmla="*/ 81643 w 484831"/>
                <a:gd name="connsiteY12" fmla="*/ 76200 h 1845129"/>
                <a:gd name="connsiteX13" fmla="*/ 59871 w 484831"/>
                <a:gd name="connsiteY13" fmla="*/ 59872 h 1845129"/>
                <a:gd name="connsiteX14" fmla="*/ 48985 w 484831"/>
                <a:gd name="connsiteY14" fmla="*/ 43543 h 1845129"/>
                <a:gd name="connsiteX15" fmla="*/ 16328 w 484831"/>
                <a:gd name="connsiteY15" fmla="*/ 16329 h 1845129"/>
                <a:gd name="connsiteX16" fmla="*/ 0 w 484831"/>
                <a:gd name="connsiteY16"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51248 w 484831"/>
                <a:gd name="connsiteY4" fmla="*/ 1131571 h 1845129"/>
                <a:gd name="connsiteX5" fmla="*/ 429472 w 484831"/>
                <a:gd name="connsiteY5" fmla="*/ 826384 h 1845129"/>
                <a:gd name="connsiteX6" fmla="*/ 375052 w 484831"/>
                <a:gd name="connsiteY6" fmla="*/ 575471 h 1845129"/>
                <a:gd name="connsiteX7" fmla="*/ 332504 w 484831"/>
                <a:gd name="connsiteY7" fmla="*/ 462144 h 1845129"/>
                <a:gd name="connsiteX8" fmla="*/ 274116 w 484831"/>
                <a:gd name="connsiteY8" fmla="*/ 331971 h 1845129"/>
                <a:gd name="connsiteX9" fmla="*/ 185057 w 484831"/>
                <a:gd name="connsiteY9" fmla="*/ 201386 h 1845129"/>
                <a:gd name="connsiteX10" fmla="*/ 157843 w 484831"/>
                <a:gd name="connsiteY10" fmla="*/ 174172 h 1845129"/>
                <a:gd name="connsiteX11" fmla="*/ 130628 w 484831"/>
                <a:gd name="connsiteY11" fmla="*/ 130629 h 1845129"/>
                <a:gd name="connsiteX12" fmla="*/ 81643 w 484831"/>
                <a:gd name="connsiteY12" fmla="*/ 76200 h 1845129"/>
                <a:gd name="connsiteX13" fmla="*/ 59871 w 484831"/>
                <a:gd name="connsiteY13" fmla="*/ 59872 h 1845129"/>
                <a:gd name="connsiteX14" fmla="*/ 48985 w 484831"/>
                <a:gd name="connsiteY14" fmla="*/ 43543 h 1845129"/>
                <a:gd name="connsiteX15" fmla="*/ 16328 w 484831"/>
                <a:gd name="connsiteY15" fmla="*/ 16329 h 1845129"/>
                <a:gd name="connsiteX16" fmla="*/ 0 w 484831"/>
                <a:gd name="connsiteY16"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82427 w 484831"/>
                <a:gd name="connsiteY3" fmla="*/ 1267188 h 1845129"/>
                <a:gd name="connsiteX4" fmla="*/ 429472 w 484831"/>
                <a:gd name="connsiteY4" fmla="*/ 826384 h 1845129"/>
                <a:gd name="connsiteX5" fmla="*/ 375052 w 484831"/>
                <a:gd name="connsiteY5" fmla="*/ 575471 h 1845129"/>
                <a:gd name="connsiteX6" fmla="*/ 332504 w 484831"/>
                <a:gd name="connsiteY6" fmla="*/ 462144 h 1845129"/>
                <a:gd name="connsiteX7" fmla="*/ 274116 w 484831"/>
                <a:gd name="connsiteY7" fmla="*/ 331971 h 1845129"/>
                <a:gd name="connsiteX8" fmla="*/ 185057 w 484831"/>
                <a:gd name="connsiteY8" fmla="*/ 201386 h 1845129"/>
                <a:gd name="connsiteX9" fmla="*/ 157843 w 484831"/>
                <a:gd name="connsiteY9" fmla="*/ 174172 h 1845129"/>
                <a:gd name="connsiteX10" fmla="*/ 130628 w 484831"/>
                <a:gd name="connsiteY10" fmla="*/ 130629 h 1845129"/>
                <a:gd name="connsiteX11" fmla="*/ 81643 w 484831"/>
                <a:gd name="connsiteY11" fmla="*/ 76200 h 1845129"/>
                <a:gd name="connsiteX12" fmla="*/ 59871 w 484831"/>
                <a:gd name="connsiteY12" fmla="*/ 59872 h 1845129"/>
                <a:gd name="connsiteX13" fmla="*/ 48985 w 484831"/>
                <a:gd name="connsiteY13" fmla="*/ 43543 h 1845129"/>
                <a:gd name="connsiteX14" fmla="*/ 16328 w 484831"/>
                <a:gd name="connsiteY14" fmla="*/ 16329 h 1845129"/>
                <a:gd name="connsiteX15" fmla="*/ 0 w 484831"/>
                <a:gd name="connsiteY15" fmla="*/ 0 h 1845129"/>
                <a:gd name="connsiteX0" fmla="*/ 478971 w 484831"/>
                <a:gd name="connsiteY0" fmla="*/ 1845129 h 1845129"/>
                <a:gd name="connsiteX1" fmla="*/ 484414 w 484831"/>
                <a:gd name="connsiteY1" fmla="*/ 1719943 h 1845129"/>
                <a:gd name="connsiteX2" fmla="*/ 467089 w 484831"/>
                <a:gd name="connsiteY2" fmla="*/ 1483884 h 1845129"/>
                <a:gd name="connsiteX3" fmla="*/ 456694 w 484831"/>
                <a:gd name="connsiteY3" fmla="*/ 1261246 h 1845129"/>
                <a:gd name="connsiteX4" fmla="*/ 429472 w 484831"/>
                <a:gd name="connsiteY4" fmla="*/ 826384 h 1845129"/>
                <a:gd name="connsiteX5" fmla="*/ 375052 w 484831"/>
                <a:gd name="connsiteY5" fmla="*/ 575471 h 1845129"/>
                <a:gd name="connsiteX6" fmla="*/ 332504 w 484831"/>
                <a:gd name="connsiteY6" fmla="*/ 462144 h 1845129"/>
                <a:gd name="connsiteX7" fmla="*/ 274116 w 484831"/>
                <a:gd name="connsiteY7" fmla="*/ 331971 h 1845129"/>
                <a:gd name="connsiteX8" fmla="*/ 185057 w 484831"/>
                <a:gd name="connsiteY8" fmla="*/ 201386 h 1845129"/>
                <a:gd name="connsiteX9" fmla="*/ 157843 w 484831"/>
                <a:gd name="connsiteY9" fmla="*/ 174172 h 1845129"/>
                <a:gd name="connsiteX10" fmla="*/ 130628 w 484831"/>
                <a:gd name="connsiteY10" fmla="*/ 130629 h 1845129"/>
                <a:gd name="connsiteX11" fmla="*/ 81643 w 484831"/>
                <a:gd name="connsiteY11" fmla="*/ 76200 h 1845129"/>
                <a:gd name="connsiteX12" fmla="*/ 59871 w 484831"/>
                <a:gd name="connsiteY12" fmla="*/ 59872 h 1845129"/>
                <a:gd name="connsiteX13" fmla="*/ 48985 w 484831"/>
                <a:gd name="connsiteY13" fmla="*/ 43543 h 1845129"/>
                <a:gd name="connsiteX14" fmla="*/ 16328 w 484831"/>
                <a:gd name="connsiteY14" fmla="*/ 16329 h 1845129"/>
                <a:gd name="connsiteX15" fmla="*/ 0 w 484831"/>
                <a:gd name="connsiteY15" fmla="*/ 0 h 184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831" h="1845129">
                  <a:moveTo>
                    <a:pt x="478971" y="1845129"/>
                  </a:moveTo>
                  <a:cubicBezTo>
                    <a:pt x="480785" y="1803400"/>
                    <a:pt x="486394" y="1780150"/>
                    <a:pt x="484414" y="1719943"/>
                  </a:cubicBezTo>
                  <a:cubicBezTo>
                    <a:pt x="482434" y="1659736"/>
                    <a:pt x="471709" y="1560333"/>
                    <a:pt x="467089" y="1483884"/>
                  </a:cubicBezTo>
                  <a:cubicBezTo>
                    <a:pt x="462469" y="1407435"/>
                    <a:pt x="454716" y="1319965"/>
                    <a:pt x="456694" y="1261246"/>
                  </a:cubicBezTo>
                  <a:cubicBezTo>
                    <a:pt x="450425" y="1151663"/>
                    <a:pt x="447368" y="941670"/>
                    <a:pt x="429472" y="826384"/>
                  </a:cubicBezTo>
                  <a:cubicBezTo>
                    <a:pt x="411576" y="711098"/>
                    <a:pt x="391213" y="636178"/>
                    <a:pt x="375052" y="575471"/>
                  </a:cubicBezTo>
                  <a:cubicBezTo>
                    <a:pt x="358891" y="514764"/>
                    <a:pt x="349327" y="502727"/>
                    <a:pt x="332504" y="462144"/>
                  </a:cubicBezTo>
                  <a:cubicBezTo>
                    <a:pt x="315681" y="421561"/>
                    <a:pt x="298690" y="375430"/>
                    <a:pt x="274116" y="331971"/>
                  </a:cubicBezTo>
                  <a:cubicBezTo>
                    <a:pt x="249542" y="288512"/>
                    <a:pt x="204436" y="227686"/>
                    <a:pt x="185057" y="201386"/>
                  </a:cubicBezTo>
                  <a:cubicBezTo>
                    <a:pt x="165678" y="175086"/>
                    <a:pt x="165665" y="184340"/>
                    <a:pt x="157843" y="174172"/>
                  </a:cubicBezTo>
                  <a:cubicBezTo>
                    <a:pt x="147407" y="160605"/>
                    <a:pt x="140577" y="144557"/>
                    <a:pt x="130628" y="130629"/>
                  </a:cubicBezTo>
                  <a:cubicBezTo>
                    <a:pt x="120168" y="115984"/>
                    <a:pt x="96540" y="89235"/>
                    <a:pt x="81643" y="76200"/>
                  </a:cubicBezTo>
                  <a:cubicBezTo>
                    <a:pt x="74816" y="70226"/>
                    <a:pt x="67128" y="65315"/>
                    <a:pt x="59871" y="59872"/>
                  </a:cubicBezTo>
                  <a:cubicBezTo>
                    <a:pt x="56242" y="54429"/>
                    <a:pt x="53611" y="48169"/>
                    <a:pt x="48985" y="43543"/>
                  </a:cubicBezTo>
                  <a:cubicBezTo>
                    <a:pt x="38965" y="33523"/>
                    <a:pt x="26919" y="25743"/>
                    <a:pt x="16328" y="16329"/>
                  </a:cubicBezTo>
                  <a:cubicBezTo>
                    <a:pt x="10575" y="11215"/>
                    <a:pt x="5443" y="5443"/>
                    <a:pt x="0" y="0"/>
                  </a:cubicBezTo>
                </a:path>
              </a:pathLst>
            </a:custGeom>
            <a:noFill/>
            <a:ln w="57150">
              <a:solidFill>
                <a:srgbClr val="DC322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1" name="Group 50">
            <a:extLst>
              <a:ext uri="{FF2B5EF4-FFF2-40B4-BE49-F238E27FC236}">
                <a16:creationId xmlns:a16="http://schemas.microsoft.com/office/drawing/2014/main" id="{8A9A8A0B-617A-DEEA-B7B1-AC8F1790E113}"/>
              </a:ext>
            </a:extLst>
          </p:cNvPr>
          <p:cNvGrpSpPr/>
          <p:nvPr/>
        </p:nvGrpSpPr>
        <p:grpSpPr>
          <a:xfrm>
            <a:off x="166063" y="3251849"/>
            <a:ext cx="3241790" cy="3230727"/>
            <a:chOff x="166063" y="3251849"/>
            <a:chExt cx="3241790" cy="3230727"/>
          </a:xfrm>
        </p:grpSpPr>
        <p:sp>
          <p:nvSpPr>
            <p:cNvPr id="142" name="Freeform: Shape 141">
              <a:extLst>
                <a:ext uri="{FF2B5EF4-FFF2-40B4-BE49-F238E27FC236}">
                  <a16:creationId xmlns:a16="http://schemas.microsoft.com/office/drawing/2014/main" id="{2FB934EA-598C-48CA-1048-120BED027F81}"/>
                </a:ext>
              </a:extLst>
            </p:cNvPr>
            <p:cNvSpPr/>
            <p:nvPr/>
          </p:nvSpPr>
          <p:spPr>
            <a:xfrm>
              <a:off x="1400804" y="3697767"/>
              <a:ext cx="1470739" cy="2423926"/>
            </a:xfrm>
            <a:custGeom>
              <a:avLst/>
              <a:gdLst>
                <a:gd name="connsiteX0" fmla="*/ 589006 w 1206844"/>
                <a:gd name="connsiteY0" fmla="*/ 1923535 h 1944130"/>
                <a:gd name="connsiteX1" fmla="*/ 654908 w 1206844"/>
                <a:gd name="connsiteY1" fmla="*/ 1754659 h 1944130"/>
                <a:gd name="connsiteX2" fmla="*/ 667265 w 1206844"/>
                <a:gd name="connsiteY2" fmla="*/ 1441621 h 1944130"/>
                <a:gd name="connsiteX3" fmla="*/ 679622 w 1206844"/>
                <a:gd name="connsiteY3" fmla="*/ 1173892 h 1944130"/>
                <a:gd name="connsiteX4" fmla="*/ 700217 w 1206844"/>
                <a:gd name="connsiteY4" fmla="*/ 864973 h 1944130"/>
                <a:gd name="connsiteX5" fmla="*/ 745525 w 1206844"/>
                <a:gd name="connsiteY5" fmla="*/ 753762 h 1944130"/>
                <a:gd name="connsiteX6" fmla="*/ 774357 w 1206844"/>
                <a:gd name="connsiteY6" fmla="*/ 580767 h 1944130"/>
                <a:gd name="connsiteX7" fmla="*/ 819665 w 1206844"/>
                <a:gd name="connsiteY7" fmla="*/ 457200 h 1944130"/>
                <a:gd name="connsiteX8" fmla="*/ 930876 w 1206844"/>
                <a:gd name="connsiteY8" fmla="*/ 354227 h 1944130"/>
                <a:gd name="connsiteX9" fmla="*/ 959708 w 1206844"/>
                <a:gd name="connsiteY9" fmla="*/ 313038 h 1944130"/>
                <a:gd name="connsiteX10" fmla="*/ 1037968 w 1206844"/>
                <a:gd name="connsiteY10" fmla="*/ 230659 h 1944130"/>
                <a:gd name="connsiteX11" fmla="*/ 1107990 w 1206844"/>
                <a:gd name="connsiteY11" fmla="*/ 140043 h 1944130"/>
                <a:gd name="connsiteX12" fmla="*/ 1161535 w 1206844"/>
                <a:gd name="connsiteY12" fmla="*/ 90616 h 1944130"/>
                <a:gd name="connsiteX13" fmla="*/ 1206844 w 1206844"/>
                <a:gd name="connsiteY13" fmla="*/ 16475 h 1944130"/>
                <a:gd name="connsiteX14" fmla="*/ 0 w 1206844"/>
                <a:gd name="connsiteY14" fmla="*/ 0 h 1944130"/>
                <a:gd name="connsiteX15" fmla="*/ 4119 w 1206844"/>
                <a:gd name="connsiteY15" fmla="*/ 1944130 h 1944130"/>
                <a:gd name="connsiteX16" fmla="*/ 589006 w 1206844"/>
                <a:gd name="connsiteY16" fmla="*/ 1923535 h 1944130"/>
                <a:gd name="connsiteX0" fmla="*/ 593125 w 1206844"/>
                <a:gd name="connsiteY0" fmla="*/ 1956487 h 1956487"/>
                <a:gd name="connsiteX1" fmla="*/ 654908 w 1206844"/>
                <a:gd name="connsiteY1" fmla="*/ 1754659 h 1956487"/>
                <a:gd name="connsiteX2" fmla="*/ 667265 w 1206844"/>
                <a:gd name="connsiteY2" fmla="*/ 1441621 h 1956487"/>
                <a:gd name="connsiteX3" fmla="*/ 679622 w 1206844"/>
                <a:gd name="connsiteY3" fmla="*/ 1173892 h 1956487"/>
                <a:gd name="connsiteX4" fmla="*/ 700217 w 1206844"/>
                <a:gd name="connsiteY4" fmla="*/ 864973 h 1956487"/>
                <a:gd name="connsiteX5" fmla="*/ 745525 w 1206844"/>
                <a:gd name="connsiteY5" fmla="*/ 753762 h 1956487"/>
                <a:gd name="connsiteX6" fmla="*/ 774357 w 1206844"/>
                <a:gd name="connsiteY6" fmla="*/ 580767 h 1956487"/>
                <a:gd name="connsiteX7" fmla="*/ 819665 w 1206844"/>
                <a:gd name="connsiteY7" fmla="*/ 457200 h 1956487"/>
                <a:gd name="connsiteX8" fmla="*/ 930876 w 1206844"/>
                <a:gd name="connsiteY8" fmla="*/ 354227 h 1956487"/>
                <a:gd name="connsiteX9" fmla="*/ 959708 w 1206844"/>
                <a:gd name="connsiteY9" fmla="*/ 313038 h 1956487"/>
                <a:gd name="connsiteX10" fmla="*/ 1037968 w 1206844"/>
                <a:gd name="connsiteY10" fmla="*/ 230659 h 1956487"/>
                <a:gd name="connsiteX11" fmla="*/ 1107990 w 1206844"/>
                <a:gd name="connsiteY11" fmla="*/ 140043 h 1956487"/>
                <a:gd name="connsiteX12" fmla="*/ 1161535 w 1206844"/>
                <a:gd name="connsiteY12" fmla="*/ 90616 h 1956487"/>
                <a:gd name="connsiteX13" fmla="*/ 1206844 w 1206844"/>
                <a:gd name="connsiteY13" fmla="*/ 16475 h 1956487"/>
                <a:gd name="connsiteX14" fmla="*/ 0 w 1206844"/>
                <a:gd name="connsiteY14" fmla="*/ 0 h 1956487"/>
                <a:gd name="connsiteX15" fmla="*/ 4119 w 1206844"/>
                <a:gd name="connsiteY15" fmla="*/ 1944130 h 1956487"/>
                <a:gd name="connsiteX16" fmla="*/ 593125 w 1206844"/>
                <a:gd name="connsiteY16" fmla="*/ 1956487 h 1956487"/>
                <a:gd name="connsiteX0" fmla="*/ 593125 w 1206844"/>
                <a:gd name="connsiteY0" fmla="*/ 1956487 h 1956487"/>
                <a:gd name="connsiteX1" fmla="*/ 654908 w 1206844"/>
                <a:gd name="connsiteY1" fmla="*/ 1754659 h 1956487"/>
                <a:gd name="connsiteX2" fmla="*/ 667265 w 1206844"/>
                <a:gd name="connsiteY2" fmla="*/ 1441621 h 1956487"/>
                <a:gd name="connsiteX3" fmla="*/ 679622 w 1206844"/>
                <a:gd name="connsiteY3" fmla="*/ 1173892 h 1956487"/>
                <a:gd name="connsiteX4" fmla="*/ 700217 w 1206844"/>
                <a:gd name="connsiteY4" fmla="*/ 864973 h 1956487"/>
                <a:gd name="connsiteX5" fmla="*/ 745525 w 1206844"/>
                <a:gd name="connsiteY5" fmla="*/ 753762 h 1956487"/>
                <a:gd name="connsiteX6" fmla="*/ 774357 w 1206844"/>
                <a:gd name="connsiteY6" fmla="*/ 580767 h 1956487"/>
                <a:gd name="connsiteX7" fmla="*/ 819665 w 1206844"/>
                <a:gd name="connsiteY7" fmla="*/ 457200 h 1956487"/>
                <a:gd name="connsiteX8" fmla="*/ 930876 w 1206844"/>
                <a:gd name="connsiteY8" fmla="*/ 354227 h 1956487"/>
                <a:gd name="connsiteX9" fmla="*/ 959708 w 1206844"/>
                <a:gd name="connsiteY9" fmla="*/ 313038 h 1956487"/>
                <a:gd name="connsiteX10" fmla="*/ 1037968 w 1206844"/>
                <a:gd name="connsiteY10" fmla="*/ 230659 h 1956487"/>
                <a:gd name="connsiteX11" fmla="*/ 1107990 w 1206844"/>
                <a:gd name="connsiteY11" fmla="*/ 140043 h 1956487"/>
                <a:gd name="connsiteX12" fmla="*/ 1161535 w 1206844"/>
                <a:gd name="connsiteY12" fmla="*/ 90616 h 1956487"/>
                <a:gd name="connsiteX13" fmla="*/ 1206844 w 1206844"/>
                <a:gd name="connsiteY13" fmla="*/ 16475 h 1956487"/>
                <a:gd name="connsiteX14" fmla="*/ 0 w 1206844"/>
                <a:gd name="connsiteY14" fmla="*/ 0 h 1956487"/>
                <a:gd name="connsiteX15" fmla="*/ 54919 w 1206844"/>
                <a:gd name="connsiteY15" fmla="*/ 1944130 h 1956487"/>
                <a:gd name="connsiteX16" fmla="*/ 593125 w 1206844"/>
                <a:gd name="connsiteY16" fmla="*/ 1956487 h 1956487"/>
                <a:gd name="connsiteX0" fmla="*/ 577250 w 1190969"/>
                <a:gd name="connsiteY0" fmla="*/ 1962837 h 1962837"/>
                <a:gd name="connsiteX1" fmla="*/ 639033 w 1190969"/>
                <a:gd name="connsiteY1" fmla="*/ 1761009 h 1962837"/>
                <a:gd name="connsiteX2" fmla="*/ 651390 w 1190969"/>
                <a:gd name="connsiteY2" fmla="*/ 1447971 h 1962837"/>
                <a:gd name="connsiteX3" fmla="*/ 663747 w 1190969"/>
                <a:gd name="connsiteY3" fmla="*/ 1180242 h 1962837"/>
                <a:gd name="connsiteX4" fmla="*/ 684342 w 1190969"/>
                <a:gd name="connsiteY4" fmla="*/ 871323 h 1962837"/>
                <a:gd name="connsiteX5" fmla="*/ 729650 w 1190969"/>
                <a:gd name="connsiteY5" fmla="*/ 760112 h 1962837"/>
                <a:gd name="connsiteX6" fmla="*/ 758482 w 1190969"/>
                <a:gd name="connsiteY6" fmla="*/ 587117 h 1962837"/>
                <a:gd name="connsiteX7" fmla="*/ 803790 w 1190969"/>
                <a:gd name="connsiteY7" fmla="*/ 463550 h 1962837"/>
                <a:gd name="connsiteX8" fmla="*/ 915001 w 1190969"/>
                <a:gd name="connsiteY8" fmla="*/ 360577 h 1962837"/>
                <a:gd name="connsiteX9" fmla="*/ 943833 w 1190969"/>
                <a:gd name="connsiteY9" fmla="*/ 319388 h 1962837"/>
                <a:gd name="connsiteX10" fmla="*/ 1022093 w 1190969"/>
                <a:gd name="connsiteY10" fmla="*/ 237009 h 1962837"/>
                <a:gd name="connsiteX11" fmla="*/ 1092115 w 1190969"/>
                <a:gd name="connsiteY11" fmla="*/ 146393 h 1962837"/>
                <a:gd name="connsiteX12" fmla="*/ 1145660 w 1190969"/>
                <a:gd name="connsiteY12" fmla="*/ 96966 h 1962837"/>
                <a:gd name="connsiteX13" fmla="*/ 1190969 w 1190969"/>
                <a:gd name="connsiteY13" fmla="*/ 22825 h 1962837"/>
                <a:gd name="connsiteX14" fmla="*/ 0 w 1190969"/>
                <a:gd name="connsiteY14" fmla="*/ 0 h 1962837"/>
                <a:gd name="connsiteX15" fmla="*/ 39044 w 1190969"/>
                <a:gd name="connsiteY15" fmla="*/ 1950480 h 1962837"/>
                <a:gd name="connsiteX16" fmla="*/ 577250 w 1190969"/>
                <a:gd name="connsiteY16" fmla="*/ 1962837 h 196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0969" h="1962837">
                  <a:moveTo>
                    <a:pt x="577250" y="1962837"/>
                  </a:moveTo>
                  <a:lnTo>
                    <a:pt x="639033" y="1761009"/>
                  </a:lnTo>
                  <a:lnTo>
                    <a:pt x="651390" y="1447971"/>
                  </a:lnTo>
                  <a:lnTo>
                    <a:pt x="663747" y="1180242"/>
                  </a:lnTo>
                  <a:lnTo>
                    <a:pt x="684342" y="871323"/>
                  </a:lnTo>
                  <a:lnTo>
                    <a:pt x="729650" y="760112"/>
                  </a:lnTo>
                  <a:lnTo>
                    <a:pt x="758482" y="587117"/>
                  </a:lnTo>
                  <a:lnTo>
                    <a:pt x="803790" y="463550"/>
                  </a:lnTo>
                  <a:lnTo>
                    <a:pt x="915001" y="360577"/>
                  </a:lnTo>
                  <a:cubicBezTo>
                    <a:pt x="938473" y="327716"/>
                    <a:pt x="929045" y="341571"/>
                    <a:pt x="943833" y="319388"/>
                  </a:cubicBezTo>
                  <a:lnTo>
                    <a:pt x="1022093" y="237009"/>
                  </a:lnTo>
                  <a:lnTo>
                    <a:pt x="1092115" y="146393"/>
                  </a:lnTo>
                  <a:lnTo>
                    <a:pt x="1145660" y="96966"/>
                  </a:lnTo>
                  <a:lnTo>
                    <a:pt x="1190969" y="22825"/>
                  </a:lnTo>
                  <a:lnTo>
                    <a:pt x="0" y="0"/>
                  </a:lnTo>
                  <a:lnTo>
                    <a:pt x="39044" y="1950480"/>
                  </a:lnTo>
                  <a:lnTo>
                    <a:pt x="577250" y="1962837"/>
                  </a:lnTo>
                  <a:close/>
                </a:path>
              </a:pathLst>
            </a:custGeom>
            <a:solidFill>
              <a:srgbClr val="FF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43" name="Freeform: Shape 142">
              <a:extLst>
                <a:ext uri="{FF2B5EF4-FFF2-40B4-BE49-F238E27FC236}">
                  <a16:creationId xmlns:a16="http://schemas.microsoft.com/office/drawing/2014/main" id="{5BAF6B05-B3CC-871C-955E-4F27B5444DDC}"/>
                </a:ext>
              </a:extLst>
            </p:cNvPr>
            <p:cNvSpPr/>
            <p:nvPr/>
          </p:nvSpPr>
          <p:spPr>
            <a:xfrm>
              <a:off x="1381199" y="3731041"/>
              <a:ext cx="742628" cy="2390652"/>
            </a:xfrm>
            <a:custGeom>
              <a:avLst/>
              <a:gdLst>
                <a:gd name="connsiteX0" fmla="*/ 0 w 601362"/>
                <a:gd name="connsiteY0" fmla="*/ 12357 h 1935892"/>
                <a:gd name="connsiteX1" fmla="*/ 12356 w 601362"/>
                <a:gd name="connsiteY1" fmla="*/ 1935892 h 1935892"/>
                <a:gd name="connsiteX2" fmla="*/ 580767 w 601362"/>
                <a:gd name="connsiteY2" fmla="*/ 1927654 h 1935892"/>
                <a:gd name="connsiteX3" fmla="*/ 601362 w 601362"/>
                <a:gd name="connsiteY3" fmla="*/ 1729946 h 1935892"/>
                <a:gd name="connsiteX4" fmla="*/ 601362 w 601362"/>
                <a:gd name="connsiteY4" fmla="*/ 1519881 h 1935892"/>
                <a:gd name="connsiteX5" fmla="*/ 601362 w 601362"/>
                <a:gd name="connsiteY5" fmla="*/ 1363363 h 1935892"/>
                <a:gd name="connsiteX6" fmla="*/ 551935 w 601362"/>
                <a:gd name="connsiteY6" fmla="*/ 1178011 h 1935892"/>
                <a:gd name="connsiteX7" fmla="*/ 506627 w 601362"/>
                <a:gd name="connsiteY7" fmla="*/ 939114 h 1935892"/>
                <a:gd name="connsiteX8" fmla="*/ 469556 w 601362"/>
                <a:gd name="connsiteY8" fmla="*/ 807308 h 1935892"/>
                <a:gd name="connsiteX9" fmla="*/ 420129 w 601362"/>
                <a:gd name="connsiteY9" fmla="*/ 654908 h 1935892"/>
                <a:gd name="connsiteX10" fmla="*/ 341870 w 601362"/>
                <a:gd name="connsiteY10" fmla="*/ 481914 h 1935892"/>
                <a:gd name="connsiteX11" fmla="*/ 275967 w 601362"/>
                <a:gd name="connsiteY11" fmla="*/ 308919 h 1935892"/>
                <a:gd name="connsiteX12" fmla="*/ 255373 w 601362"/>
                <a:gd name="connsiteY12" fmla="*/ 185352 h 1935892"/>
                <a:gd name="connsiteX13" fmla="*/ 140043 w 601362"/>
                <a:gd name="connsiteY13" fmla="*/ 61784 h 1935892"/>
                <a:gd name="connsiteX14" fmla="*/ 70021 w 601362"/>
                <a:gd name="connsiteY14" fmla="*/ 0 h 1935892"/>
                <a:gd name="connsiteX15" fmla="*/ 0 w 601362"/>
                <a:gd name="connsiteY15" fmla="*/ 12357 h 193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1362" h="1935892">
                  <a:moveTo>
                    <a:pt x="0" y="12357"/>
                  </a:moveTo>
                  <a:cubicBezTo>
                    <a:pt x="4119" y="653535"/>
                    <a:pt x="8237" y="1294714"/>
                    <a:pt x="12356" y="1935892"/>
                  </a:cubicBezTo>
                  <a:lnTo>
                    <a:pt x="580767" y="1927654"/>
                  </a:lnTo>
                  <a:lnTo>
                    <a:pt x="601362" y="1729946"/>
                  </a:lnTo>
                  <a:lnTo>
                    <a:pt x="601362" y="1519881"/>
                  </a:lnTo>
                  <a:lnTo>
                    <a:pt x="601362" y="1363363"/>
                  </a:lnTo>
                  <a:lnTo>
                    <a:pt x="551935" y="1178011"/>
                  </a:lnTo>
                  <a:lnTo>
                    <a:pt x="506627" y="939114"/>
                  </a:lnTo>
                  <a:lnTo>
                    <a:pt x="469556" y="807308"/>
                  </a:lnTo>
                  <a:lnTo>
                    <a:pt x="420129" y="654908"/>
                  </a:lnTo>
                  <a:lnTo>
                    <a:pt x="341870" y="481914"/>
                  </a:lnTo>
                  <a:lnTo>
                    <a:pt x="275967" y="308919"/>
                  </a:lnTo>
                  <a:lnTo>
                    <a:pt x="255373" y="185352"/>
                  </a:lnTo>
                  <a:lnTo>
                    <a:pt x="140043" y="61784"/>
                  </a:lnTo>
                  <a:lnTo>
                    <a:pt x="70021" y="0"/>
                  </a:lnTo>
                  <a:lnTo>
                    <a:pt x="0" y="123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147" name="Straight Connector 146">
              <a:extLst>
                <a:ext uri="{FF2B5EF4-FFF2-40B4-BE49-F238E27FC236}">
                  <a16:creationId xmlns:a16="http://schemas.microsoft.com/office/drawing/2014/main" id="{C063125F-5C46-260A-9745-ACF48A8C9927}"/>
                </a:ext>
              </a:extLst>
            </p:cNvPr>
            <p:cNvCxnSpPr>
              <a:cxnSpLocks/>
            </p:cNvCxnSpPr>
            <p:nvPr/>
          </p:nvCxnSpPr>
          <p:spPr>
            <a:xfrm flipV="1">
              <a:off x="622224" y="3345749"/>
              <a:ext cx="0" cy="27647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081B141A-4450-B846-C644-EB64EF673EC7}"/>
                </a:ext>
              </a:extLst>
            </p:cNvPr>
            <p:cNvSpPr/>
            <p:nvPr/>
          </p:nvSpPr>
          <p:spPr>
            <a:xfrm>
              <a:off x="2153170" y="3690049"/>
              <a:ext cx="729876" cy="2402381"/>
            </a:xfrm>
            <a:custGeom>
              <a:avLst/>
              <a:gdLst>
                <a:gd name="connsiteX0" fmla="*/ 0 w 622300"/>
                <a:gd name="connsiteY0" fmla="*/ 1883833 h 1883833"/>
                <a:gd name="connsiteX1" fmla="*/ 4233 w 622300"/>
                <a:gd name="connsiteY1" fmla="*/ 1807633 h 1883833"/>
                <a:gd name="connsiteX2" fmla="*/ 8467 w 622300"/>
                <a:gd name="connsiteY2" fmla="*/ 1778000 h 1883833"/>
                <a:gd name="connsiteX3" fmla="*/ 21167 w 622300"/>
                <a:gd name="connsiteY3" fmla="*/ 1748367 h 1883833"/>
                <a:gd name="connsiteX4" fmla="*/ 25400 w 622300"/>
                <a:gd name="connsiteY4" fmla="*/ 1710267 h 1883833"/>
                <a:gd name="connsiteX5" fmla="*/ 29633 w 622300"/>
                <a:gd name="connsiteY5" fmla="*/ 1667933 h 1883833"/>
                <a:gd name="connsiteX6" fmla="*/ 38100 w 622300"/>
                <a:gd name="connsiteY6" fmla="*/ 1638300 h 1883833"/>
                <a:gd name="connsiteX7" fmla="*/ 46567 w 622300"/>
                <a:gd name="connsiteY7" fmla="*/ 1337733 h 1883833"/>
                <a:gd name="connsiteX8" fmla="*/ 55033 w 622300"/>
                <a:gd name="connsiteY8" fmla="*/ 1282700 h 1883833"/>
                <a:gd name="connsiteX9" fmla="*/ 63500 w 622300"/>
                <a:gd name="connsiteY9" fmla="*/ 1198033 h 1883833"/>
                <a:gd name="connsiteX10" fmla="*/ 84667 w 622300"/>
                <a:gd name="connsiteY10" fmla="*/ 1066800 h 1883833"/>
                <a:gd name="connsiteX11" fmla="*/ 88900 w 622300"/>
                <a:gd name="connsiteY11" fmla="*/ 986367 h 1883833"/>
                <a:gd name="connsiteX12" fmla="*/ 93133 w 622300"/>
                <a:gd name="connsiteY12" fmla="*/ 948267 h 1883833"/>
                <a:gd name="connsiteX13" fmla="*/ 105833 w 622300"/>
                <a:gd name="connsiteY13" fmla="*/ 821267 h 1883833"/>
                <a:gd name="connsiteX14" fmla="*/ 110067 w 622300"/>
                <a:gd name="connsiteY14" fmla="*/ 791633 h 1883833"/>
                <a:gd name="connsiteX15" fmla="*/ 114300 w 622300"/>
                <a:gd name="connsiteY15" fmla="*/ 757767 h 1883833"/>
                <a:gd name="connsiteX16" fmla="*/ 131233 w 622300"/>
                <a:gd name="connsiteY16" fmla="*/ 728133 h 1883833"/>
                <a:gd name="connsiteX17" fmla="*/ 139700 w 622300"/>
                <a:gd name="connsiteY17" fmla="*/ 698500 h 1883833"/>
                <a:gd name="connsiteX18" fmla="*/ 148167 w 622300"/>
                <a:gd name="connsiteY18" fmla="*/ 601133 h 1883833"/>
                <a:gd name="connsiteX19" fmla="*/ 160867 w 622300"/>
                <a:gd name="connsiteY19" fmla="*/ 567267 h 1883833"/>
                <a:gd name="connsiteX20" fmla="*/ 177800 w 622300"/>
                <a:gd name="connsiteY20" fmla="*/ 503767 h 1883833"/>
                <a:gd name="connsiteX21" fmla="*/ 198967 w 622300"/>
                <a:gd name="connsiteY21" fmla="*/ 469900 h 1883833"/>
                <a:gd name="connsiteX22" fmla="*/ 215900 w 622300"/>
                <a:gd name="connsiteY22" fmla="*/ 431800 h 1883833"/>
                <a:gd name="connsiteX23" fmla="*/ 249767 w 622300"/>
                <a:gd name="connsiteY23" fmla="*/ 389467 h 1883833"/>
                <a:gd name="connsiteX24" fmla="*/ 270933 w 622300"/>
                <a:gd name="connsiteY24" fmla="*/ 359833 h 1883833"/>
                <a:gd name="connsiteX25" fmla="*/ 287867 w 622300"/>
                <a:gd name="connsiteY25" fmla="*/ 347133 h 1883833"/>
                <a:gd name="connsiteX26" fmla="*/ 309033 w 622300"/>
                <a:gd name="connsiteY26" fmla="*/ 317500 h 1883833"/>
                <a:gd name="connsiteX27" fmla="*/ 364067 w 622300"/>
                <a:gd name="connsiteY27" fmla="*/ 266700 h 1883833"/>
                <a:gd name="connsiteX28" fmla="*/ 393700 w 622300"/>
                <a:gd name="connsiteY28" fmla="*/ 228600 h 1883833"/>
                <a:gd name="connsiteX29" fmla="*/ 410633 w 622300"/>
                <a:gd name="connsiteY29" fmla="*/ 211667 h 1883833"/>
                <a:gd name="connsiteX30" fmla="*/ 436033 w 622300"/>
                <a:gd name="connsiteY30" fmla="*/ 169333 h 1883833"/>
                <a:gd name="connsiteX31" fmla="*/ 440267 w 622300"/>
                <a:gd name="connsiteY31" fmla="*/ 156633 h 1883833"/>
                <a:gd name="connsiteX32" fmla="*/ 465667 w 622300"/>
                <a:gd name="connsiteY32" fmla="*/ 127000 h 1883833"/>
                <a:gd name="connsiteX33" fmla="*/ 474133 w 622300"/>
                <a:gd name="connsiteY33" fmla="*/ 110067 h 1883833"/>
                <a:gd name="connsiteX34" fmla="*/ 486833 w 622300"/>
                <a:gd name="connsiteY34" fmla="*/ 101600 h 1883833"/>
                <a:gd name="connsiteX35" fmla="*/ 508000 w 622300"/>
                <a:gd name="connsiteY35" fmla="*/ 84667 h 1883833"/>
                <a:gd name="connsiteX36" fmla="*/ 524933 w 622300"/>
                <a:gd name="connsiteY36" fmla="*/ 67733 h 1883833"/>
                <a:gd name="connsiteX37" fmla="*/ 546100 w 622300"/>
                <a:gd name="connsiteY37" fmla="*/ 50800 h 1883833"/>
                <a:gd name="connsiteX38" fmla="*/ 575733 w 622300"/>
                <a:gd name="connsiteY38" fmla="*/ 25400 h 1883833"/>
                <a:gd name="connsiteX39" fmla="*/ 592667 w 622300"/>
                <a:gd name="connsiteY39" fmla="*/ 21167 h 1883833"/>
                <a:gd name="connsiteX40" fmla="*/ 605367 w 622300"/>
                <a:gd name="connsiteY40" fmla="*/ 4233 h 1883833"/>
                <a:gd name="connsiteX41" fmla="*/ 622300 w 622300"/>
                <a:gd name="connsiteY41" fmla="*/ 0 h 1883833"/>
                <a:gd name="connsiteX0" fmla="*/ 0 w 622300"/>
                <a:gd name="connsiteY0" fmla="*/ 1901985 h 1901985"/>
                <a:gd name="connsiteX1" fmla="*/ 4233 w 622300"/>
                <a:gd name="connsiteY1" fmla="*/ 1825785 h 1901985"/>
                <a:gd name="connsiteX2" fmla="*/ 8467 w 622300"/>
                <a:gd name="connsiteY2" fmla="*/ 1796152 h 1901985"/>
                <a:gd name="connsiteX3" fmla="*/ 21167 w 622300"/>
                <a:gd name="connsiteY3" fmla="*/ 1766519 h 1901985"/>
                <a:gd name="connsiteX4" fmla="*/ 25400 w 622300"/>
                <a:gd name="connsiteY4" fmla="*/ 1728419 h 1901985"/>
                <a:gd name="connsiteX5" fmla="*/ 29633 w 622300"/>
                <a:gd name="connsiteY5" fmla="*/ 1686085 h 1901985"/>
                <a:gd name="connsiteX6" fmla="*/ 38100 w 622300"/>
                <a:gd name="connsiteY6" fmla="*/ 1656452 h 1901985"/>
                <a:gd name="connsiteX7" fmla="*/ 46567 w 622300"/>
                <a:gd name="connsiteY7" fmla="*/ 1355885 h 1901985"/>
                <a:gd name="connsiteX8" fmla="*/ 55033 w 622300"/>
                <a:gd name="connsiteY8" fmla="*/ 1300852 h 1901985"/>
                <a:gd name="connsiteX9" fmla="*/ 63500 w 622300"/>
                <a:gd name="connsiteY9" fmla="*/ 1216185 h 1901985"/>
                <a:gd name="connsiteX10" fmla="*/ 84667 w 622300"/>
                <a:gd name="connsiteY10" fmla="*/ 1084952 h 1901985"/>
                <a:gd name="connsiteX11" fmla="*/ 88900 w 622300"/>
                <a:gd name="connsiteY11" fmla="*/ 1004519 h 1901985"/>
                <a:gd name="connsiteX12" fmla="*/ 93133 w 622300"/>
                <a:gd name="connsiteY12" fmla="*/ 966419 h 1901985"/>
                <a:gd name="connsiteX13" fmla="*/ 105833 w 622300"/>
                <a:gd name="connsiteY13" fmla="*/ 839419 h 1901985"/>
                <a:gd name="connsiteX14" fmla="*/ 110067 w 622300"/>
                <a:gd name="connsiteY14" fmla="*/ 809785 h 1901985"/>
                <a:gd name="connsiteX15" fmla="*/ 114300 w 622300"/>
                <a:gd name="connsiteY15" fmla="*/ 775919 h 1901985"/>
                <a:gd name="connsiteX16" fmla="*/ 131233 w 622300"/>
                <a:gd name="connsiteY16" fmla="*/ 746285 h 1901985"/>
                <a:gd name="connsiteX17" fmla="*/ 139700 w 622300"/>
                <a:gd name="connsiteY17" fmla="*/ 716652 h 1901985"/>
                <a:gd name="connsiteX18" fmla="*/ 148167 w 622300"/>
                <a:gd name="connsiteY18" fmla="*/ 619285 h 1901985"/>
                <a:gd name="connsiteX19" fmla="*/ 160867 w 622300"/>
                <a:gd name="connsiteY19" fmla="*/ 585419 h 1901985"/>
                <a:gd name="connsiteX20" fmla="*/ 177800 w 622300"/>
                <a:gd name="connsiteY20" fmla="*/ 521919 h 1901985"/>
                <a:gd name="connsiteX21" fmla="*/ 198967 w 622300"/>
                <a:gd name="connsiteY21" fmla="*/ 488052 h 1901985"/>
                <a:gd name="connsiteX22" fmla="*/ 215900 w 622300"/>
                <a:gd name="connsiteY22" fmla="*/ 449952 h 1901985"/>
                <a:gd name="connsiteX23" fmla="*/ 249767 w 622300"/>
                <a:gd name="connsiteY23" fmla="*/ 407619 h 1901985"/>
                <a:gd name="connsiteX24" fmla="*/ 270933 w 622300"/>
                <a:gd name="connsiteY24" fmla="*/ 377985 h 1901985"/>
                <a:gd name="connsiteX25" fmla="*/ 287867 w 622300"/>
                <a:gd name="connsiteY25" fmla="*/ 365285 h 1901985"/>
                <a:gd name="connsiteX26" fmla="*/ 309033 w 622300"/>
                <a:gd name="connsiteY26" fmla="*/ 335652 h 1901985"/>
                <a:gd name="connsiteX27" fmla="*/ 364067 w 622300"/>
                <a:gd name="connsiteY27" fmla="*/ 284852 h 1901985"/>
                <a:gd name="connsiteX28" fmla="*/ 393700 w 622300"/>
                <a:gd name="connsiteY28" fmla="*/ 246752 h 1901985"/>
                <a:gd name="connsiteX29" fmla="*/ 410633 w 622300"/>
                <a:gd name="connsiteY29" fmla="*/ 229819 h 1901985"/>
                <a:gd name="connsiteX30" fmla="*/ 436033 w 622300"/>
                <a:gd name="connsiteY30" fmla="*/ 187485 h 1901985"/>
                <a:gd name="connsiteX31" fmla="*/ 440267 w 622300"/>
                <a:gd name="connsiteY31" fmla="*/ 174785 h 1901985"/>
                <a:gd name="connsiteX32" fmla="*/ 465667 w 622300"/>
                <a:gd name="connsiteY32" fmla="*/ 145152 h 1901985"/>
                <a:gd name="connsiteX33" fmla="*/ 474133 w 622300"/>
                <a:gd name="connsiteY33" fmla="*/ 128219 h 1901985"/>
                <a:gd name="connsiteX34" fmla="*/ 486833 w 622300"/>
                <a:gd name="connsiteY34" fmla="*/ 119752 h 1901985"/>
                <a:gd name="connsiteX35" fmla="*/ 508000 w 622300"/>
                <a:gd name="connsiteY35" fmla="*/ 102819 h 1901985"/>
                <a:gd name="connsiteX36" fmla="*/ 524933 w 622300"/>
                <a:gd name="connsiteY36" fmla="*/ 85885 h 1901985"/>
                <a:gd name="connsiteX37" fmla="*/ 546100 w 622300"/>
                <a:gd name="connsiteY37" fmla="*/ 68952 h 1901985"/>
                <a:gd name="connsiteX38" fmla="*/ 575733 w 622300"/>
                <a:gd name="connsiteY38" fmla="*/ 43552 h 1901985"/>
                <a:gd name="connsiteX39" fmla="*/ 592667 w 622300"/>
                <a:gd name="connsiteY39" fmla="*/ 39319 h 1901985"/>
                <a:gd name="connsiteX40" fmla="*/ 578561 w 622300"/>
                <a:gd name="connsiteY40" fmla="*/ 366 h 1901985"/>
                <a:gd name="connsiteX41" fmla="*/ 622300 w 622300"/>
                <a:gd name="connsiteY41" fmla="*/ 18152 h 1901985"/>
                <a:gd name="connsiteX0" fmla="*/ 0 w 593169"/>
                <a:gd name="connsiteY0" fmla="*/ 1931701 h 1931701"/>
                <a:gd name="connsiteX1" fmla="*/ 4233 w 593169"/>
                <a:gd name="connsiteY1" fmla="*/ 1855501 h 1931701"/>
                <a:gd name="connsiteX2" fmla="*/ 8467 w 593169"/>
                <a:gd name="connsiteY2" fmla="*/ 1825868 h 1931701"/>
                <a:gd name="connsiteX3" fmla="*/ 21167 w 593169"/>
                <a:gd name="connsiteY3" fmla="*/ 1796235 h 1931701"/>
                <a:gd name="connsiteX4" fmla="*/ 25400 w 593169"/>
                <a:gd name="connsiteY4" fmla="*/ 1758135 h 1931701"/>
                <a:gd name="connsiteX5" fmla="*/ 29633 w 593169"/>
                <a:gd name="connsiteY5" fmla="*/ 1715801 h 1931701"/>
                <a:gd name="connsiteX6" fmla="*/ 38100 w 593169"/>
                <a:gd name="connsiteY6" fmla="*/ 1686168 h 1931701"/>
                <a:gd name="connsiteX7" fmla="*/ 46567 w 593169"/>
                <a:gd name="connsiteY7" fmla="*/ 1385601 h 1931701"/>
                <a:gd name="connsiteX8" fmla="*/ 55033 w 593169"/>
                <a:gd name="connsiteY8" fmla="*/ 1330568 h 1931701"/>
                <a:gd name="connsiteX9" fmla="*/ 63500 w 593169"/>
                <a:gd name="connsiteY9" fmla="*/ 1245901 h 1931701"/>
                <a:gd name="connsiteX10" fmla="*/ 84667 w 593169"/>
                <a:gd name="connsiteY10" fmla="*/ 1114668 h 1931701"/>
                <a:gd name="connsiteX11" fmla="*/ 88900 w 593169"/>
                <a:gd name="connsiteY11" fmla="*/ 1034235 h 1931701"/>
                <a:gd name="connsiteX12" fmla="*/ 93133 w 593169"/>
                <a:gd name="connsiteY12" fmla="*/ 996135 h 1931701"/>
                <a:gd name="connsiteX13" fmla="*/ 105833 w 593169"/>
                <a:gd name="connsiteY13" fmla="*/ 869135 h 1931701"/>
                <a:gd name="connsiteX14" fmla="*/ 110067 w 593169"/>
                <a:gd name="connsiteY14" fmla="*/ 839501 h 1931701"/>
                <a:gd name="connsiteX15" fmla="*/ 114300 w 593169"/>
                <a:gd name="connsiteY15" fmla="*/ 805635 h 1931701"/>
                <a:gd name="connsiteX16" fmla="*/ 131233 w 593169"/>
                <a:gd name="connsiteY16" fmla="*/ 776001 h 1931701"/>
                <a:gd name="connsiteX17" fmla="*/ 139700 w 593169"/>
                <a:gd name="connsiteY17" fmla="*/ 746368 h 1931701"/>
                <a:gd name="connsiteX18" fmla="*/ 148167 w 593169"/>
                <a:gd name="connsiteY18" fmla="*/ 649001 h 1931701"/>
                <a:gd name="connsiteX19" fmla="*/ 160867 w 593169"/>
                <a:gd name="connsiteY19" fmla="*/ 615135 h 1931701"/>
                <a:gd name="connsiteX20" fmla="*/ 177800 w 593169"/>
                <a:gd name="connsiteY20" fmla="*/ 551635 h 1931701"/>
                <a:gd name="connsiteX21" fmla="*/ 198967 w 593169"/>
                <a:gd name="connsiteY21" fmla="*/ 517768 h 1931701"/>
                <a:gd name="connsiteX22" fmla="*/ 215900 w 593169"/>
                <a:gd name="connsiteY22" fmla="*/ 479668 h 1931701"/>
                <a:gd name="connsiteX23" fmla="*/ 249767 w 593169"/>
                <a:gd name="connsiteY23" fmla="*/ 437335 h 1931701"/>
                <a:gd name="connsiteX24" fmla="*/ 270933 w 593169"/>
                <a:gd name="connsiteY24" fmla="*/ 407701 h 1931701"/>
                <a:gd name="connsiteX25" fmla="*/ 287867 w 593169"/>
                <a:gd name="connsiteY25" fmla="*/ 395001 h 1931701"/>
                <a:gd name="connsiteX26" fmla="*/ 309033 w 593169"/>
                <a:gd name="connsiteY26" fmla="*/ 365368 h 1931701"/>
                <a:gd name="connsiteX27" fmla="*/ 364067 w 593169"/>
                <a:gd name="connsiteY27" fmla="*/ 314568 h 1931701"/>
                <a:gd name="connsiteX28" fmla="*/ 393700 w 593169"/>
                <a:gd name="connsiteY28" fmla="*/ 276468 h 1931701"/>
                <a:gd name="connsiteX29" fmla="*/ 410633 w 593169"/>
                <a:gd name="connsiteY29" fmla="*/ 259535 h 1931701"/>
                <a:gd name="connsiteX30" fmla="*/ 436033 w 593169"/>
                <a:gd name="connsiteY30" fmla="*/ 217201 h 1931701"/>
                <a:gd name="connsiteX31" fmla="*/ 440267 w 593169"/>
                <a:gd name="connsiteY31" fmla="*/ 204501 h 1931701"/>
                <a:gd name="connsiteX32" fmla="*/ 465667 w 593169"/>
                <a:gd name="connsiteY32" fmla="*/ 174868 h 1931701"/>
                <a:gd name="connsiteX33" fmla="*/ 474133 w 593169"/>
                <a:gd name="connsiteY33" fmla="*/ 157935 h 1931701"/>
                <a:gd name="connsiteX34" fmla="*/ 486833 w 593169"/>
                <a:gd name="connsiteY34" fmla="*/ 149468 h 1931701"/>
                <a:gd name="connsiteX35" fmla="*/ 508000 w 593169"/>
                <a:gd name="connsiteY35" fmla="*/ 132535 h 1931701"/>
                <a:gd name="connsiteX36" fmla="*/ 524933 w 593169"/>
                <a:gd name="connsiteY36" fmla="*/ 115601 h 1931701"/>
                <a:gd name="connsiteX37" fmla="*/ 546100 w 593169"/>
                <a:gd name="connsiteY37" fmla="*/ 98668 h 1931701"/>
                <a:gd name="connsiteX38" fmla="*/ 575733 w 593169"/>
                <a:gd name="connsiteY38" fmla="*/ 73268 h 1931701"/>
                <a:gd name="connsiteX39" fmla="*/ 592667 w 593169"/>
                <a:gd name="connsiteY39" fmla="*/ 69035 h 1931701"/>
                <a:gd name="connsiteX40" fmla="*/ 578561 w 593169"/>
                <a:gd name="connsiteY40" fmla="*/ 30082 h 1931701"/>
                <a:gd name="connsiteX41" fmla="*/ 586877 w 593169"/>
                <a:gd name="connsiteY41" fmla="*/ 0 h 1931701"/>
                <a:gd name="connsiteX0" fmla="*/ 0 w 586877"/>
                <a:gd name="connsiteY0" fmla="*/ 1931701 h 1931701"/>
                <a:gd name="connsiteX1" fmla="*/ 4233 w 586877"/>
                <a:gd name="connsiteY1" fmla="*/ 1855501 h 1931701"/>
                <a:gd name="connsiteX2" fmla="*/ 8467 w 586877"/>
                <a:gd name="connsiteY2" fmla="*/ 1825868 h 1931701"/>
                <a:gd name="connsiteX3" fmla="*/ 21167 w 586877"/>
                <a:gd name="connsiteY3" fmla="*/ 1796235 h 1931701"/>
                <a:gd name="connsiteX4" fmla="*/ 25400 w 586877"/>
                <a:gd name="connsiteY4" fmla="*/ 1758135 h 1931701"/>
                <a:gd name="connsiteX5" fmla="*/ 29633 w 586877"/>
                <a:gd name="connsiteY5" fmla="*/ 1715801 h 1931701"/>
                <a:gd name="connsiteX6" fmla="*/ 38100 w 586877"/>
                <a:gd name="connsiteY6" fmla="*/ 1686168 h 1931701"/>
                <a:gd name="connsiteX7" fmla="*/ 46567 w 586877"/>
                <a:gd name="connsiteY7" fmla="*/ 1385601 h 1931701"/>
                <a:gd name="connsiteX8" fmla="*/ 55033 w 586877"/>
                <a:gd name="connsiteY8" fmla="*/ 1330568 h 1931701"/>
                <a:gd name="connsiteX9" fmla="*/ 63500 w 586877"/>
                <a:gd name="connsiteY9" fmla="*/ 1245901 h 1931701"/>
                <a:gd name="connsiteX10" fmla="*/ 84667 w 586877"/>
                <a:gd name="connsiteY10" fmla="*/ 1114668 h 1931701"/>
                <a:gd name="connsiteX11" fmla="*/ 88900 w 586877"/>
                <a:gd name="connsiteY11" fmla="*/ 1034235 h 1931701"/>
                <a:gd name="connsiteX12" fmla="*/ 93133 w 586877"/>
                <a:gd name="connsiteY12" fmla="*/ 996135 h 1931701"/>
                <a:gd name="connsiteX13" fmla="*/ 105833 w 586877"/>
                <a:gd name="connsiteY13" fmla="*/ 869135 h 1931701"/>
                <a:gd name="connsiteX14" fmla="*/ 110067 w 586877"/>
                <a:gd name="connsiteY14" fmla="*/ 839501 h 1931701"/>
                <a:gd name="connsiteX15" fmla="*/ 114300 w 586877"/>
                <a:gd name="connsiteY15" fmla="*/ 805635 h 1931701"/>
                <a:gd name="connsiteX16" fmla="*/ 131233 w 586877"/>
                <a:gd name="connsiteY16" fmla="*/ 776001 h 1931701"/>
                <a:gd name="connsiteX17" fmla="*/ 139700 w 586877"/>
                <a:gd name="connsiteY17" fmla="*/ 746368 h 1931701"/>
                <a:gd name="connsiteX18" fmla="*/ 148167 w 586877"/>
                <a:gd name="connsiteY18" fmla="*/ 649001 h 1931701"/>
                <a:gd name="connsiteX19" fmla="*/ 160867 w 586877"/>
                <a:gd name="connsiteY19" fmla="*/ 615135 h 1931701"/>
                <a:gd name="connsiteX20" fmla="*/ 177800 w 586877"/>
                <a:gd name="connsiteY20" fmla="*/ 551635 h 1931701"/>
                <a:gd name="connsiteX21" fmla="*/ 198967 w 586877"/>
                <a:gd name="connsiteY21" fmla="*/ 517768 h 1931701"/>
                <a:gd name="connsiteX22" fmla="*/ 215900 w 586877"/>
                <a:gd name="connsiteY22" fmla="*/ 479668 h 1931701"/>
                <a:gd name="connsiteX23" fmla="*/ 249767 w 586877"/>
                <a:gd name="connsiteY23" fmla="*/ 437335 h 1931701"/>
                <a:gd name="connsiteX24" fmla="*/ 270933 w 586877"/>
                <a:gd name="connsiteY24" fmla="*/ 407701 h 1931701"/>
                <a:gd name="connsiteX25" fmla="*/ 287867 w 586877"/>
                <a:gd name="connsiteY25" fmla="*/ 395001 h 1931701"/>
                <a:gd name="connsiteX26" fmla="*/ 309033 w 586877"/>
                <a:gd name="connsiteY26" fmla="*/ 365368 h 1931701"/>
                <a:gd name="connsiteX27" fmla="*/ 364067 w 586877"/>
                <a:gd name="connsiteY27" fmla="*/ 314568 h 1931701"/>
                <a:gd name="connsiteX28" fmla="*/ 393700 w 586877"/>
                <a:gd name="connsiteY28" fmla="*/ 276468 h 1931701"/>
                <a:gd name="connsiteX29" fmla="*/ 410633 w 586877"/>
                <a:gd name="connsiteY29" fmla="*/ 259535 h 1931701"/>
                <a:gd name="connsiteX30" fmla="*/ 436033 w 586877"/>
                <a:gd name="connsiteY30" fmla="*/ 217201 h 1931701"/>
                <a:gd name="connsiteX31" fmla="*/ 440267 w 586877"/>
                <a:gd name="connsiteY31" fmla="*/ 204501 h 1931701"/>
                <a:gd name="connsiteX32" fmla="*/ 465667 w 586877"/>
                <a:gd name="connsiteY32" fmla="*/ 174868 h 1931701"/>
                <a:gd name="connsiteX33" fmla="*/ 474133 w 586877"/>
                <a:gd name="connsiteY33" fmla="*/ 157935 h 1931701"/>
                <a:gd name="connsiteX34" fmla="*/ 486833 w 586877"/>
                <a:gd name="connsiteY34" fmla="*/ 149468 h 1931701"/>
                <a:gd name="connsiteX35" fmla="*/ 508000 w 586877"/>
                <a:gd name="connsiteY35" fmla="*/ 132535 h 1931701"/>
                <a:gd name="connsiteX36" fmla="*/ 524933 w 586877"/>
                <a:gd name="connsiteY36" fmla="*/ 115601 h 1931701"/>
                <a:gd name="connsiteX37" fmla="*/ 546100 w 586877"/>
                <a:gd name="connsiteY37" fmla="*/ 98668 h 1931701"/>
                <a:gd name="connsiteX38" fmla="*/ 575733 w 586877"/>
                <a:gd name="connsiteY38" fmla="*/ 73268 h 1931701"/>
                <a:gd name="connsiteX39" fmla="*/ 574477 w 586877"/>
                <a:gd name="connsiteY39" fmla="*/ 56589 h 1931701"/>
                <a:gd name="connsiteX40" fmla="*/ 578561 w 586877"/>
                <a:gd name="connsiteY40" fmla="*/ 30082 h 1931701"/>
                <a:gd name="connsiteX41" fmla="*/ 586877 w 586877"/>
                <a:gd name="connsiteY41" fmla="*/ 0 h 193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6877" h="1931701">
                  <a:moveTo>
                    <a:pt x="0" y="1931701"/>
                  </a:moveTo>
                  <a:cubicBezTo>
                    <a:pt x="1411" y="1906301"/>
                    <a:pt x="2204" y="1880859"/>
                    <a:pt x="4233" y="1855501"/>
                  </a:cubicBezTo>
                  <a:cubicBezTo>
                    <a:pt x="5029" y="1845555"/>
                    <a:pt x="5726" y="1835462"/>
                    <a:pt x="8467" y="1825868"/>
                  </a:cubicBezTo>
                  <a:cubicBezTo>
                    <a:pt x="11419" y="1815535"/>
                    <a:pt x="16934" y="1806113"/>
                    <a:pt x="21167" y="1796235"/>
                  </a:cubicBezTo>
                  <a:cubicBezTo>
                    <a:pt x="22578" y="1783535"/>
                    <a:pt x="24062" y="1770843"/>
                    <a:pt x="25400" y="1758135"/>
                  </a:cubicBezTo>
                  <a:cubicBezTo>
                    <a:pt x="26884" y="1744031"/>
                    <a:pt x="27168" y="1729767"/>
                    <a:pt x="29633" y="1715801"/>
                  </a:cubicBezTo>
                  <a:cubicBezTo>
                    <a:pt x="31418" y="1705684"/>
                    <a:pt x="35278" y="1696046"/>
                    <a:pt x="38100" y="1686168"/>
                  </a:cubicBezTo>
                  <a:cubicBezTo>
                    <a:pt x="52721" y="1539949"/>
                    <a:pt x="31038" y="1768646"/>
                    <a:pt x="46567" y="1385601"/>
                  </a:cubicBezTo>
                  <a:cubicBezTo>
                    <a:pt x="47319" y="1367056"/>
                    <a:pt x="52525" y="1348958"/>
                    <a:pt x="55033" y="1330568"/>
                  </a:cubicBezTo>
                  <a:cubicBezTo>
                    <a:pt x="71657" y="1208659"/>
                    <a:pt x="45097" y="1388525"/>
                    <a:pt x="63500" y="1245901"/>
                  </a:cubicBezTo>
                  <a:cubicBezTo>
                    <a:pt x="71298" y="1185462"/>
                    <a:pt x="75098" y="1167293"/>
                    <a:pt x="84667" y="1114668"/>
                  </a:cubicBezTo>
                  <a:cubicBezTo>
                    <a:pt x="86078" y="1087857"/>
                    <a:pt x="86987" y="1061015"/>
                    <a:pt x="88900" y="1034235"/>
                  </a:cubicBezTo>
                  <a:cubicBezTo>
                    <a:pt x="89810" y="1021489"/>
                    <a:pt x="92360" y="1008890"/>
                    <a:pt x="93133" y="996135"/>
                  </a:cubicBezTo>
                  <a:cubicBezTo>
                    <a:pt x="100296" y="877944"/>
                    <a:pt x="85975" y="928712"/>
                    <a:pt x="105833" y="869135"/>
                  </a:cubicBezTo>
                  <a:cubicBezTo>
                    <a:pt x="107244" y="859257"/>
                    <a:pt x="108748" y="849392"/>
                    <a:pt x="110067" y="839501"/>
                  </a:cubicBezTo>
                  <a:cubicBezTo>
                    <a:pt x="111571" y="828224"/>
                    <a:pt x="110703" y="816428"/>
                    <a:pt x="114300" y="805635"/>
                  </a:cubicBezTo>
                  <a:cubicBezTo>
                    <a:pt x="117898" y="794842"/>
                    <a:pt x="126751" y="786458"/>
                    <a:pt x="131233" y="776001"/>
                  </a:cubicBezTo>
                  <a:cubicBezTo>
                    <a:pt x="135280" y="766559"/>
                    <a:pt x="136878" y="756246"/>
                    <a:pt x="139700" y="746368"/>
                  </a:cubicBezTo>
                  <a:cubicBezTo>
                    <a:pt x="140195" y="737949"/>
                    <a:pt x="141497" y="672345"/>
                    <a:pt x="148167" y="649001"/>
                  </a:cubicBezTo>
                  <a:cubicBezTo>
                    <a:pt x="151479" y="637409"/>
                    <a:pt x="156634" y="626424"/>
                    <a:pt x="160867" y="615135"/>
                  </a:cubicBezTo>
                  <a:cubicBezTo>
                    <a:pt x="165017" y="586082"/>
                    <a:pt x="163756" y="579722"/>
                    <a:pt x="177800" y="551635"/>
                  </a:cubicBezTo>
                  <a:cubicBezTo>
                    <a:pt x="183754" y="539728"/>
                    <a:pt x="192738" y="529533"/>
                    <a:pt x="198967" y="517768"/>
                  </a:cubicBezTo>
                  <a:cubicBezTo>
                    <a:pt x="205470" y="505485"/>
                    <a:pt x="208479" y="491418"/>
                    <a:pt x="215900" y="479668"/>
                  </a:cubicBezTo>
                  <a:cubicBezTo>
                    <a:pt x="225550" y="464389"/>
                    <a:pt x="239264" y="452040"/>
                    <a:pt x="249767" y="437335"/>
                  </a:cubicBezTo>
                  <a:cubicBezTo>
                    <a:pt x="256822" y="427457"/>
                    <a:pt x="262813" y="416724"/>
                    <a:pt x="270933" y="407701"/>
                  </a:cubicBezTo>
                  <a:cubicBezTo>
                    <a:pt x="275653" y="402456"/>
                    <a:pt x="283147" y="400245"/>
                    <a:pt x="287867" y="395001"/>
                  </a:cubicBezTo>
                  <a:cubicBezTo>
                    <a:pt x="295987" y="385978"/>
                    <a:pt x="301346" y="374763"/>
                    <a:pt x="309033" y="365368"/>
                  </a:cubicBezTo>
                  <a:cubicBezTo>
                    <a:pt x="318837" y="353385"/>
                    <a:pt x="360755" y="317626"/>
                    <a:pt x="364067" y="314568"/>
                  </a:cubicBezTo>
                  <a:cubicBezTo>
                    <a:pt x="399121" y="282211"/>
                    <a:pt x="364212" y="314382"/>
                    <a:pt x="393700" y="276468"/>
                  </a:cubicBezTo>
                  <a:cubicBezTo>
                    <a:pt x="398601" y="270167"/>
                    <a:pt x="405993" y="266030"/>
                    <a:pt x="410633" y="259535"/>
                  </a:cubicBezTo>
                  <a:cubicBezTo>
                    <a:pt x="420198" y="246144"/>
                    <a:pt x="430828" y="232813"/>
                    <a:pt x="436033" y="217201"/>
                  </a:cubicBezTo>
                  <a:cubicBezTo>
                    <a:pt x="437444" y="212968"/>
                    <a:pt x="437708" y="208157"/>
                    <a:pt x="440267" y="204501"/>
                  </a:cubicBezTo>
                  <a:cubicBezTo>
                    <a:pt x="447728" y="193843"/>
                    <a:pt x="458015" y="185389"/>
                    <a:pt x="465667" y="174868"/>
                  </a:cubicBezTo>
                  <a:cubicBezTo>
                    <a:pt x="469379" y="169764"/>
                    <a:pt x="470093" y="162783"/>
                    <a:pt x="474133" y="157935"/>
                  </a:cubicBezTo>
                  <a:cubicBezTo>
                    <a:pt x="477390" y="154026"/>
                    <a:pt x="482763" y="152521"/>
                    <a:pt x="486833" y="149468"/>
                  </a:cubicBezTo>
                  <a:cubicBezTo>
                    <a:pt x="494061" y="144047"/>
                    <a:pt x="501247" y="138538"/>
                    <a:pt x="508000" y="132535"/>
                  </a:cubicBezTo>
                  <a:cubicBezTo>
                    <a:pt x="513966" y="127232"/>
                    <a:pt x="518967" y="120904"/>
                    <a:pt x="524933" y="115601"/>
                  </a:cubicBezTo>
                  <a:cubicBezTo>
                    <a:pt x="531686" y="109598"/>
                    <a:pt x="539347" y="104671"/>
                    <a:pt x="546100" y="98668"/>
                  </a:cubicBezTo>
                  <a:cubicBezTo>
                    <a:pt x="555889" y="89967"/>
                    <a:pt x="571003" y="80281"/>
                    <a:pt x="575733" y="73268"/>
                  </a:cubicBezTo>
                  <a:cubicBezTo>
                    <a:pt x="580463" y="66255"/>
                    <a:pt x="568832" y="58000"/>
                    <a:pt x="574477" y="56589"/>
                  </a:cubicBezTo>
                  <a:cubicBezTo>
                    <a:pt x="578710" y="50944"/>
                    <a:pt x="572820" y="34183"/>
                    <a:pt x="578561" y="30082"/>
                  </a:cubicBezTo>
                  <a:cubicBezTo>
                    <a:pt x="583295" y="26700"/>
                    <a:pt x="586877" y="0"/>
                    <a:pt x="586877" y="0"/>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6000"/>
            </a:p>
          </p:txBody>
        </p:sp>
        <p:sp>
          <p:nvSpPr>
            <p:cNvPr id="7" name="Freeform: Shape 6">
              <a:extLst>
                <a:ext uri="{FF2B5EF4-FFF2-40B4-BE49-F238E27FC236}">
                  <a16:creationId xmlns:a16="http://schemas.microsoft.com/office/drawing/2014/main" id="{F0EA2B95-9ECD-0A34-4CB4-CC7987B5981E}"/>
                </a:ext>
              </a:extLst>
            </p:cNvPr>
            <p:cNvSpPr/>
            <p:nvPr/>
          </p:nvSpPr>
          <p:spPr>
            <a:xfrm>
              <a:off x="1367576" y="3681526"/>
              <a:ext cx="740677" cy="2403465"/>
            </a:xfrm>
            <a:custGeom>
              <a:avLst/>
              <a:gdLst>
                <a:gd name="connsiteX0" fmla="*/ 558800 w 558800"/>
                <a:gd name="connsiteY0" fmla="*/ 1905000 h 1905000"/>
                <a:gd name="connsiteX1" fmla="*/ 554567 w 558800"/>
                <a:gd name="connsiteY1" fmla="*/ 1418167 h 1905000"/>
                <a:gd name="connsiteX2" fmla="*/ 541867 w 558800"/>
                <a:gd name="connsiteY2" fmla="*/ 1308100 h 1905000"/>
                <a:gd name="connsiteX3" fmla="*/ 537633 w 558800"/>
                <a:gd name="connsiteY3" fmla="*/ 1270000 h 1905000"/>
                <a:gd name="connsiteX4" fmla="*/ 524933 w 558800"/>
                <a:gd name="connsiteY4" fmla="*/ 1236133 h 1905000"/>
                <a:gd name="connsiteX5" fmla="*/ 508000 w 558800"/>
                <a:gd name="connsiteY5" fmla="*/ 1100667 h 1905000"/>
                <a:gd name="connsiteX6" fmla="*/ 503767 w 558800"/>
                <a:gd name="connsiteY6" fmla="*/ 1058333 h 1905000"/>
                <a:gd name="connsiteX7" fmla="*/ 491067 w 558800"/>
                <a:gd name="connsiteY7" fmla="*/ 999067 h 1905000"/>
                <a:gd name="connsiteX8" fmla="*/ 482600 w 558800"/>
                <a:gd name="connsiteY8" fmla="*/ 969433 h 1905000"/>
                <a:gd name="connsiteX9" fmla="*/ 461433 w 558800"/>
                <a:gd name="connsiteY9" fmla="*/ 905933 h 1905000"/>
                <a:gd name="connsiteX10" fmla="*/ 452967 w 558800"/>
                <a:gd name="connsiteY10" fmla="*/ 872067 h 1905000"/>
                <a:gd name="connsiteX11" fmla="*/ 444500 w 558800"/>
                <a:gd name="connsiteY11" fmla="*/ 842433 h 1905000"/>
                <a:gd name="connsiteX12" fmla="*/ 427567 w 558800"/>
                <a:gd name="connsiteY12" fmla="*/ 778933 h 1905000"/>
                <a:gd name="connsiteX13" fmla="*/ 385233 w 558800"/>
                <a:gd name="connsiteY13" fmla="*/ 681567 h 1905000"/>
                <a:gd name="connsiteX14" fmla="*/ 364067 w 558800"/>
                <a:gd name="connsiteY14" fmla="*/ 626533 h 1905000"/>
                <a:gd name="connsiteX15" fmla="*/ 359833 w 558800"/>
                <a:gd name="connsiteY15" fmla="*/ 596900 h 1905000"/>
                <a:gd name="connsiteX16" fmla="*/ 330200 w 558800"/>
                <a:gd name="connsiteY16" fmla="*/ 537633 h 1905000"/>
                <a:gd name="connsiteX17" fmla="*/ 313267 w 558800"/>
                <a:gd name="connsiteY17" fmla="*/ 499533 h 1905000"/>
                <a:gd name="connsiteX18" fmla="*/ 296333 w 558800"/>
                <a:gd name="connsiteY18" fmla="*/ 444500 h 1905000"/>
                <a:gd name="connsiteX19" fmla="*/ 266700 w 558800"/>
                <a:gd name="connsiteY19" fmla="*/ 359833 h 1905000"/>
                <a:gd name="connsiteX20" fmla="*/ 249767 w 558800"/>
                <a:gd name="connsiteY20" fmla="*/ 296333 h 1905000"/>
                <a:gd name="connsiteX21" fmla="*/ 241300 w 558800"/>
                <a:gd name="connsiteY21" fmla="*/ 270933 h 1905000"/>
                <a:gd name="connsiteX22" fmla="*/ 211667 w 558800"/>
                <a:gd name="connsiteY22" fmla="*/ 228600 h 1905000"/>
                <a:gd name="connsiteX23" fmla="*/ 143933 w 558800"/>
                <a:gd name="connsiteY23" fmla="*/ 127000 h 1905000"/>
                <a:gd name="connsiteX24" fmla="*/ 97367 w 558800"/>
                <a:gd name="connsiteY24" fmla="*/ 80433 h 1905000"/>
                <a:gd name="connsiteX25" fmla="*/ 80433 w 558800"/>
                <a:gd name="connsiteY25" fmla="*/ 67733 h 1905000"/>
                <a:gd name="connsiteX26" fmla="*/ 50800 w 558800"/>
                <a:gd name="connsiteY26" fmla="*/ 42333 h 1905000"/>
                <a:gd name="connsiteX27" fmla="*/ 42333 w 558800"/>
                <a:gd name="connsiteY27" fmla="*/ 29633 h 1905000"/>
                <a:gd name="connsiteX28" fmla="*/ 0 w 558800"/>
                <a:gd name="connsiteY28" fmla="*/ 0 h 1905000"/>
                <a:gd name="connsiteX0" fmla="*/ 595562 w 595562"/>
                <a:gd name="connsiteY0" fmla="*/ 1932572 h 1932572"/>
                <a:gd name="connsiteX1" fmla="*/ 591329 w 595562"/>
                <a:gd name="connsiteY1" fmla="*/ 1445739 h 1932572"/>
                <a:gd name="connsiteX2" fmla="*/ 578629 w 595562"/>
                <a:gd name="connsiteY2" fmla="*/ 1335672 h 1932572"/>
                <a:gd name="connsiteX3" fmla="*/ 574395 w 595562"/>
                <a:gd name="connsiteY3" fmla="*/ 1297572 h 1932572"/>
                <a:gd name="connsiteX4" fmla="*/ 561695 w 595562"/>
                <a:gd name="connsiteY4" fmla="*/ 1263705 h 1932572"/>
                <a:gd name="connsiteX5" fmla="*/ 544762 w 595562"/>
                <a:gd name="connsiteY5" fmla="*/ 1128239 h 1932572"/>
                <a:gd name="connsiteX6" fmla="*/ 540529 w 595562"/>
                <a:gd name="connsiteY6" fmla="*/ 1085905 h 1932572"/>
                <a:gd name="connsiteX7" fmla="*/ 527829 w 595562"/>
                <a:gd name="connsiteY7" fmla="*/ 1026639 h 1932572"/>
                <a:gd name="connsiteX8" fmla="*/ 519362 w 595562"/>
                <a:gd name="connsiteY8" fmla="*/ 997005 h 1932572"/>
                <a:gd name="connsiteX9" fmla="*/ 498195 w 595562"/>
                <a:gd name="connsiteY9" fmla="*/ 933505 h 1932572"/>
                <a:gd name="connsiteX10" fmla="*/ 489729 w 595562"/>
                <a:gd name="connsiteY10" fmla="*/ 899639 h 1932572"/>
                <a:gd name="connsiteX11" fmla="*/ 481262 w 595562"/>
                <a:gd name="connsiteY11" fmla="*/ 870005 h 1932572"/>
                <a:gd name="connsiteX12" fmla="*/ 464329 w 595562"/>
                <a:gd name="connsiteY12" fmla="*/ 806505 h 1932572"/>
                <a:gd name="connsiteX13" fmla="*/ 421995 w 595562"/>
                <a:gd name="connsiteY13" fmla="*/ 709139 h 1932572"/>
                <a:gd name="connsiteX14" fmla="*/ 400829 w 595562"/>
                <a:gd name="connsiteY14" fmla="*/ 654105 h 1932572"/>
                <a:gd name="connsiteX15" fmla="*/ 396595 w 595562"/>
                <a:gd name="connsiteY15" fmla="*/ 624472 h 1932572"/>
                <a:gd name="connsiteX16" fmla="*/ 366962 w 595562"/>
                <a:gd name="connsiteY16" fmla="*/ 565205 h 1932572"/>
                <a:gd name="connsiteX17" fmla="*/ 350029 w 595562"/>
                <a:gd name="connsiteY17" fmla="*/ 527105 h 1932572"/>
                <a:gd name="connsiteX18" fmla="*/ 333095 w 595562"/>
                <a:gd name="connsiteY18" fmla="*/ 472072 h 1932572"/>
                <a:gd name="connsiteX19" fmla="*/ 303462 w 595562"/>
                <a:gd name="connsiteY19" fmla="*/ 387405 h 1932572"/>
                <a:gd name="connsiteX20" fmla="*/ 286529 w 595562"/>
                <a:gd name="connsiteY20" fmla="*/ 323905 h 1932572"/>
                <a:gd name="connsiteX21" fmla="*/ 278062 w 595562"/>
                <a:gd name="connsiteY21" fmla="*/ 298505 h 1932572"/>
                <a:gd name="connsiteX22" fmla="*/ 248429 w 595562"/>
                <a:gd name="connsiteY22" fmla="*/ 256172 h 1932572"/>
                <a:gd name="connsiteX23" fmla="*/ 180695 w 595562"/>
                <a:gd name="connsiteY23" fmla="*/ 154572 h 1932572"/>
                <a:gd name="connsiteX24" fmla="*/ 134129 w 595562"/>
                <a:gd name="connsiteY24" fmla="*/ 108005 h 1932572"/>
                <a:gd name="connsiteX25" fmla="*/ 117195 w 595562"/>
                <a:gd name="connsiteY25" fmla="*/ 95305 h 1932572"/>
                <a:gd name="connsiteX26" fmla="*/ 87562 w 595562"/>
                <a:gd name="connsiteY26" fmla="*/ 69905 h 1932572"/>
                <a:gd name="connsiteX27" fmla="*/ 79095 w 595562"/>
                <a:gd name="connsiteY27" fmla="*/ 57205 h 1932572"/>
                <a:gd name="connsiteX28" fmla="*/ 0 w 595562"/>
                <a:gd name="connsiteY28" fmla="*/ 0 h 193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5562" h="1932572">
                  <a:moveTo>
                    <a:pt x="595562" y="1932572"/>
                  </a:moveTo>
                  <a:cubicBezTo>
                    <a:pt x="594151" y="1770294"/>
                    <a:pt x="594934" y="1607983"/>
                    <a:pt x="591329" y="1445739"/>
                  </a:cubicBezTo>
                  <a:cubicBezTo>
                    <a:pt x="589532" y="1364894"/>
                    <a:pt x="585247" y="1385308"/>
                    <a:pt x="578629" y="1335672"/>
                  </a:cubicBezTo>
                  <a:cubicBezTo>
                    <a:pt x="576940" y="1323006"/>
                    <a:pt x="577322" y="1310010"/>
                    <a:pt x="574395" y="1297572"/>
                  </a:cubicBezTo>
                  <a:cubicBezTo>
                    <a:pt x="571633" y="1285836"/>
                    <a:pt x="565928" y="1274994"/>
                    <a:pt x="561695" y="1263705"/>
                  </a:cubicBezTo>
                  <a:cubicBezTo>
                    <a:pt x="552410" y="1147632"/>
                    <a:pt x="562952" y="1191901"/>
                    <a:pt x="544762" y="1128239"/>
                  </a:cubicBezTo>
                  <a:cubicBezTo>
                    <a:pt x="543351" y="1114128"/>
                    <a:pt x="542288" y="1099977"/>
                    <a:pt x="540529" y="1085905"/>
                  </a:cubicBezTo>
                  <a:cubicBezTo>
                    <a:pt x="537734" y="1063544"/>
                    <a:pt x="533833" y="1049153"/>
                    <a:pt x="527829" y="1026639"/>
                  </a:cubicBezTo>
                  <a:cubicBezTo>
                    <a:pt x="525182" y="1016713"/>
                    <a:pt x="522611" y="1006751"/>
                    <a:pt x="519362" y="997005"/>
                  </a:cubicBezTo>
                  <a:cubicBezTo>
                    <a:pt x="500418" y="940173"/>
                    <a:pt x="512221" y="986104"/>
                    <a:pt x="498195" y="933505"/>
                  </a:cubicBezTo>
                  <a:cubicBezTo>
                    <a:pt x="495197" y="922262"/>
                    <a:pt x="492727" y="910882"/>
                    <a:pt x="489729" y="899639"/>
                  </a:cubicBezTo>
                  <a:cubicBezTo>
                    <a:pt x="487082" y="889713"/>
                    <a:pt x="483909" y="879931"/>
                    <a:pt x="481262" y="870005"/>
                  </a:cubicBezTo>
                  <a:cubicBezTo>
                    <a:pt x="478685" y="860341"/>
                    <a:pt x="468592" y="817162"/>
                    <a:pt x="464329" y="806505"/>
                  </a:cubicBezTo>
                  <a:cubicBezTo>
                    <a:pt x="451185" y="773646"/>
                    <a:pt x="431717" y="743168"/>
                    <a:pt x="421995" y="709139"/>
                  </a:cubicBezTo>
                  <a:cubicBezTo>
                    <a:pt x="410929" y="670403"/>
                    <a:pt x="418123" y="688694"/>
                    <a:pt x="400829" y="654105"/>
                  </a:cubicBezTo>
                  <a:cubicBezTo>
                    <a:pt x="399418" y="644227"/>
                    <a:pt x="399336" y="634066"/>
                    <a:pt x="396595" y="624472"/>
                  </a:cubicBezTo>
                  <a:cubicBezTo>
                    <a:pt x="389272" y="598842"/>
                    <a:pt x="378790" y="588862"/>
                    <a:pt x="366962" y="565205"/>
                  </a:cubicBezTo>
                  <a:cubicBezTo>
                    <a:pt x="360747" y="552774"/>
                    <a:pt x="354779" y="540166"/>
                    <a:pt x="350029" y="527105"/>
                  </a:cubicBezTo>
                  <a:cubicBezTo>
                    <a:pt x="343470" y="509067"/>
                    <a:pt x="339400" y="490200"/>
                    <a:pt x="333095" y="472072"/>
                  </a:cubicBezTo>
                  <a:cubicBezTo>
                    <a:pt x="305577" y="392960"/>
                    <a:pt x="325486" y="466688"/>
                    <a:pt x="303462" y="387405"/>
                  </a:cubicBezTo>
                  <a:cubicBezTo>
                    <a:pt x="289428" y="336884"/>
                    <a:pt x="300906" y="370633"/>
                    <a:pt x="286529" y="323905"/>
                  </a:cubicBezTo>
                  <a:cubicBezTo>
                    <a:pt x="283904" y="315375"/>
                    <a:pt x="281755" y="306630"/>
                    <a:pt x="278062" y="298505"/>
                  </a:cubicBezTo>
                  <a:cubicBezTo>
                    <a:pt x="265936" y="271830"/>
                    <a:pt x="264766" y="281306"/>
                    <a:pt x="248429" y="256172"/>
                  </a:cubicBezTo>
                  <a:cubicBezTo>
                    <a:pt x="227465" y="223920"/>
                    <a:pt x="208919" y="182797"/>
                    <a:pt x="180695" y="154572"/>
                  </a:cubicBezTo>
                  <a:cubicBezTo>
                    <a:pt x="165173" y="139050"/>
                    <a:pt x="151691" y="121176"/>
                    <a:pt x="134129" y="108005"/>
                  </a:cubicBezTo>
                  <a:cubicBezTo>
                    <a:pt x="128484" y="103772"/>
                    <a:pt x="122184" y="100294"/>
                    <a:pt x="117195" y="95305"/>
                  </a:cubicBezTo>
                  <a:cubicBezTo>
                    <a:pt x="89716" y="67827"/>
                    <a:pt x="120638" y="86444"/>
                    <a:pt x="87562" y="69905"/>
                  </a:cubicBezTo>
                  <a:cubicBezTo>
                    <a:pt x="84740" y="65672"/>
                    <a:pt x="82693" y="60803"/>
                    <a:pt x="79095" y="57205"/>
                  </a:cubicBezTo>
                  <a:cubicBezTo>
                    <a:pt x="58931" y="37041"/>
                    <a:pt x="21016" y="10509"/>
                    <a:pt x="0" y="0"/>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6000"/>
            </a:p>
          </p:txBody>
        </p:sp>
        <p:sp>
          <p:nvSpPr>
            <p:cNvPr id="9" name="TextBox 8">
              <a:extLst>
                <a:ext uri="{FF2B5EF4-FFF2-40B4-BE49-F238E27FC236}">
                  <a16:creationId xmlns:a16="http://schemas.microsoft.com/office/drawing/2014/main" id="{BDC0AA2F-C4A1-1907-E42F-399AD9BAF201}"/>
                </a:ext>
              </a:extLst>
            </p:cNvPr>
            <p:cNvSpPr txBox="1"/>
            <p:nvPr/>
          </p:nvSpPr>
          <p:spPr>
            <a:xfrm>
              <a:off x="1835612" y="6113244"/>
              <a:ext cx="576434" cy="369332"/>
            </a:xfrm>
            <a:prstGeom prst="rect">
              <a:avLst/>
            </a:prstGeom>
            <a:noFill/>
          </p:spPr>
          <p:txBody>
            <a:bodyPr wrap="square" rtlCol="1">
              <a:spAutoFit/>
            </a:bodyPr>
            <a:lstStyle/>
            <a:p>
              <a:pPr algn="ctr"/>
              <a:r>
                <a:rPr lang="en-US" dirty="0"/>
                <a:t>X</a:t>
              </a:r>
              <a:endParaRPr lang="he-IL" dirty="0"/>
            </a:p>
          </p:txBody>
        </p:sp>
        <p:sp>
          <p:nvSpPr>
            <p:cNvPr id="15" name="TextBox 14">
              <a:extLst>
                <a:ext uri="{FF2B5EF4-FFF2-40B4-BE49-F238E27FC236}">
                  <a16:creationId xmlns:a16="http://schemas.microsoft.com/office/drawing/2014/main" id="{8A1A9593-714D-49A7-48FC-DF8170BD363D}"/>
                </a:ext>
              </a:extLst>
            </p:cNvPr>
            <p:cNvSpPr txBox="1"/>
            <p:nvPr/>
          </p:nvSpPr>
          <p:spPr>
            <a:xfrm rot="16200000">
              <a:off x="-521025" y="4513355"/>
              <a:ext cx="1743507" cy="369332"/>
            </a:xfrm>
            <a:prstGeom prst="rect">
              <a:avLst/>
            </a:prstGeom>
            <a:noFill/>
          </p:spPr>
          <p:txBody>
            <a:bodyPr wrap="square" rtlCol="1">
              <a:spAutoFit/>
            </a:bodyPr>
            <a:lstStyle/>
            <a:p>
              <a:pPr algn="ctr"/>
              <a:r>
                <a:rPr lang="en-US" dirty="0"/>
                <a:t>% Path Traveled</a:t>
              </a:r>
              <a:endParaRPr lang="he-IL" dirty="0"/>
            </a:p>
          </p:txBody>
        </p:sp>
        <p:sp>
          <p:nvSpPr>
            <p:cNvPr id="148" name="Rectangle: Rounded Corners 147">
              <a:extLst>
                <a:ext uri="{FF2B5EF4-FFF2-40B4-BE49-F238E27FC236}">
                  <a16:creationId xmlns:a16="http://schemas.microsoft.com/office/drawing/2014/main" id="{D14AEC36-4C16-94E8-EA03-50F0D367ABDC}"/>
                </a:ext>
              </a:extLst>
            </p:cNvPr>
            <p:cNvSpPr/>
            <p:nvPr/>
          </p:nvSpPr>
          <p:spPr>
            <a:xfrm>
              <a:off x="789154" y="3251849"/>
              <a:ext cx="2618699" cy="469479"/>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Screen</a:t>
              </a:r>
              <a:endParaRPr lang="he-IL" sz="2000" dirty="0"/>
            </a:p>
          </p:txBody>
        </p:sp>
        <p:cxnSp>
          <p:nvCxnSpPr>
            <p:cNvPr id="146" name="Straight Connector 145">
              <a:extLst>
                <a:ext uri="{FF2B5EF4-FFF2-40B4-BE49-F238E27FC236}">
                  <a16:creationId xmlns:a16="http://schemas.microsoft.com/office/drawing/2014/main" id="{EB12D094-830B-6A9C-6200-198CF6A32483}"/>
                </a:ext>
              </a:extLst>
            </p:cNvPr>
            <p:cNvCxnSpPr>
              <a:cxnSpLocks/>
            </p:cNvCxnSpPr>
            <p:nvPr/>
          </p:nvCxnSpPr>
          <p:spPr>
            <a:xfrm>
              <a:off x="622224" y="6110512"/>
              <a:ext cx="27856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3CF8F26-9D48-6EFA-8330-A9A4EEF9D4D2}"/>
                </a:ext>
              </a:extLst>
            </p:cNvPr>
            <p:cNvSpPr txBox="1"/>
            <p:nvPr/>
          </p:nvSpPr>
          <p:spPr>
            <a:xfrm>
              <a:off x="1588824" y="3721328"/>
              <a:ext cx="1008968" cy="646331"/>
            </a:xfrm>
            <a:prstGeom prst="rect">
              <a:avLst/>
            </a:prstGeom>
            <a:noFill/>
          </p:spPr>
          <p:txBody>
            <a:bodyPr wrap="square" rtlCol="1">
              <a:spAutoFit/>
            </a:bodyPr>
            <a:lstStyle/>
            <a:p>
              <a:pPr algn="ctr"/>
              <a:r>
                <a:rPr lang="en-US" dirty="0">
                  <a:solidFill>
                    <a:schemeClr val="bg1"/>
                  </a:solidFill>
                </a:rPr>
                <a:t>Reach Area</a:t>
              </a:r>
            </a:p>
          </p:txBody>
        </p:sp>
      </p:grpSp>
      <p:grpSp>
        <p:nvGrpSpPr>
          <p:cNvPr id="50" name="Group 49">
            <a:extLst>
              <a:ext uri="{FF2B5EF4-FFF2-40B4-BE49-F238E27FC236}">
                <a16:creationId xmlns:a16="http://schemas.microsoft.com/office/drawing/2014/main" id="{ED9995FD-7E2A-30CA-C208-7AEA44F7DFC7}"/>
              </a:ext>
            </a:extLst>
          </p:cNvPr>
          <p:cNvGrpSpPr/>
          <p:nvPr/>
        </p:nvGrpSpPr>
        <p:grpSpPr>
          <a:xfrm>
            <a:off x="1373049" y="3704315"/>
            <a:ext cx="1517286" cy="2403465"/>
            <a:chOff x="2259123" y="3687279"/>
            <a:chExt cx="1517286" cy="2420501"/>
          </a:xfrm>
        </p:grpSpPr>
        <p:sp>
          <p:nvSpPr>
            <p:cNvPr id="48" name="Freeform: Shape 47">
              <a:extLst>
                <a:ext uri="{FF2B5EF4-FFF2-40B4-BE49-F238E27FC236}">
                  <a16:creationId xmlns:a16="http://schemas.microsoft.com/office/drawing/2014/main" id="{E2C26F26-2D12-10A2-400D-839ADA9DD855}"/>
                </a:ext>
              </a:extLst>
            </p:cNvPr>
            <p:cNvSpPr/>
            <p:nvPr/>
          </p:nvSpPr>
          <p:spPr>
            <a:xfrm>
              <a:off x="2298129" y="3687279"/>
              <a:ext cx="1478280" cy="2407920"/>
            </a:xfrm>
            <a:custGeom>
              <a:avLst/>
              <a:gdLst>
                <a:gd name="connsiteX0" fmla="*/ 704850 w 1478280"/>
                <a:gd name="connsiteY0" fmla="*/ 2407920 h 2407920"/>
                <a:gd name="connsiteX1" fmla="*/ 937260 w 1478280"/>
                <a:gd name="connsiteY1" fmla="*/ 1737360 h 2407920"/>
                <a:gd name="connsiteX2" fmla="*/ 979170 w 1478280"/>
                <a:gd name="connsiteY2" fmla="*/ 1543050 h 2407920"/>
                <a:gd name="connsiteX3" fmla="*/ 1177290 w 1478280"/>
                <a:gd name="connsiteY3" fmla="*/ 967740 h 2407920"/>
                <a:gd name="connsiteX4" fmla="*/ 1264920 w 1478280"/>
                <a:gd name="connsiteY4" fmla="*/ 777240 h 2407920"/>
                <a:gd name="connsiteX5" fmla="*/ 1253490 w 1478280"/>
                <a:gd name="connsiteY5" fmla="*/ 609600 h 2407920"/>
                <a:gd name="connsiteX6" fmla="*/ 1329690 w 1478280"/>
                <a:gd name="connsiteY6" fmla="*/ 506730 h 2407920"/>
                <a:gd name="connsiteX7" fmla="*/ 1409700 w 1478280"/>
                <a:gd name="connsiteY7" fmla="*/ 247650 h 2407920"/>
                <a:gd name="connsiteX8" fmla="*/ 1455420 w 1478280"/>
                <a:gd name="connsiteY8" fmla="*/ 76200 h 2407920"/>
                <a:gd name="connsiteX9" fmla="*/ 1478280 w 1478280"/>
                <a:gd name="connsiteY9" fmla="*/ 7620 h 2407920"/>
                <a:gd name="connsiteX10" fmla="*/ 3810 w 1478280"/>
                <a:gd name="connsiteY10" fmla="*/ 0 h 2407920"/>
                <a:gd name="connsiteX11" fmla="*/ 0 w 1478280"/>
                <a:gd name="connsiteY11" fmla="*/ 118110 h 2407920"/>
                <a:gd name="connsiteX12" fmla="*/ 26670 w 1478280"/>
                <a:gd name="connsiteY12" fmla="*/ 278130 h 2407920"/>
                <a:gd name="connsiteX13" fmla="*/ 186690 w 1478280"/>
                <a:gd name="connsiteY13" fmla="*/ 643890 h 2407920"/>
                <a:gd name="connsiteX14" fmla="*/ 198120 w 1478280"/>
                <a:gd name="connsiteY14" fmla="*/ 807720 h 2407920"/>
                <a:gd name="connsiteX15" fmla="*/ 426720 w 1478280"/>
                <a:gd name="connsiteY15" fmla="*/ 1440180 h 2407920"/>
                <a:gd name="connsiteX16" fmla="*/ 472440 w 1478280"/>
                <a:gd name="connsiteY16" fmla="*/ 1615440 h 2407920"/>
                <a:gd name="connsiteX17" fmla="*/ 495300 w 1478280"/>
                <a:gd name="connsiteY17" fmla="*/ 1752600 h 2407920"/>
                <a:gd name="connsiteX18" fmla="*/ 594360 w 1478280"/>
                <a:gd name="connsiteY18" fmla="*/ 2084070 h 2407920"/>
                <a:gd name="connsiteX19" fmla="*/ 712470 w 1478280"/>
                <a:gd name="connsiteY19" fmla="*/ 2350770 h 2407920"/>
                <a:gd name="connsiteX20" fmla="*/ 704850 w 1478280"/>
                <a:gd name="connsiteY20" fmla="*/ 2407920 h 2407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8280" h="2407920">
                  <a:moveTo>
                    <a:pt x="704850" y="2407920"/>
                  </a:moveTo>
                  <a:lnTo>
                    <a:pt x="937260" y="1737360"/>
                  </a:lnTo>
                  <a:lnTo>
                    <a:pt x="979170" y="1543050"/>
                  </a:lnTo>
                  <a:lnTo>
                    <a:pt x="1177290" y="967740"/>
                  </a:lnTo>
                  <a:lnTo>
                    <a:pt x="1264920" y="777240"/>
                  </a:lnTo>
                  <a:lnTo>
                    <a:pt x="1253490" y="609600"/>
                  </a:lnTo>
                  <a:lnTo>
                    <a:pt x="1329690" y="506730"/>
                  </a:lnTo>
                  <a:lnTo>
                    <a:pt x="1409700" y="247650"/>
                  </a:lnTo>
                  <a:lnTo>
                    <a:pt x="1455420" y="76200"/>
                  </a:lnTo>
                  <a:lnTo>
                    <a:pt x="1478280" y="7620"/>
                  </a:lnTo>
                  <a:lnTo>
                    <a:pt x="3810" y="0"/>
                  </a:lnTo>
                  <a:lnTo>
                    <a:pt x="0" y="118110"/>
                  </a:lnTo>
                  <a:lnTo>
                    <a:pt x="26670" y="278130"/>
                  </a:lnTo>
                  <a:lnTo>
                    <a:pt x="186690" y="643890"/>
                  </a:lnTo>
                  <a:lnTo>
                    <a:pt x="198120" y="807720"/>
                  </a:lnTo>
                  <a:lnTo>
                    <a:pt x="426720" y="1440180"/>
                  </a:lnTo>
                  <a:lnTo>
                    <a:pt x="472440" y="1615440"/>
                  </a:lnTo>
                  <a:lnTo>
                    <a:pt x="495300" y="1752600"/>
                  </a:lnTo>
                  <a:lnTo>
                    <a:pt x="594360" y="2084070"/>
                  </a:lnTo>
                  <a:lnTo>
                    <a:pt x="712470" y="2350770"/>
                  </a:lnTo>
                  <a:lnTo>
                    <a:pt x="704850" y="2407920"/>
                  </a:lnTo>
                  <a:close/>
                </a:path>
              </a:pathLst>
            </a:custGeom>
            <a:solidFill>
              <a:srgbClr val="005AB5">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Freeform: Shape 19">
              <a:extLst>
                <a:ext uri="{FF2B5EF4-FFF2-40B4-BE49-F238E27FC236}">
                  <a16:creationId xmlns:a16="http://schemas.microsoft.com/office/drawing/2014/main" id="{C1CAE22F-34CD-07E9-0112-C45895307F26}"/>
                </a:ext>
              </a:extLst>
            </p:cNvPr>
            <p:cNvSpPr/>
            <p:nvPr/>
          </p:nvSpPr>
          <p:spPr>
            <a:xfrm>
              <a:off x="3013005" y="3687317"/>
              <a:ext cx="750570" cy="2420463"/>
            </a:xfrm>
            <a:custGeom>
              <a:avLst/>
              <a:gdLst>
                <a:gd name="connsiteX0" fmla="*/ 0 w 750570"/>
                <a:gd name="connsiteY0" fmla="*/ 2335530 h 2335530"/>
                <a:gd name="connsiteX1" fmla="*/ 26670 w 750570"/>
                <a:gd name="connsiteY1" fmla="*/ 2213610 h 2335530"/>
                <a:gd name="connsiteX2" fmla="*/ 34290 w 750570"/>
                <a:gd name="connsiteY2" fmla="*/ 2183130 h 2335530"/>
                <a:gd name="connsiteX3" fmla="*/ 45720 w 750570"/>
                <a:gd name="connsiteY3" fmla="*/ 2167890 h 2335530"/>
                <a:gd name="connsiteX4" fmla="*/ 68580 w 750570"/>
                <a:gd name="connsiteY4" fmla="*/ 2106930 h 2335530"/>
                <a:gd name="connsiteX5" fmla="*/ 83820 w 750570"/>
                <a:gd name="connsiteY5" fmla="*/ 2072640 h 2335530"/>
                <a:gd name="connsiteX6" fmla="*/ 114300 w 750570"/>
                <a:gd name="connsiteY6" fmla="*/ 1992630 h 2335530"/>
                <a:gd name="connsiteX7" fmla="*/ 144780 w 750570"/>
                <a:gd name="connsiteY7" fmla="*/ 1931670 h 2335530"/>
                <a:gd name="connsiteX8" fmla="*/ 171450 w 750570"/>
                <a:gd name="connsiteY8" fmla="*/ 1824990 h 2335530"/>
                <a:gd name="connsiteX9" fmla="*/ 194310 w 750570"/>
                <a:gd name="connsiteY9" fmla="*/ 1767840 h 2335530"/>
                <a:gd name="connsiteX10" fmla="*/ 213360 w 750570"/>
                <a:gd name="connsiteY10" fmla="*/ 1714500 h 2335530"/>
                <a:gd name="connsiteX11" fmla="*/ 240030 w 750570"/>
                <a:gd name="connsiteY11" fmla="*/ 1645920 h 2335530"/>
                <a:gd name="connsiteX12" fmla="*/ 251460 w 750570"/>
                <a:gd name="connsiteY12" fmla="*/ 1527810 h 2335530"/>
                <a:gd name="connsiteX13" fmla="*/ 255270 w 750570"/>
                <a:gd name="connsiteY13" fmla="*/ 1474470 h 2335530"/>
                <a:gd name="connsiteX14" fmla="*/ 262890 w 750570"/>
                <a:gd name="connsiteY14" fmla="*/ 1455420 h 2335530"/>
                <a:gd name="connsiteX15" fmla="*/ 270510 w 750570"/>
                <a:gd name="connsiteY15" fmla="*/ 1413510 h 2335530"/>
                <a:gd name="connsiteX16" fmla="*/ 289560 w 750570"/>
                <a:gd name="connsiteY16" fmla="*/ 1383030 h 2335530"/>
                <a:gd name="connsiteX17" fmla="*/ 300990 w 750570"/>
                <a:gd name="connsiteY17" fmla="*/ 1344930 h 2335530"/>
                <a:gd name="connsiteX18" fmla="*/ 312420 w 750570"/>
                <a:gd name="connsiteY18" fmla="*/ 1325880 h 2335530"/>
                <a:gd name="connsiteX19" fmla="*/ 323850 w 750570"/>
                <a:gd name="connsiteY19" fmla="*/ 1287780 h 2335530"/>
                <a:gd name="connsiteX20" fmla="*/ 365760 w 750570"/>
                <a:gd name="connsiteY20" fmla="*/ 1192530 h 2335530"/>
                <a:gd name="connsiteX21" fmla="*/ 388620 w 750570"/>
                <a:gd name="connsiteY21" fmla="*/ 1143000 h 2335530"/>
                <a:gd name="connsiteX22" fmla="*/ 430530 w 750570"/>
                <a:gd name="connsiteY22" fmla="*/ 1036320 h 2335530"/>
                <a:gd name="connsiteX23" fmla="*/ 453390 w 750570"/>
                <a:gd name="connsiteY23" fmla="*/ 960120 h 2335530"/>
                <a:gd name="connsiteX24" fmla="*/ 468630 w 750570"/>
                <a:gd name="connsiteY24" fmla="*/ 925830 h 2335530"/>
                <a:gd name="connsiteX25" fmla="*/ 491490 w 750570"/>
                <a:gd name="connsiteY25" fmla="*/ 849630 h 2335530"/>
                <a:gd name="connsiteX26" fmla="*/ 521970 w 750570"/>
                <a:gd name="connsiteY26" fmla="*/ 777240 h 2335530"/>
                <a:gd name="connsiteX27" fmla="*/ 529590 w 750570"/>
                <a:gd name="connsiteY27" fmla="*/ 681990 h 2335530"/>
                <a:gd name="connsiteX28" fmla="*/ 556260 w 750570"/>
                <a:gd name="connsiteY28" fmla="*/ 586740 h 2335530"/>
                <a:gd name="connsiteX29" fmla="*/ 563880 w 750570"/>
                <a:gd name="connsiteY29" fmla="*/ 571500 h 2335530"/>
                <a:gd name="connsiteX30" fmla="*/ 571500 w 750570"/>
                <a:gd name="connsiteY30" fmla="*/ 552450 h 2335530"/>
                <a:gd name="connsiteX31" fmla="*/ 590550 w 750570"/>
                <a:gd name="connsiteY31" fmla="*/ 525780 h 2335530"/>
                <a:gd name="connsiteX32" fmla="*/ 605790 w 750570"/>
                <a:gd name="connsiteY32" fmla="*/ 464820 h 2335530"/>
                <a:gd name="connsiteX33" fmla="*/ 617220 w 750570"/>
                <a:gd name="connsiteY33" fmla="*/ 438150 h 2335530"/>
                <a:gd name="connsiteX34" fmla="*/ 632460 w 750570"/>
                <a:gd name="connsiteY34" fmla="*/ 411480 h 2335530"/>
                <a:gd name="connsiteX35" fmla="*/ 651510 w 750570"/>
                <a:gd name="connsiteY35" fmla="*/ 361950 h 2335530"/>
                <a:gd name="connsiteX36" fmla="*/ 685800 w 750570"/>
                <a:gd name="connsiteY36" fmla="*/ 281940 h 2335530"/>
                <a:gd name="connsiteX37" fmla="*/ 697230 w 750570"/>
                <a:gd name="connsiteY37" fmla="*/ 247650 h 2335530"/>
                <a:gd name="connsiteX38" fmla="*/ 708660 w 750570"/>
                <a:gd name="connsiteY38" fmla="*/ 156210 h 2335530"/>
                <a:gd name="connsiteX39" fmla="*/ 712470 w 750570"/>
                <a:gd name="connsiteY39" fmla="*/ 106680 h 2335530"/>
                <a:gd name="connsiteX40" fmla="*/ 731520 w 750570"/>
                <a:gd name="connsiteY40" fmla="*/ 83820 h 2335530"/>
                <a:gd name="connsiteX41" fmla="*/ 742950 w 750570"/>
                <a:gd name="connsiteY41" fmla="*/ 38100 h 2335530"/>
                <a:gd name="connsiteX42" fmla="*/ 746760 w 750570"/>
                <a:gd name="connsiteY42" fmla="*/ 15240 h 2335530"/>
                <a:gd name="connsiteX43" fmla="*/ 750570 w 750570"/>
                <a:gd name="connsiteY43" fmla="*/ 0 h 233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50570" h="2335530">
                  <a:moveTo>
                    <a:pt x="0" y="2335530"/>
                  </a:moveTo>
                  <a:cubicBezTo>
                    <a:pt x="23268" y="2242459"/>
                    <a:pt x="-811" y="2341856"/>
                    <a:pt x="26670" y="2213610"/>
                  </a:cubicBezTo>
                  <a:cubicBezTo>
                    <a:pt x="28864" y="2203370"/>
                    <a:pt x="30262" y="2192797"/>
                    <a:pt x="34290" y="2183130"/>
                  </a:cubicBezTo>
                  <a:cubicBezTo>
                    <a:pt x="36732" y="2177268"/>
                    <a:pt x="43114" y="2173681"/>
                    <a:pt x="45720" y="2167890"/>
                  </a:cubicBezTo>
                  <a:cubicBezTo>
                    <a:pt x="54626" y="2148100"/>
                    <a:pt x="60520" y="2127080"/>
                    <a:pt x="68580" y="2106930"/>
                  </a:cubicBezTo>
                  <a:cubicBezTo>
                    <a:pt x="73225" y="2095317"/>
                    <a:pt x="79865" y="2084506"/>
                    <a:pt x="83820" y="2072640"/>
                  </a:cubicBezTo>
                  <a:cubicBezTo>
                    <a:pt x="112111" y="1987768"/>
                    <a:pt x="61502" y="2098225"/>
                    <a:pt x="114300" y="1992630"/>
                  </a:cubicBezTo>
                  <a:lnTo>
                    <a:pt x="144780" y="1931670"/>
                  </a:lnTo>
                  <a:cubicBezTo>
                    <a:pt x="148224" y="1917032"/>
                    <a:pt x="164050" y="1846367"/>
                    <a:pt x="171450" y="1824990"/>
                  </a:cubicBezTo>
                  <a:cubicBezTo>
                    <a:pt x="178161" y="1805601"/>
                    <a:pt x="187033" y="1787024"/>
                    <a:pt x="194310" y="1767840"/>
                  </a:cubicBezTo>
                  <a:cubicBezTo>
                    <a:pt x="201006" y="1750187"/>
                    <a:pt x="206211" y="1731974"/>
                    <a:pt x="213360" y="1714500"/>
                  </a:cubicBezTo>
                  <a:cubicBezTo>
                    <a:pt x="245115" y="1636878"/>
                    <a:pt x="212981" y="1736084"/>
                    <a:pt x="240030" y="1645920"/>
                  </a:cubicBezTo>
                  <a:cubicBezTo>
                    <a:pt x="243840" y="1606550"/>
                    <a:pt x="248642" y="1567263"/>
                    <a:pt x="251460" y="1527810"/>
                  </a:cubicBezTo>
                  <a:cubicBezTo>
                    <a:pt x="252730" y="1510030"/>
                    <a:pt x="252490" y="1492077"/>
                    <a:pt x="255270" y="1474470"/>
                  </a:cubicBezTo>
                  <a:cubicBezTo>
                    <a:pt x="256337" y="1467715"/>
                    <a:pt x="260350" y="1461770"/>
                    <a:pt x="262890" y="1455420"/>
                  </a:cubicBezTo>
                  <a:cubicBezTo>
                    <a:pt x="265430" y="1441450"/>
                    <a:pt x="265601" y="1426834"/>
                    <a:pt x="270510" y="1413510"/>
                  </a:cubicBezTo>
                  <a:cubicBezTo>
                    <a:pt x="274652" y="1402268"/>
                    <a:pt x="284694" y="1393979"/>
                    <a:pt x="289560" y="1383030"/>
                  </a:cubicBezTo>
                  <a:cubicBezTo>
                    <a:pt x="294945" y="1370914"/>
                    <a:pt x="296066" y="1357241"/>
                    <a:pt x="300990" y="1344930"/>
                  </a:cubicBezTo>
                  <a:cubicBezTo>
                    <a:pt x="303740" y="1338054"/>
                    <a:pt x="309670" y="1332756"/>
                    <a:pt x="312420" y="1325880"/>
                  </a:cubicBezTo>
                  <a:cubicBezTo>
                    <a:pt x="317344" y="1313569"/>
                    <a:pt x="318926" y="1300091"/>
                    <a:pt x="323850" y="1287780"/>
                  </a:cubicBezTo>
                  <a:cubicBezTo>
                    <a:pt x="336733" y="1255573"/>
                    <a:pt x="351595" y="1224193"/>
                    <a:pt x="365760" y="1192530"/>
                  </a:cubicBezTo>
                  <a:cubicBezTo>
                    <a:pt x="373186" y="1175932"/>
                    <a:pt x="381697" y="1159814"/>
                    <a:pt x="388620" y="1143000"/>
                  </a:cubicBezTo>
                  <a:cubicBezTo>
                    <a:pt x="395420" y="1126485"/>
                    <a:pt x="423564" y="1060700"/>
                    <a:pt x="430530" y="1036320"/>
                  </a:cubicBezTo>
                  <a:cubicBezTo>
                    <a:pt x="432474" y="1029515"/>
                    <a:pt x="446656" y="976954"/>
                    <a:pt x="453390" y="960120"/>
                  </a:cubicBezTo>
                  <a:cubicBezTo>
                    <a:pt x="458035" y="948507"/>
                    <a:pt x="464498" y="937636"/>
                    <a:pt x="468630" y="925830"/>
                  </a:cubicBezTo>
                  <a:cubicBezTo>
                    <a:pt x="485968" y="876292"/>
                    <a:pt x="473203" y="894332"/>
                    <a:pt x="491490" y="849630"/>
                  </a:cubicBezTo>
                  <a:cubicBezTo>
                    <a:pt x="530829" y="753468"/>
                    <a:pt x="502807" y="834728"/>
                    <a:pt x="521970" y="777240"/>
                  </a:cubicBezTo>
                  <a:cubicBezTo>
                    <a:pt x="524510" y="745490"/>
                    <a:pt x="522428" y="713026"/>
                    <a:pt x="529590" y="681990"/>
                  </a:cubicBezTo>
                  <a:cubicBezTo>
                    <a:pt x="540287" y="635636"/>
                    <a:pt x="539781" y="630683"/>
                    <a:pt x="556260" y="586740"/>
                  </a:cubicBezTo>
                  <a:cubicBezTo>
                    <a:pt x="558254" y="581422"/>
                    <a:pt x="561573" y="576690"/>
                    <a:pt x="563880" y="571500"/>
                  </a:cubicBezTo>
                  <a:cubicBezTo>
                    <a:pt x="566658" y="565250"/>
                    <a:pt x="568054" y="558358"/>
                    <a:pt x="571500" y="552450"/>
                  </a:cubicBezTo>
                  <a:cubicBezTo>
                    <a:pt x="577005" y="543013"/>
                    <a:pt x="584200" y="534670"/>
                    <a:pt x="590550" y="525780"/>
                  </a:cubicBezTo>
                  <a:cubicBezTo>
                    <a:pt x="595630" y="505460"/>
                    <a:pt x="597539" y="484072"/>
                    <a:pt x="605790" y="464820"/>
                  </a:cubicBezTo>
                  <a:cubicBezTo>
                    <a:pt x="609600" y="455930"/>
                    <a:pt x="612895" y="446801"/>
                    <a:pt x="617220" y="438150"/>
                  </a:cubicBezTo>
                  <a:cubicBezTo>
                    <a:pt x="621799" y="428992"/>
                    <a:pt x="628258" y="420817"/>
                    <a:pt x="632460" y="411480"/>
                  </a:cubicBezTo>
                  <a:cubicBezTo>
                    <a:pt x="639719" y="395349"/>
                    <a:pt x="644326" y="378114"/>
                    <a:pt x="651510" y="361950"/>
                  </a:cubicBezTo>
                  <a:cubicBezTo>
                    <a:pt x="711333" y="227348"/>
                    <a:pt x="659222" y="361673"/>
                    <a:pt x="685800" y="281940"/>
                  </a:cubicBezTo>
                  <a:cubicBezTo>
                    <a:pt x="691800" y="263941"/>
                    <a:pt x="694491" y="264998"/>
                    <a:pt x="697230" y="247650"/>
                  </a:cubicBezTo>
                  <a:cubicBezTo>
                    <a:pt x="699836" y="231144"/>
                    <a:pt x="706637" y="178458"/>
                    <a:pt x="708660" y="156210"/>
                  </a:cubicBezTo>
                  <a:cubicBezTo>
                    <a:pt x="710159" y="139719"/>
                    <a:pt x="707484" y="122470"/>
                    <a:pt x="712470" y="106680"/>
                  </a:cubicBezTo>
                  <a:cubicBezTo>
                    <a:pt x="715457" y="97221"/>
                    <a:pt x="725170" y="91440"/>
                    <a:pt x="731520" y="83820"/>
                  </a:cubicBezTo>
                  <a:cubicBezTo>
                    <a:pt x="738912" y="57948"/>
                    <a:pt x="738733" y="61296"/>
                    <a:pt x="742950" y="38100"/>
                  </a:cubicBezTo>
                  <a:cubicBezTo>
                    <a:pt x="744332" y="30499"/>
                    <a:pt x="745245" y="22815"/>
                    <a:pt x="746760" y="15240"/>
                  </a:cubicBezTo>
                  <a:cubicBezTo>
                    <a:pt x="747787" y="10105"/>
                    <a:pt x="750570" y="0"/>
                    <a:pt x="750570" y="0"/>
                  </a:cubicBezTo>
                </a:path>
              </a:pathLst>
            </a:custGeom>
            <a:noFill/>
            <a:ln w="76200">
              <a:solidFill>
                <a:srgbClr val="005AB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Freeform: Shape 45">
              <a:extLst>
                <a:ext uri="{FF2B5EF4-FFF2-40B4-BE49-F238E27FC236}">
                  <a16:creationId xmlns:a16="http://schemas.microsoft.com/office/drawing/2014/main" id="{2B31AA2C-985D-2BDD-F4C0-24E03D3BE972}"/>
                </a:ext>
              </a:extLst>
            </p:cNvPr>
            <p:cNvSpPr/>
            <p:nvPr/>
          </p:nvSpPr>
          <p:spPr>
            <a:xfrm flipH="1">
              <a:off x="2259123" y="3687317"/>
              <a:ext cx="750570" cy="2420463"/>
            </a:xfrm>
            <a:custGeom>
              <a:avLst/>
              <a:gdLst>
                <a:gd name="connsiteX0" fmla="*/ 0 w 750570"/>
                <a:gd name="connsiteY0" fmla="*/ 2335530 h 2335530"/>
                <a:gd name="connsiteX1" fmla="*/ 26670 w 750570"/>
                <a:gd name="connsiteY1" fmla="*/ 2213610 h 2335530"/>
                <a:gd name="connsiteX2" fmla="*/ 34290 w 750570"/>
                <a:gd name="connsiteY2" fmla="*/ 2183130 h 2335530"/>
                <a:gd name="connsiteX3" fmla="*/ 45720 w 750570"/>
                <a:gd name="connsiteY3" fmla="*/ 2167890 h 2335530"/>
                <a:gd name="connsiteX4" fmla="*/ 68580 w 750570"/>
                <a:gd name="connsiteY4" fmla="*/ 2106930 h 2335530"/>
                <a:gd name="connsiteX5" fmla="*/ 83820 w 750570"/>
                <a:gd name="connsiteY5" fmla="*/ 2072640 h 2335530"/>
                <a:gd name="connsiteX6" fmla="*/ 114300 w 750570"/>
                <a:gd name="connsiteY6" fmla="*/ 1992630 h 2335530"/>
                <a:gd name="connsiteX7" fmla="*/ 144780 w 750570"/>
                <a:gd name="connsiteY7" fmla="*/ 1931670 h 2335530"/>
                <a:gd name="connsiteX8" fmla="*/ 171450 w 750570"/>
                <a:gd name="connsiteY8" fmla="*/ 1824990 h 2335530"/>
                <a:gd name="connsiteX9" fmla="*/ 194310 w 750570"/>
                <a:gd name="connsiteY9" fmla="*/ 1767840 h 2335530"/>
                <a:gd name="connsiteX10" fmla="*/ 213360 w 750570"/>
                <a:gd name="connsiteY10" fmla="*/ 1714500 h 2335530"/>
                <a:gd name="connsiteX11" fmla="*/ 240030 w 750570"/>
                <a:gd name="connsiteY11" fmla="*/ 1645920 h 2335530"/>
                <a:gd name="connsiteX12" fmla="*/ 251460 w 750570"/>
                <a:gd name="connsiteY12" fmla="*/ 1527810 h 2335530"/>
                <a:gd name="connsiteX13" fmla="*/ 255270 w 750570"/>
                <a:gd name="connsiteY13" fmla="*/ 1474470 h 2335530"/>
                <a:gd name="connsiteX14" fmla="*/ 262890 w 750570"/>
                <a:gd name="connsiteY14" fmla="*/ 1455420 h 2335530"/>
                <a:gd name="connsiteX15" fmla="*/ 270510 w 750570"/>
                <a:gd name="connsiteY15" fmla="*/ 1413510 h 2335530"/>
                <a:gd name="connsiteX16" fmla="*/ 289560 w 750570"/>
                <a:gd name="connsiteY16" fmla="*/ 1383030 h 2335530"/>
                <a:gd name="connsiteX17" fmla="*/ 300990 w 750570"/>
                <a:gd name="connsiteY17" fmla="*/ 1344930 h 2335530"/>
                <a:gd name="connsiteX18" fmla="*/ 312420 w 750570"/>
                <a:gd name="connsiteY18" fmla="*/ 1325880 h 2335530"/>
                <a:gd name="connsiteX19" fmla="*/ 323850 w 750570"/>
                <a:gd name="connsiteY19" fmla="*/ 1287780 h 2335530"/>
                <a:gd name="connsiteX20" fmla="*/ 365760 w 750570"/>
                <a:gd name="connsiteY20" fmla="*/ 1192530 h 2335530"/>
                <a:gd name="connsiteX21" fmla="*/ 388620 w 750570"/>
                <a:gd name="connsiteY21" fmla="*/ 1143000 h 2335530"/>
                <a:gd name="connsiteX22" fmla="*/ 430530 w 750570"/>
                <a:gd name="connsiteY22" fmla="*/ 1036320 h 2335530"/>
                <a:gd name="connsiteX23" fmla="*/ 453390 w 750570"/>
                <a:gd name="connsiteY23" fmla="*/ 960120 h 2335530"/>
                <a:gd name="connsiteX24" fmla="*/ 468630 w 750570"/>
                <a:gd name="connsiteY24" fmla="*/ 925830 h 2335530"/>
                <a:gd name="connsiteX25" fmla="*/ 491490 w 750570"/>
                <a:gd name="connsiteY25" fmla="*/ 849630 h 2335530"/>
                <a:gd name="connsiteX26" fmla="*/ 521970 w 750570"/>
                <a:gd name="connsiteY26" fmla="*/ 777240 h 2335530"/>
                <a:gd name="connsiteX27" fmla="*/ 529590 w 750570"/>
                <a:gd name="connsiteY27" fmla="*/ 681990 h 2335530"/>
                <a:gd name="connsiteX28" fmla="*/ 556260 w 750570"/>
                <a:gd name="connsiteY28" fmla="*/ 586740 h 2335530"/>
                <a:gd name="connsiteX29" fmla="*/ 563880 w 750570"/>
                <a:gd name="connsiteY29" fmla="*/ 571500 h 2335530"/>
                <a:gd name="connsiteX30" fmla="*/ 571500 w 750570"/>
                <a:gd name="connsiteY30" fmla="*/ 552450 h 2335530"/>
                <a:gd name="connsiteX31" fmla="*/ 590550 w 750570"/>
                <a:gd name="connsiteY31" fmla="*/ 525780 h 2335530"/>
                <a:gd name="connsiteX32" fmla="*/ 605790 w 750570"/>
                <a:gd name="connsiteY32" fmla="*/ 464820 h 2335530"/>
                <a:gd name="connsiteX33" fmla="*/ 617220 w 750570"/>
                <a:gd name="connsiteY33" fmla="*/ 438150 h 2335530"/>
                <a:gd name="connsiteX34" fmla="*/ 632460 w 750570"/>
                <a:gd name="connsiteY34" fmla="*/ 411480 h 2335530"/>
                <a:gd name="connsiteX35" fmla="*/ 651510 w 750570"/>
                <a:gd name="connsiteY35" fmla="*/ 361950 h 2335530"/>
                <a:gd name="connsiteX36" fmla="*/ 685800 w 750570"/>
                <a:gd name="connsiteY36" fmla="*/ 281940 h 2335530"/>
                <a:gd name="connsiteX37" fmla="*/ 697230 w 750570"/>
                <a:gd name="connsiteY37" fmla="*/ 247650 h 2335530"/>
                <a:gd name="connsiteX38" fmla="*/ 708660 w 750570"/>
                <a:gd name="connsiteY38" fmla="*/ 156210 h 2335530"/>
                <a:gd name="connsiteX39" fmla="*/ 712470 w 750570"/>
                <a:gd name="connsiteY39" fmla="*/ 106680 h 2335530"/>
                <a:gd name="connsiteX40" fmla="*/ 731520 w 750570"/>
                <a:gd name="connsiteY40" fmla="*/ 83820 h 2335530"/>
                <a:gd name="connsiteX41" fmla="*/ 742950 w 750570"/>
                <a:gd name="connsiteY41" fmla="*/ 38100 h 2335530"/>
                <a:gd name="connsiteX42" fmla="*/ 746760 w 750570"/>
                <a:gd name="connsiteY42" fmla="*/ 15240 h 2335530"/>
                <a:gd name="connsiteX43" fmla="*/ 750570 w 750570"/>
                <a:gd name="connsiteY43" fmla="*/ 0 h 233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50570" h="2335530">
                  <a:moveTo>
                    <a:pt x="0" y="2335530"/>
                  </a:moveTo>
                  <a:cubicBezTo>
                    <a:pt x="23268" y="2242459"/>
                    <a:pt x="-811" y="2341856"/>
                    <a:pt x="26670" y="2213610"/>
                  </a:cubicBezTo>
                  <a:cubicBezTo>
                    <a:pt x="28864" y="2203370"/>
                    <a:pt x="30262" y="2192797"/>
                    <a:pt x="34290" y="2183130"/>
                  </a:cubicBezTo>
                  <a:cubicBezTo>
                    <a:pt x="36732" y="2177268"/>
                    <a:pt x="43114" y="2173681"/>
                    <a:pt x="45720" y="2167890"/>
                  </a:cubicBezTo>
                  <a:cubicBezTo>
                    <a:pt x="54626" y="2148100"/>
                    <a:pt x="60520" y="2127080"/>
                    <a:pt x="68580" y="2106930"/>
                  </a:cubicBezTo>
                  <a:cubicBezTo>
                    <a:pt x="73225" y="2095317"/>
                    <a:pt x="79865" y="2084506"/>
                    <a:pt x="83820" y="2072640"/>
                  </a:cubicBezTo>
                  <a:cubicBezTo>
                    <a:pt x="112111" y="1987768"/>
                    <a:pt x="61502" y="2098225"/>
                    <a:pt x="114300" y="1992630"/>
                  </a:cubicBezTo>
                  <a:lnTo>
                    <a:pt x="144780" y="1931670"/>
                  </a:lnTo>
                  <a:cubicBezTo>
                    <a:pt x="148224" y="1917032"/>
                    <a:pt x="164050" y="1846367"/>
                    <a:pt x="171450" y="1824990"/>
                  </a:cubicBezTo>
                  <a:cubicBezTo>
                    <a:pt x="178161" y="1805601"/>
                    <a:pt x="187033" y="1787024"/>
                    <a:pt x="194310" y="1767840"/>
                  </a:cubicBezTo>
                  <a:cubicBezTo>
                    <a:pt x="201006" y="1750187"/>
                    <a:pt x="206211" y="1731974"/>
                    <a:pt x="213360" y="1714500"/>
                  </a:cubicBezTo>
                  <a:cubicBezTo>
                    <a:pt x="245115" y="1636878"/>
                    <a:pt x="212981" y="1736084"/>
                    <a:pt x="240030" y="1645920"/>
                  </a:cubicBezTo>
                  <a:cubicBezTo>
                    <a:pt x="243840" y="1606550"/>
                    <a:pt x="248642" y="1567263"/>
                    <a:pt x="251460" y="1527810"/>
                  </a:cubicBezTo>
                  <a:cubicBezTo>
                    <a:pt x="252730" y="1510030"/>
                    <a:pt x="252490" y="1492077"/>
                    <a:pt x="255270" y="1474470"/>
                  </a:cubicBezTo>
                  <a:cubicBezTo>
                    <a:pt x="256337" y="1467715"/>
                    <a:pt x="260350" y="1461770"/>
                    <a:pt x="262890" y="1455420"/>
                  </a:cubicBezTo>
                  <a:cubicBezTo>
                    <a:pt x="265430" y="1441450"/>
                    <a:pt x="265601" y="1426834"/>
                    <a:pt x="270510" y="1413510"/>
                  </a:cubicBezTo>
                  <a:cubicBezTo>
                    <a:pt x="274652" y="1402268"/>
                    <a:pt x="284694" y="1393979"/>
                    <a:pt x="289560" y="1383030"/>
                  </a:cubicBezTo>
                  <a:cubicBezTo>
                    <a:pt x="294945" y="1370914"/>
                    <a:pt x="296066" y="1357241"/>
                    <a:pt x="300990" y="1344930"/>
                  </a:cubicBezTo>
                  <a:cubicBezTo>
                    <a:pt x="303740" y="1338054"/>
                    <a:pt x="309670" y="1332756"/>
                    <a:pt x="312420" y="1325880"/>
                  </a:cubicBezTo>
                  <a:cubicBezTo>
                    <a:pt x="317344" y="1313569"/>
                    <a:pt x="318926" y="1300091"/>
                    <a:pt x="323850" y="1287780"/>
                  </a:cubicBezTo>
                  <a:cubicBezTo>
                    <a:pt x="336733" y="1255573"/>
                    <a:pt x="351595" y="1224193"/>
                    <a:pt x="365760" y="1192530"/>
                  </a:cubicBezTo>
                  <a:cubicBezTo>
                    <a:pt x="373186" y="1175932"/>
                    <a:pt x="381697" y="1159814"/>
                    <a:pt x="388620" y="1143000"/>
                  </a:cubicBezTo>
                  <a:cubicBezTo>
                    <a:pt x="395420" y="1126485"/>
                    <a:pt x="423564" y="1060700"/>
                    <a:pt x="430530" y="1036320"/>
                  </a:cubicBezTo>
                  <a:cubicBezTo>
                    <a:pt x="432474" y="1029515"/>
                    <a:pt x="446656" y="976954"/>
                    <a:pt x="453390" y="960120"/>
                  </a:cubicBezTo>
                  <a:cubicBezTo>
                    <a:pt x="458035" y="948507"/>
                    <a:pt x="464498" y="937636"/>
                    <a:pt x="468630" y="925830"/>
                  </a:cubicBezTo>
                  <a:cubicBezTo>
                    <a:pt x="485968" y="876292"/>
                    <a:pt x="473203" y="894332"/>
                    <a:pt x="491490" y="849630"/>
                  </a:cubicBezTo>
                  <a:cubicBezTo>
                    <a:pt x="530829" y="753468"/>
                    <a:pt x="502807" y="834728"/>
                    <a:pt x="521970" y="777240"/>
                  </a:cubicBezTo>
                  <a:cubicBezTo>
                    <a:pt x="524510" y="745490"/>
                    <a:pt x="522428" y="713026"/>
                    <a:pt x="529590" y="681990"/>
                  </a:cubicBezTo>
                  <a:cubicBezTo>
                    <a:pt x="540287" y="635636"/>
                    <a:pt x="539781" y="630683"/>
                    <a:pt x="556260" y="586740"/>
                  </a:cubicBezTo>
                  <a:cubicBezTo>
                    <a:pt x="558254" y="581422"/>
                    <a:pt x="561573" y="576690"/>
                    <a:pt x="563880" y="571500"/>
                  </a:cubicBezTo>
                  <a:cubicBezTo>
                    <a:pt x="566658" y="565250"/>
                    <a:pt x="568054" y="558358"/>
                    <a:pt x="571500" y="552450"/>
                  </a:cubicBezTo>
                  <a:cubicBezTo>
                    <a:pt x="577005" y="543013"/>
                    <a:pt x="584200" y="534670"/>
                    <a:pt x="590550" y="525780"/>
                  </a:cubicBezTo>
                  <a:cubicBezTo>
                    <a:pt x="595630" y="505460"/>
                    <a:pt x="597539" y="484072"/>
                    <a:pt x="605790" y="464820"/>
                  </a:cubicBezTo>
                  <a:cubicBezTo>
                    <a:pt x="609600" y="455930"/>
                    <a:pt x="612895" y="446801"/>
                    <a:pt x="617220" y="438150"/>
                  </a:cubicBezTo>
                  <a:cubicBezTo>
                    <a:pt x="621799" y="428992"/>
                    <a:pt x="628258" y="420817"/>
                    <a:pt x="632460" y="411480"/>
                  </a:cubicBezTo>
                  <a:cubicBezTo>
                    <a:pt x="639719" y="395349"/>
                    <a:pt x="644326" y="378114"/>
                    <a:pt x="651510" y="361950"/>
                  </a:cubicBezTo>
                  <a:cubicBezTo>
                    <a:pt x="711333" y="227348"/>
                    <a:pt x="659222" y="361673"/>
                    <a:pt x="685800" y="281940"/>
                  </a:cubicBezTo>
                  <a:cubicBezTo>
                    <a:pt x="691800" y="263941"/>
                    <a:pt x="694491" y="264998"/>
                    <a:pt x="697230" y="247650"/>
                  </a:cubicBezTo>
                  <a:cubicBezTo>
                    <a:pt x="699836" y="231144"/>
                    <a:pt x="706637" y="178458"/>
                    <a:pt x="708660" y="156210"/>
                  </a:cubicBezTo>
                  <a:cubicBezTo>
                    <a:pt x="710159" y="139719"/>
                    <a:pt x="707484" y="122470"/>
                    <a:pt x="712470" y="106680"/>
                  </a:cubicBezTo>
                  <a:cubicBezTo>
                    <a:pt x="715457" y="97221"/>
                    <a:pt x="725170" y="91440"/>
                    <a:pt x="731520" y="83820"/>
                  </a:cubicBezTo>
                  <a:cubicBezTo>
                    <a:pt x="738912" y="57948"/>
                    <a:pt x="738733" y="61296"/>
                    <a:pt x="742950" y="38100"/>
                  </a:cubicBezTo>
                  <a:cubicBezTo>
                    <a:pt x="744332" y="30499"/>
                    <a:pt x="745245" y="22815"/>
                    <a:pt x="746760" y="15240"/>
                  </a:cubicBezTo>
                  <a:cubicBezTo>
                    <a:pt x="747787" y="10105"/>
                    <a:pt x="750570" y="0"/>
                    <a:pt x="750570" y="0"/>
                  </a:cubicBezTo>
                </a:path>
              </a:pathLst>
            </a:custGeom>
            <a:noFill/>
            <a:ln w="76200">
              <a:solidFill>
                <a:srgbClr val="005AB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91" name="Group 90">
            <a:extLst>
              <a:ext uri="{FF2B5EF4-FFF2-40B4-BE49-F238E27FC236}">
                <a16:creationId xmlns:a16="http://schemas.microsoft.com/office/drawing/2014/main" id="{4A6FB98B-AEDA-C5BA-B5A3-4C5AB2CEAAE2}"/>
              </a:ext>
            </a:extLst>
          </p:cNvPr>
          <p:cNvGrpSpPr/>
          <p:nvPr/>
        </p:nvGrpSpPr>
        <p:grpSpPr>
          <a:xfrm>
            <a:off x="6138971" y="3752116"/>
            <a:ext cx="1156736" cy="2344914"/>
            <a:chOff x="6138971" y="3752116"/>
            <a:chExt cx="1156736" cy="2344914"/>
          </a:xfrm>
        </p:grpSpPr>
        <p:sp>
          <p:nvSpPr>
            <p:cNvPr id="52" name="Oval 51">
              <a:extLst>
                <a:ext uri="{FF2B5EF4-FFF2-40B4-BE49-F238E27FC236}">
                  <a16:creationId xmlns:a16="http://schemas.microsoft.com/office/drawing/2014/main" id="{CE053B7A-ED09-A831-4182-18DEF69C355C}"/>
                </a:ext>
              </a:extLst>
            </p:cNvPr>
            <p:cNvSpPr/>
            <p:nvPr/>
          </p:nvSpPr>
          <p:spPr>
            <a:xfrm>
              <a:off x="6138971" y="5997732"/>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53" name="Oval 52">
              <a:extLst>
                <a:ext uri="{FF2B5EF4-FFF2-40B4-BE49-F238E27FC236}">
                  <a16:creationId xmlns:a16="http://schemas.microsoft.com/office/drawing/2014/main" id="{825E1E54-4668-1624-254F-560FBBD25805}"/>
                </a:ext>
              </a:extLst>
            </p:cNvPr>
            <p:cNvSpPr/>
            <p:nvPr/>
          </p:nvSpPr>
          <p:spPr>
            <a:xfrm>
              <a:off x="6363686" y="5605196"/>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54" name="Oval 53">
              <a:extLst>
                <a:ext uri="{FF2B5EF4-FFF2-40B4-BE49-F238E27FC236}">
                  <a16:creationId xmlns:a16="http://schemas.microsoft.com/office/drawing/2014/main" id="{DA48DDF8-BF8B-30EF-94C2-997C49437D55}"/>
                </a:ext>
              </a:extLst>
            </p:cNvPr>
            <p:cNvSpPr/>
            <p:nvPr/>
          </p:nvSpPr>
          <p:spPr>
            <a:xfrm>
              <a:off x="6580550" y="5299796"/>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55" name="Oval 54">
              <a:extLst>
                <a:ext uri="{FF2B5EF4-FFF2-40B4-BE49-F238E27FC236}">
                  <a16:creationId xmlns:a16="http://schemas.microsoft.com/office/drawing/2014/main" id="{167E8E52-C7F2-7936-87F9-4363A7865DCC}"/>
                </a:ext>
              </a:extLst>
            </p:cNvPr>
            <p:cNvSpPr/>
            <p:nvPr/>
          </p:nvSpPr>
          <p:spPr>
            <a:xfrm>
              <a:off x="6792070" y="4909730"/>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56" name="Oval 55">
              <a:extLst>
                <a:ext uri="{FF2B5EF4-FFF2-40B4-BE49-F238E27FC236}">
                  <a16:creationId xmlns:a16="http://schemas.microsoft.com/office/drawing/2014/main" id="{FDD55966-C45F-461A-2F0C-9C2C5FDCFAE2}"/>
                </a:ext>
              </a:extLst>
            </p:cNvPr>
            <p:cNvSpPr/>
            <p:nvPr/>
          </p:nvSpPr>
          <p:spPr>
            <a:xfrm>
              <a:off x="6955569" y="4510322"/>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57" name="Oval 56">
              <a:extLst>
                <a:ext uri="{FF2B5EF4-FFF2-40B4-BE49-F238E27FC236}">
                  <a16:creationId xmlns:a16="http://schemas.microsoft.com/office/drawing/2014/main" id="{59A86B6F-297E-F267-47C5-4351D55DFEC1}"/>
                </a:ext>
              </a:extLst>
            </p:cNvPr>
            <p:cNvSpPr/>
            <p:nvPr/>
          </p:nvSpPr>
          <p:spPr>
            <a:xfrm>
              <a:off x="7035614" y="4144738"/>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58" name="Oval 57">
              <a:extLst>
                <a:ext uri="{FF2B5EF4-FFF2-40B4-BE49-F238E27FC236}">
                  <a16:creationId xmlns:a16="http://schemas.microsoft.com/office/drawing/2014/main" id="{65484300-E49F-3898-3B84-A175B296D6C1}"/>
                </a:ext>
              </a:extLst>
            </p:cNvPr>
            <p:cNvSpPr/>
            <p:nvPr/>
          </p:nvSpPr>
          <p:spPr>
            <a:xfrm>
              <a:off x="7182409" y="3752116"/>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59" name="Straight Arrow Connector 58">
              <a:extLst>
                <a:ext uri="{FF2B5EF4-FFF2-40B4-BE49-F238E27FC236}">
                  <a16:creationId xmlns:a16="http://schemas.microsoft.com/office/drawing/2014/main" id="{196746BB-636E-37A9-445B-C1C6354871B3}"/>
                </a:ext>
              </a:extLst>
            </p:cNvPr>
            <p:cNvCxnSpPr>
              <a:cxnSpLocks/>
              <a:stCxn id="53" idx="3"/>
              <a:endCxn id="52" idx="7"/>
            </p:cNvCxnSpPr>
            <p:nvPr/>
          </p:nvCxnSpPr>
          <p:spPr>
            <a:xfrm flipH="1">
              <a:off x="6235677" y="5689952"/>
              <a:ext cx="144601" cy="322322"/>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8740978-2664-4C5C-8FE2-CF4A7234627E}"/>
                </a:ext>
              </a:extLst>
            </p:cNvPr>
            <p:cNvCxnSpPr>
              <a:cxnSpLocks/>
              <a:stCxn id="54" idx="3"/>
              <a:endCxn id="53" idx="7"/>
            </p:cNvCxnSpPr>
            <p:nvPr/>
          </p:nvCxnSpPr>
          <p:spPr>
            <a:xfrm flipH="1">
              <a:off x="6460392" y="5384552"/>
              <a:ext cx="136750" cy="235186"/>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7FFDB1F-5B4F-646B-6B1B-7DEDCD3855BC}"/>
                </a:ext>
              </a:extLst>
            </p:cNvPr>
            <p:cNvCxnSpPr>
              <a:cxnSpLocks/>
              <a:stCxn id="55" idx="3"/>
              <a:endCxn id="54" idx="0"/>
            </p:cNvCxnSpPr>
            <p:nvPr/>
          </p:nvCxnSpPr>
          <p:spPr>
            <a:xfrm flipH="1">
              <a:off x="6637199" y="4994486"/>
              <a:ext cx="171463" cy="305310"/>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3862968-E1EE-5814-0190-6495B73CB267}"/>
                </a:ext>
              </a:extLst>
            </p:cNvPr>
            <p:cNvCxnSpPr>
              <a:cxnSpLocks/>
              <a:stCxn id="56" idx="3"/>
              <a:endCxn id="55" idx="0"/>
            </p:cNvCxnSpPr>
            <p:nvPr/>
          </p:nvCxnSpPr>
          <p:spPr>
            <a:xfrm flipH="1">
              <a:off x="6848719" y="4595078"/>
              <a:ext cx="123442" cy="314652"/>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7F41286-C70C-0758-77D0-0B041DFBE6F5}"/>
                </a:ext>
              </a:extLst>
            </p:cNvPr>
            <p:cNvCxnSpPr>
              <a:cxnSpLocks/>
              <a:stCxn id="57" idx="4"/>
              <a:endCxn id="56" idx="0"/>
            </p:cNvCxnSpPr>
            <p:nvPr/>
          </p:nvCxnSpPr>
          <p:spPr>
            <a:xfrm flipH="1">
              <a:off x="7012218" y="4244036"/>
              <a:ext cx="80045" cy="266286"/>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6E1F861-868F-BD56-63CD-899CD8903F2F}"/>
                </a:ext>
              </a:extLst>
            </p:cNvPr>
            <p:cNvCxnSpPr>
              <a:cxnSpLocks/>
              <a:stCxn id="58" idx="3"/>
              <a:endCxn id="57" idx="0"/>
            </p:cNvCxnSpPr>
            <p:nvPr/>
          </p:nvCxnSpPr>
          <p:spPr>
            <a:xfrm flipH="1">
              <a:off x="7092263" y="3836872"/>
              <a:ext cx="106738" cy="307866"/>
            </a:xfrm>
            <a:prstGeom prst="straightConnector1">
              <a:avLst/>
            </a:prstGeom>
            <a:ln w="28575">
              <a:solidFill>
                <a:srgbClr val="7C7C7C"/>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83E6AFEB-D387-6F4E-5B1F-C8C3509670C8}"/>
              </a:ext>
            </a:extLst>
          </p:cNvPr>
          <p:cNvGrpSpPr/>
          <p:nvPr/>
        </p:nvGrpSpPr>
        <p:grpSpPr>
          <a:xfrm>
            <a:off x="10443080" y="3741980"/>
            <a:ext cx="1143591" cy="2348423"/>
            <a:chOff x="10443080" y="3741980"/>
            <a:chExt cx="1143591" cy="2348423"/>
          </a:xfrm>
        </p:grpSpPr>
        <p:sp>
          <p:nvSpPr>
            <p:cNvPr id="92" name="Oval 91">
              <a:extLst>
                <a:ext uri="{FF2B5EF4-FFF2-40B4-BE49-F238E27FC236}">
                  <a16:creationId xmlns:a16="http://schemas.microsoft.com/office/drawing/2014/main" id="{176088B0-744B-C389-12F5-94B8DD471304}"/>
                </a:ext>
              </a:extLst>
            </p:cNvPr>
            <p:cNvSpPr/>
            <p:nvPr/>
          </p:nvSpPr>
          <p:spPr>
            <a:xfrm>
              <a:off x="10443080" y="5991105"/>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93" name="Oval 92">
              <a:extLst>
                <a:ext uri="{FF2B5EF4-FFF2-40B4-BE49-F238E27FC236}">
                  <a16:creationId xmlns:a16="http://schemas.microsoft.com/office/drawing/2014/main" id="{D7CCAE7F-FD26-1CF0-C4A6-91CD088E9550}"/>
                </a:ext>
              </a:extLst>
            </p:cNvPr>
            <p:cNvSpPr/>
            <p:nvPr/>
          </p:nvSpPr>
          <p:spPr>
            <a:xfrm>
              <a:off x="10791196" y="5325593"/>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94" name="Oval 93">
              <a:extLst>
                <a:ext uri="{FF2B5EF4-FFF2-40B4-BE49-F238E27FC236}">
                  <a16:creationId xmlns:a16="http://schemas.microsoft.com/office/drawing/2014/main" id="{7D921D26-FC8B-6730-81A1-BD3DBCBFD744}"/>
                </a:ext>
              </a:extLst>
            </p:cNvPr>
            <p:cNvSpPr/>
            <p:nvPr/>
          </p:nvSpPr>
          <p:spPr>
            <a:xfrm>
              <a:off x="11060354" y="4767811"/>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95" name="Oval 94">
              <a:extLst>
                <a:ext uri="{FF2B5EF4-FFF2-40B4-BE49-F238E27FC236}">
                  <a16:creationId xmlns:a16="http://schemas.microsoft.com/office/drawing/2014/main" id="{C11DC339-29A9-7FC8-877D-E1CD73516303}"/>
                </a:ext>
              </a:extLst>
            </p:cNvPr>
            <p:cNvSpPr/>
            <p:nvPr/>
          </p:nvSpPr>
          <p:spPr>
            <a:xfrm>
              <a:off x="11301667" y="4154659"/>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96" name="Oval 95">
              <a:extLst>
                <a:ext uri="{FF2B5EF4-FFF2-40B4-BE49-F238E27FC236}">
                  <a16:creationId xmlns:a16="http://schemas.microsoft.com/office/drawing/2014/main" id="{BB0C7544-C8D0-4DA3-5D8A-81B094C65CB1}"/>
                </a:ext>
              </a:extLst>
            </p:cNvPr>
            <p:cNvSpPr/>
            <p:nvPr/>
          </p:nvSpPr>
          <p:spPr>
            <a:xfrm>
              <a:off x="11473373" y="3741980"/>
              <a:ext cx="113298" cy="99298"/>
            </a:xfrm>
            <a:prstGeom prst="ellipse">
              <a:avLst/>
            </a:prstGeom>
            <a:solidFill>
              <a:srgbClr val="005AB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grpSp>
    </p:spTree>
    <p:extLst>
      <p:ext uri="{BB962C8B-B14F-4D97-AF65-F5344CB8AC3E}">
        <p14:creationId xmlns:p14="http://schemas.microsoft.com/office/powerpoint/2010/main" val="343126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7"/>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30A5F0-83D7-4F91-B2E4-462DC0170997}"/>
              </a:ext>
            </a:extLst>
          </p:cNvPr>
          <p:cNvSpPr txBox="1"/>
          <p:nvPr/>
        </p:nvSpPr>
        <p:spPr>
          <a:xfrm>
            <a:off x="4036173" y="6319"/>
            <a:ext cx="4119654" cy="646331"/>
          </a:xfrm>
          <a:prstGeom prst="rect">
            <a:avLst/>
          </a:prstGeom>
          <a:noFill/>
        </p:spPr>
        <p:txBody>
          <a:bodyPr wrap="square" rtlCol="1">
            <a:spAutoFit/>
          </a:bodyPr>
          <a:lstStyle/>
          <a:p>
            <a:pPr algn="ctr"/>
            <a:r>
              <a:rPr lang="en-US" sz="3600" dirty="0">
                <a:solidFill>
                  <a:schemeClr val="accent5">
                    <a:lumMod val="75000"/>
                  </a:schemeClr>
                </a:solidFill>
              </a:rPr>
              <a:t>conscious processing</a:t>
            </a:r>
          </a:p>
        </p:txBody>
      </p:sp>
      <p:pic>
        <p:nvPicPr>
          <p:cNvPr id="15366" name="Picture 6" descr="Coca Cola Circle Logo Vector (.AI) Free Download">
            <a:extLst>
              <a:ext uri="{FF2B5EF4-FFF2-40B4-BE49-F238E27FC236}">
                <a16:creationId xmlns:a16="http://schemas.microsoft.com/office/drawing/2014/main" id="{5D65BB73-25FF-4F55-9337-C88CFC128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516" y="1081356"/>
            <a:ext cx="1557331" cy="155214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2F6F859-AA4D-457F-A039-657CF98EED94}"/>
              </a:ext>
            </a:extLst>
          </p:cNvPr>
          <p:cNvSpPr txBox="1"/>
          <p:nvPr/>
        </p:nvSpPr>
        <p:spPr>
          <a:xfrm>
            <a:off x="594208" y="634106"/>
            <a:ext cx="1292033" cy="400110"/>
          </a:xfrm>
          <a:prstGeom prst="rect">
            <a:avLst/>
          </a:prstGeom>
          <a:noFill/>
        </p:spPr>
        <p:txBody>
          <a:bodyPr wrap="square" rtlCol="1">
            <a:spAutoFit/>
          </a:bodyPr>
          <a:lstStyle/>
          <a:p>
            <a:pPr algn="ctr"/>
            <a:r>
              <a:rPr lang="en-US" sz="2000" dirty="0"/>
              <a:t>Stimuli</a:t>
            </a:r>
            <a:endParaRPr lang="en-US" sz="2000" baseline="30000" dirty="0"/>
          </a:p>
        </p:txBody>
      </p:sp>
      <p:sp>
        <p:nvSpPr>
          <p:cNvPr id="2" name="Arrow: Right 1">
            <a:extLst>
              <a:ext uri="{FF2B5EF4-FFF2-40B4-BE49-F238E27FC236}">
                <a16:creationId xmlns:a16="http://schemas.microsoft.com/office/drawing/2014/main" id="{C835E62C-13F7-40BA-82FD-2F4D8060F24C}"/>
              </a:ext>
            </a:extLst>
          </p:cNvPr>
          <p:cNvSpPr/>
          <p:nvPr/>
        </p:nvSpPr>
        <p:spPr>
          <a:xfrm>
            <a:off x="2231881" y="1305680"/>
            <a:ext cx="1242392" cy="1083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TextBox 24">
            <a:extLst>
              <a:ext uri="{FF2B5EF4-FFF2-40B4-BE49-F238E27FC236}">
                <a16:creationId xmlns:a16="http://schemas.microsoft.com/office/drawing/2014/main" id="{EEB1F91D-D524-47AF-8728-E2A013CFEC8B}"/>
              </a:ext>
            </a:extLst>
          </p:cNvPr>
          <p:cNvSpPr txBox="1"/>
          <p:nvPr/>
        </p:nvSpPr>
        <p:spPr>
          <a:xfrm>
            <a:off x="6942451" y="634106"/>
            <a:ext cx="1336618" cy="400110"/>
          </a:xfrm>
          <a:prstGeom prst="rect">
            <a:avLst/>
          </a:prstGeom>
          <a:noFill/>
        </p:spPr>
        <p:txBody>
          <a:bodyPr wrap="square" rtlCol="1">
            <a:spAutoFit/>
          </a:bodyPr>
          <a:lstStyle/>
          <a:p>
            <a:pPr algn="ctr"/>
            <a:r>
              <a:rPr lang="en-US" sz="2000" dirty="0"/>
              <a:t>Perceived</a:t>
            </a:r>
            <a:endParaRPr lang="en-US" sz="2000" baseline="30000" dirty="0"/>
          </a:p>
        </p:txBody>
      </p:sp>
      <p:sp>
        <p:nvSpPr>
          <p:cNvPr id="28" name="Arrow: Right 27">
            <a:extLst>
              <a:ext uri="{FF2B5EF4-FFF2-40B4-BE49-F238E27FC236}">
                <a16:creationId xmlns:a16="http://schemas.microsoft.com/office/drawing/2014/main" id="{EBD4EA99-2E40-47ED-837C-C8167CFAAEC3}"/>
              </a:ext>
            </a:extLst>
          </p:cNvPr>
          <p:cNvSpPr/>
          <p:nvPr/>
        </p:nvSpPr>
        <p:spPr>
          <a:xfrm>
            <a:off x="8428104" y="1305680"/>
            <a:ext cx="1242392" cy="1083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TextBox 28">
            <a:extLst>
              <a:ext uri="{FF2B5EF4-FFF2-40B4-BE49-F238E27FC236}">
                <a16:creationId xmlns:a16="http://schemas.microsoft.com/office/drawing/2014/main" id="{3F0547CA-D771-458D-90CC-FBFEEDB064A2}"/>
              </a:ext>
            </a:extLst>
          </p:cNvPr>
          <p:cNvSpPr txBox="1"/>
          <p:nvPr/>
        </p:nvSpPr>
        <p:spPr>
          <a:xfrm>
            <a:off x="9628980" y="634106"/>
            <a:ext cx="2360892" cy="400110"/>
          </a:xfrm>
          <a:prstGeom prst="rect">
            <a:avLst/>
          </a:prstGeom>
          <a:noFill/>
        </p:spPr>
        <p:txBody>
          <a:bodyPr wrap="square" rtlCol="1">
            <a:spAutoFit/>
          </a:bodyPr>
          <a:lstStyle/>
          <a:p>
            <a:pPr algn="ctr"/>
            <a:r>
              <a:rPr lang="en-US" sz="2000" dirty="0"/>
              <a:t>Affects Behavior</a:t>
            </a:r>
            <a:endParaRPr lang="en-US" sz="2000" baseline="30000" dirty="0"/>
          </a:p>
        </p:txBody>
      </p:sp>
      <p:pic>
        <p:nvPicPr>
          <p:cNvPr id="38" name="Picture 10" descr="Pin on Amazing Animals and Birds">
            <a:extLst>
              <a:ext uri="{FF2B5EF4-FFF2-40B4-BE49-F238E27FC236}">
                <a16:creationId xmlns:a16="http://schemas.microsoft.com/office/drawing/2014/main" id="{CB66FCE8-ABB4-4842-B6D0-24490140078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286" b="98429" l="3131" r="93535">
                        <a14:foregroundMark x1="88182" y1="18286" x2="80404" y2="98429"/>
                        <a14:foregroundMark x1="80404" y1="98429" x2="80404" y2="98429"/>
                        <a14:foregroundMark x1="58182" y1="87571" x2="38687" y2="80714"/>
                        <a14:foregroundMark x1="34444" y1="93571" x2="29394" y2="78714"/>
                        <a14:foregroundMark x1="26667" y1="30286" x2="20505" y2="40143"/>
                        <a14:foregroundMark x1="28788" y1="57429" x2="18788" y2="71857"/>
                        <a14:foregroundMark x1="17576" y1="90286" x2="26162" y2="70857"/>
                        <a14:foregroundMark x1="35152" y1="68857" x2="24343" y2="28143"/>
                        <a14:foregroundMark x1="22424" y1="32286" x2="19192" y2="69429"/>
                        <a14:foregroundMark x1="14848" y1="58286" x2="12020" y2="92429"/>
                        <a14:foregroundMark x1="9495" y1="92714" x2="9899" y2="78143"/>
                        <a14:foregroundMark x1="11010" y1="65571" x2="12424" y2="46000"/>
                        <a14:foregroundMark x1="46768" y1="50000" x2="41919" y2="43143"/>
                        <a14:foregroundMark x1="40000" y1="37143" x2="36768" y2="32857"/>
                        <a14:foregroundMark x1="86869" y1="13714" x2="90909" y2="43143"/>
                        <a14:foregroundMark x1="90909" y1="43143" x2="90909" y2="43143"/>
                        <a14:foregroundMark x1="92222" y1="32857" x2="93030" y2="23571"/>
                        <a14:foregroundMark x1="93939" y1="28714" x2="93434" y2="22714"/>
                        <a14:foregroundMark x1="85859" y1="10714" x2="81616" y2="9286"/>
                        <a14:foregroundMark x1="92828" y1="21000" x2="89697" y2="15000"/>
                        <a14:foregroundMark x1="5749" y1="80751" x2="5657" y2="81429"/>
                        <a14:foregroundMark x1="8889" y1="57714" x2="6375" y2="76161"/>
                        <a14:foregroundMark x1="7374" y1="50000" x2="6362" y2="54186"/>
                        <a14:foregroundMark x1="59192" y1="91571" x2="76162" y2="91857"/>
                        <a14:backgroundMark x1="66667" y1="72143" x2="72727" y2="53571"/>
                        <a14:backgroundMark x1="65960" y1="77143" x2="64949" y2="79857"/>
                        <a14:backgroundMark x1="59798" y1="53571" x2="60101" y2="54714"/>
                        <a14:backgroundMark x1="2727" y1="43714" x2="808" y2="47000"/>
                        <a14:backgroundMark x1="89495" y1="99286" x2="93030" y2="90571"/>
                        <a14:backgroundMark x1="3333" y1="46000" x2="303" y2="80000"/>
                        <a14:backgroundMark x1="303" y1="80000" x2="0" y2="81000"/>
                        <a14:backgroundMark x1="3535" y1="54143" x2="3333" y2="80714"/>
                        <a14:backgroundMark x1="4848" y1="58000" x2="1717" y2="79571"/>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670496" y="994419"/>
            <a:ext cx="2277861" cy="1610606"/>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Eye with solid fill">
            <a:extLst>
              <a:ext uri="{FF2B5EF4-FFF2-40B4-BE49-F238E27FC236}">
                <a16:creationId xmlns:a16="http://schemas.microsoft.com/office/drawing/2014/main" id="{C2F35EA4-6242-467C-893A-AA88C9AD7B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8665" y="1390003"/>
            <a:ext cx="914400" cy="914400"/>
          </a:xfrm>
          <a:prstGeom prst="rect">
            <a:avLst/>
          </a:prstGeom>
        </p:spPr>
      </p:pic>
      <p:pic>
        <p:nvPicPr>
          <p:cNvPr id="1026" name="Picture 2" descr="Brain Cartoon Character Images | Free Vectors, Stock Photos &amp; PSD">
            <a:extLst>
              <a:ext uri="{FF2B5EF4-FFF2-40B4-BE49-F238E27FC236}">
                <a16:creationId xmlns:a16="http://schemas.microsoft.com/office/drawing/2014/main" id="{1DEBD406-1123-DCA4-9D78-D6141DB66A4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3585279" y="1081356"/>
            <a:ext cx="1975954" cy="15807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2B21B1-0068-4DF0-EB84-43111986E5F5}"/>
              </a:ext>
            </a:extLst>
          </p:cNvPr>
          <p:cNvSpPr txBox="1"/>
          <p:nvPr/>
        </p:nvSpPr>
        <p:spPr>
          <a:xfrm>
            <a:off x="3353516" y="634106"/>
            <a:ext cx="2615410" cy="400110"/>
          </a:xfrm>
          <a:prstGeom prst="rect">
            <a:avLst/>
          </a:prstGeom>
          <a:noFill/>
        </p:spPr>
        <p:txBody>
          <a:bodyPr wrap="square" rtlCol="1">
            <a:spAutoFit/>
          </a:bodyPr>
          <a:lstStyle/>
          <a:p>
            <a:pPr algn="ctr"/>
            <a:r>
              <a:rPr lang="en-US" sz="2000" dirty="0"/>
              <a:t>Processing</a:t>
            </a:r>
            <a:endParaRPr lang="en-US" sz="2000" baseline="30000" dirty="0"/>
          </a:p>
        </p:txBody>
      </p:sp>
      <p:sp>
        <p:nvSpPr>
          <p:cNvPr id="7" name="Arrow: Right 6">
            <a:extLst>
              <a:ext uri="{FF2B5EF4-FFF2-40B4-BE49-F238E27FC236}">
                <a16:creationId xmlns:a16="http://schemas.microsoft.com/office/drawing/2014/main" id="{04903354-D88F-61DC-8C2A-061F68E36027}"/>
              </a:ext>
            </a:extLst>
          </p:cNvPr>
          <p:cNvSpPr/>
          <p:nvPr/>
        </p:nvSpPr>
        <p:spPr>
          <a:xfrm>
            <a:off x="5602749" y="1284443"/>
            <a:ext cx="1242392" cy="1083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TextBox 2">
            <a:extLst>
              <a:ext uri="{FF2B5EF4-FFF2-40B4-BE49-F238E27FC236}">
                <a16:creationId xmlns:a16="http://schemas.microsoft.com/office/drawing/2014/main" id="{90E4DB29-2FED-5562-27B2-036A4CCF6168}"/>
              </a:ext>
            </a:extLst>
          </p:cNvPr>
          <p:cNvSpPr txBox="1"/>
          <p:nvPr/>
        </p:nvSpPr>
        <p:spPr>
          <a:xfrm>
            <a:off x="3450977" y="7880"/>
            <a:ext cx="861477" cy="646331"/>
          </a:xfrm>
          <a:prstGeom prst="rect">
            <a:avLst/>
          </a:prstGeom>
          <a:noFill/>
        </p:spPr>
        <p:txBody>
          <a:bodyPr wrap="square" rtlCol="1">
            <a:spAutoFit/>
          </a:bodyPr>
          <a:lstStyle/>
          <a:p>
            <a:pPr algn="ctr"/>
            <a:r>
              <a:rPr lang="en-US" sz="3600" b="1" u="sng" dirty="0">
                <a:solidFill>
                  <a:schemeClr val="accent5">
                    <a:lumMod val="75000"/>
                  </a:schemeClr>
                </a:solidFill>
              </a:rPr>
              <a:t>Un</a:t>
            </a:r>
          </a:p>
        </p:txBody>
      </p:sp>
      <p:sp>
        <p:nvSpPr>
          <p:cNvPr id="8" name="Arrow: U-Turn 7">
            <a:extLst>
              <a:ext uri="{FF2B5EF4-FFF2-40B4-BE49-F238E27FC236}">
                <a16:creationId xmlns:a16="http://schemas.microsoft.com/office/drawing/2014/main" id="{DCD88195-8179-3839-86BA-97D03829400E}"/>
              </a:ext>
            </a:extLst>
          </p:cNvPr>
          <p:cNvSpPr/>
          <p:nvPr/>
        </p:nvSpPr>
        <p:spPr>
          <a:xfrm rot="10800000" flipH="1">
            <a:off x="4377635" y="2709259"/>
            <a:ext cx="6688352" cy="822504"/>
          </a:xfrm>
          <a:prstGeom prst="uturnArrow">
            <a:avLst>
              <a:gd name="adj1" fmla="val 26416"/>
              <a:gd name="adj2" fmla="val 25000"/>
              <a:gd name="adj3" fmla="val 25000"/>
              <a:gd name="adj4" fmla="val 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0" name="Freeform: Shape 9">
            <a:extLst>
              <a:ext uri="{FF2B5EF4-FFF2-40B4-BE49-F238E27FC236}">
                <a16:creationId xmlns:a16="http://schemas.microsoft.com/office/drawing/2014/main" id="{3C1142E9-55A4-1D25-6327-28B90417DBB8}"/>
              </a:ext>
            </a:extLst>
          </p:cNvPr>
          <p:cNvSpPr/>
          <p:nvPr/>
        </p:nvSpPr>
        <p:spPr>
          <a:xfrm>
            <a:off x="4247061" y="1549206"/>
            <a:ext cx="824643" cy="448785"/>
          </a:xfrm>
          <a:custGeom>
            <a:avLst/>
            <a:gdLst>
              <a:gd name="connsiteX0" fmla="*/ 0 w 824643"/>
              <a:gd name="connsiteY0" fmla="*/ 246832 h 448785"/>
              <a:gd name="connsiteX1" fmla="*/ 151465 w 824643"/>
              <a:gd name="connsiteY1" fmla="*/ 246832 h 448785"/>
              <a:gd name="connsiteX2" fmla="*/ 241222 w 824643"/>
              <a:gd name="connsiteY2" fmla="*/ 0 h 448785"/>
              <a:gd name="connsiteX3" fmla="*/ 330979 w 824643"/>
              <a:gd name="connsiteY3" fmla="*/ 448785 h 448785"/>
              <a:gd name="connsiteX4" fmla="*/ 381467 w 824643"/>
              <a:gd name="connsiteY4" fmla="*/ 241222 h 448785"/>
              <a:gd name="connsiteX5" fmla="*/ 398297 w 824643"/>
              <a:gd name="connsiteY5" fmla="*/ 375858 h 448785"/>
              <a:gd name="connsiteX6" fmla="*/ 460005 w 824643"/>
              <a:gd name="connsiteY6" fmla="*/ 224393 h 448785"/>
              <a:gd name="connsiteX7" fmla="*/ 493664 w 824643"/>
              <a:gd name="connsiteY7" fmla="*/ 431956 h 448785"/>
              <a:gd name="connsiteX8" fmla="*/ 560981 w 824643"/>
              <a:gd name="connsiteY8" fmla="*/ 230003 h 448785"/>
              <a:gd name="connsiteX9" fmla="*/ 824643 w 824643"/>
              <a:gd name="connsiteY9" fmla="*/ 230003 h 44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4643" h="448785">
                <a:moveTo>
                  <a:pt x="0" y="246832"/>
                </a:moveTo>
                <a:lnTo>
                  <a:pt x="151465" y="246832"/>
                </a:lnTo>
                <a:lnTo>
                  <a:pt x="241222" y="0"/>
                </a:lnTo>
                <a:lnTo>
                  <a:pt x="330979" y="448785"/>
                </a:lnTo>
                <a:lnTo>
                  <a:pt x="381467" y="241222"/>
                </a:lnTo>
                <a:lnTo>
                  <a:pt x="398297" y="375858"/>
                </a:lnTo>
                <a:lnTo>
                  <a:pt x="460005" y="224393"/>
                </a:lnTo>
                <a:lnTo>
                  <a:pt x="493664" y="431956"/>
                </a:lnTo>
                <a:lnTo>
                  <a:pt x="560981" y="230003"/>
                </a:lnTo>
                <a:lnTo>
                  <a:pt x="824643" y="230003"/>
                </a:lnTo>
              </a:path>
            </a:pathLst>
          </a:cu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77145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28" grpId="1" animBg="1"/>
      <p:bldP spid="29" grpId="0"/>
      <p:bldP spid="6" grpId="0"/>
      <p:bldP spid="7" grpId="0" animBg="1"/>
      <p:bldP spid="7" grpId="1" animBg="1"/>
      <p:bldP spid="3" grpId="0"/>
      <p:bldP spid="8"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29697AB9-15D2-0482-6F06-95B29CDE5F2B}"/>
              </a:ext>
            </a:extLst>
          </p:cNvPr>
          <p:cNvGrpSpPr/>
          <p:nvPr/>
        </p:nvGrpSpPr>
        <p:grpSpPr>
          <a:xfrm>
            <a:off x="8737855" y="4042108"/>
            <a:ext cx="2750274" cy="2785615"/>
            <a:chOff x="7961070" y="510134"/>
            <a:chExt cx="2619611" cy="2653273"/>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302B773-F9DC-848F-CD70-BE4C0236B622}"/>
                    </a:ext>
                  </a:extLst>
                </p:cNvPr>
                <p:cNvSpPr txBox="1"/>
                <p:nvPr/>
              </p:nvSpPr>
              <p:spPr>
                <a:xfrm>
                  <a:off x="9077069" y="1119328"/>
                  <a:ext cx="294249" cy="34080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2000" i="1" dirty="0" smtClean="0">
                            <a:solidFill>
                              <a:sysClr val="windowText" lastClr="000000"/>
                            </a:solidFill>
                            <a:latin typeface="Cambria Math" panose="02040503050406030204" pitchFamily="18" charset="0"/>
                          </a:rPr>
                          <m:t>𝜃</m:t>
                        </m:r>
                      </m:oMath>
                    </m:oMathPara>
                  </a14:m>
                  <a:endParaRPr lang="he-IL" sz="2000" dirty="0">
                    <a:solidFill>
                      <a:sysClr val="windowText" lastClr="000000"/>
                    </a:solidFill>
                  </a:endParaRPr>
                </a:p>
              </p:txBody>
            </p:sp>
          </mc:Choice>
          <mc:Fallback xmlns="">
            <p:sp>
              <p:nvSpPr>
                <p:cNvPr id="4" name="TextBox 3">
                  <a:extLst>
                    <a:ext uri="{FF2B5EF4-FFF2-40B4-BE49-F238E27FC236}">
                      <a16:creationId xmlns:a16="http://schemas.microsoft.com/office/drawing/2014/main" id="{4302B773-F9DC-848F-CD70-BE4C0236B622}"/>
                    </a:ext>
                  </a:extLst>
                </p:cNvPr>
                <p:cNvSpPr txBox="1">
                  <a:spLocks noRot="1" noChangeAspect="1" noMove="1" noResize="1" noEditPoints="1" noAdjustHandles="1" noChangeArrowheads="1" noChangeShapeType="1" noTextEdit="1"/>
                </p:cNvSpPr>
                <p:nvPr/>
              </p:nvSpPr>
              <p:spPr>
                <a:xfrm>
                  <a:off x="9077069" y="1119328"/>
                  <a:ext cx="294249" cy="340806"/>
                </a:xfrm>
                <a:prstGeom prst="rect">
                  <a:avLst/>
                </a:prstGeom>
                <a:blipFill>
                  <a:blip r:embed="rId3"/>
                  <a:stretch>
                    <a:fillRect r="-8000" b="-6780"/>
                  </a:stretch>
                </a:blipFill>
              </p:spPr>
              <p:txBody>
                <a:bodyPr/>
                <a:lstStyle/>
                <a:p>
                  <a:r>
                    <a:rPr lang="he-IL">
                      <a:noFill/>
                    </a:rPr>
                    <a:t> </a:t>
                  </a:r>
                </a:p>
              </p:txBody>
            </p:sp>
          </mc:Fallback>
        </mc:AlternateContent>
        <p:sp>
          <p:nvSpPr>
            <p:cNvPr id="5" name="Arc 4">
              <a:extLst>
                <a:ext uri="{FF2B5EF4-FFF2-40B4-BE49-F238E27FC236}">
                  <a16:creationId xmlns:a16="http://schemas.microsoft.com/office/drawing/2014/main" id="{D0B1EBE7-60B6-880D-329F-1BFA5B5A4DF9}"/>
                </a:ext>
              </a:extLst>
            </p:cNvPr>
            <p:cNvSpPr/>
            <p:nvPr/>
          </p:nvSpPr>
          <p:spPr>
            <a:xfrm>
              <a:off x="9055001" y="1130405"/>
              <a:ext cx="381184" cy="285625"/>
            </a:xfrm>
            <a:prstGeom prst="arc">
              <a:avLst>
                <a:gd name="adj1" fmla="val 11045464"/>
                <a:gd name="adj2" fmla="val 1994807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sz="2000"/>
            </a:p>
          </p:txBody>
        </p:sp>
        <p:cxnSp>
          <p:nvCxnSpPr>
            <p:cNvPr id="6" name="Straight Arrow Connector 5">
              <a:extLst>
                <a:ext uri="{FF2B5EF4-FFF2-40B4-BE49-F238E27FC236}">
                  <a16:creationId xmlns:a16="http://schemas.microsoft.com/office/drawing/2014/main" id="{9ACE2BD9-EF57-DC4E-32E8-97C0C0B3809F}"/>
                </a:ext>
              </a:extLst>
            </p:cNvPr>
            <p:cNvCxnSpPr>
              <a:cxnSpLocks/>
            </p:cNvCxnSpPr>
            <p:nvPr/>
          </p:nvCxnSpPr>
          <p:spPr>
            <a:xfrm flipH="1" flipV="1">
              <a:off x="8942173" y="896685"/>
              <a:ext cx="469608" cy="1642733"/>
            </a:xfrm>
            <a:prstGeom prst="straightConnector1">
              <a:avLst/>
            </a:prstGeom>
            <a:ln w="19050">
              <a:solidFill>
                <a:srgbClr val="7F7F7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28B0396-3CA8-B0C5-C430-301ABD093253}"/>
                </a:ext>
              </a:extLst>
            </p:cNvPr>
            <p:cNvCxnSpPr>
              <a:cxnSpLocks/>
            </p:cNvCxnSpPr>
            <p:nvPr/>
          </p:nvCxnSpPr>
          <p:spPr>
            <a:xfrm>
              <a:off x="8340820" y="2808718"/>
              <a:ext cx="22398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15E9C29-25FD-CB5A-412C-00134BC393BF}"/>
                </a:ext>
              </a:extLst>
            </p:cNvPr>
            <p:cNvCxnSpPr>
              <a:cxnSpLocks/>
            </p:cNvCxnSpPr>
            <p:nvPr/>
          </p:nvCxnSpPr>
          <p:spPr>
            <a:xfrm flipV="1">
              <a:off x="8340820" y="585635"/>
              <a:ext cx="0" cy="22230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1158ED9D-26BD-ADE1-FF66-A9A497643EF0}"/>
                </a:ext>
              </a:extLst>
            </p:cNvPr>
            <p:cNvSpPr/>
            <p:nvPr/>
          </p:nvSpPr>
          <p:spPr>
            <a:xfrm>
              <a:off x="8475044" y="510134"/>
              <a:ext cx="2105636" cy="3774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Screen</a:t>
              </a:r>
              <a:endParaRPr lang="he-IL" sz="2000" dirty="0"/>
            </a:p>
          </p:txBody>
        </p:sp>
        <p:sp>
          <p:nvSpPr>
            <p:cNvPr id="10" name="Oval 9">
              <a:extLst>
                <a:ext uri="{FF2B5EF4-FFF2-40B4-BE49-F238E27FC236}">
                  <a16:creationId xmlns:a16="http://schemas.microsoft.com/office/drawing/2014/main" id="{5B1FC135-DC70-4A52-85A4-F38BBB2081C5}"/>
                </a:ext>
              </a:extLst>
            </p:cNvPr>
            <p:cNvSpPr/>
            <p:nvPr/>
          </p:nvSpPr>
          <p:spPr>
            <a:xfrm>
              <a:off x="9260702" y="2137161"/>
              <a:ext cx="91746" cy="80409"/>
            </a:xfrm>
            <a:prstGeom prst="ellipse">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1" name="Oval 10">
              <a:extLst>
                <a:ext uri="{FF2B5EF4-FFF2-40B4-BE49-F238E27FC236}">
                  <a16:creationId xmlns:a16="http://schemas.microsoft.com/office/drawing/2014/main" id="{22E0320D-51B9-9153-EE12-B4355AD0CB77}"/>
                </a:ext>
              </a:extLst>
            </p:cNvPr>
            <p:cNvSpPr/>
            <p:nvPr/>
          </p:nvSpPr>
          <p:spPr>
            <a:xfrm>
              <a:off x="9457380" y="2732923"/>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2" name="TextBox 11">
              <a:extLst>
                <a:ext uri="{FF2B5EF4-FFF2-40B4-BE49-F238E27FC236}">
                  <a16:creationId xmlns:a16="http://schemas.microsoft.com/office/drawing/2014/main" id="{8BEE4E44-EE0D-69B0-E7AB-3591CACF3CA1}"/>
                </a:ext>
              </a:extLst>
            </p:cNvPr>
            <p:cNvSpPr txBox="1"/>
            <p:nvPr/>
          </p:nvSpPr>
          <p:spPr>
            <a:xfrm rot="16200000">
              <a:off x="7225584" y="1503157"/>
              <a:ext cx="1811778" cy="340806"/>
            </a:xfrm>
            <a:prstGeom prst="rect">
              <a:avLst/>
            </a:prstGeom>
            <a:noFill/>
          </p:spPr>
          <p:txBody>
            <a:bodyPr wrap="square" rtlCol="1">
              <a:spAutoFit/>
            </a:bodyPr>
            <a:lstStyle/>
            <a:p>
              <a:pPr algn="ctr"/>
              <a:r>
                <a:rPr lang="en-US" sz="2000" dirty="0"/>
                <a:t>% Path traveled</a:t>
              </a:r>
              <a:endParaRPr lang="he-IL" sz="2000" dirty="0"/>
            </a:p>
          </p:txBody>
        </p:sp>
        <p:sp>
          <p:nvSpPr>
            <p:cNvPr id="13" name="TextBox 12">
              <a:extLst>
                <a:ext uri="{FF2B5EF4-FFF2-40B4-BE49-F238E27FC236}">
                  <a16:creationId xmlns:a16="http://schemas.microsoft.com/office/drawing/2014/main" id="{91E52971-AF31-4A12-6884-70E8FADD1732}"/>
                </a:ext>
              </a:extLst>
            </p:cNvPr>
            <p:cNvSpPr txBox="1"/>
            <p:nvPr/>
          </p:nvSpPr>
          <p:spPr>
            <a:xfrm>
              <a:off x="8973479" y="2822601"/>
              <a:ext cx="1125812" cy="340806"/>
            </a:xfrm>
            <a:prstGeom prst="rect">
              <a:avLst/>
            </a:prstGeom>
            <a:noFill/>
          </p:spPr>
          <p:txBody>
            <a:bodyPr wrap="square" rtlCol="1">
              <a:spAutoFit/>
            </a:bodyPr>
            <a:lstStyle/>
            <a:p>
              <a:pPr algn="ctr"/>
              <a:r>
                <a:rPr lang="en-US" sz="2000" dirty="0"/>
                <a:t>X</a:t>
              </a:r>
              <a:endParaRPr lang="he-IL" sz="2000" dirty="0"/>
            </a:p>
          </p:txBody>
        </p:sp>
        <p:sp>
          <p:nvSpPr>
            <p:cNvPr id="14" name="Oval 13">
              <a:extLst>
                <a:ext uri="{FF2B5EF4-FFF2-40B4-BE49-F238E27FC236}">
                  <a16:creationId xmlns:a16="http://schemas.microsoft.com/office/drawing/2014/main" id="{FBF53E2D-BEF4-5D32-BF96-A398ED562353}"/>
                </a:ext>
              </a:extLst>
            </p:cNvPr>
            <p:cNvSpPr/>
            <p:nvPr/>
          </p:nvSpPr>
          <p:spPr>
            <a:xfrm>
              <a:off x="9481989" y="1841308"/>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5" name="Oval 14">
              <a:extLst>
                <a:ext uri="{FF2B5EF4-FFF2-40B4-BE49-F238E27FC236}">
                  <a16:creationId xmlns:a16="http://schemas.microsoft.com/office/drawing/2014/main" id="{36F88C80-907E-0EA5-C2A2-88AFBB33A79C}"/>
                </a:ext>
              </a:extLst>
            </p:cNvPr>
            <p:cNvSpPr/>
            <p:nvPr/>
          </p:nvSpPr>
          <p:spPr>
            <a:xfrm>
              <a:off x="9360867" y="2485536"/>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6" name="Oval 15">
              <a:extLst>
                <a:ext uri="{FF2B5EF4-FFF2-40B4-BE49-F238E27FC236}">
                  <a16:creationId xmlns:a16="http://schemas.microsoft.com/office/drawing/2014/main" id="{2FB401E4-4785-1CBC-C345-8B166476D437}"/>
                </a:ext>
              </a:extLst>
            </p:cNvPr>
            <p:cNvSpPr/>
            <p:nvPr/>
          </p:nvSpPr>
          <p:spPr>
            <a:xfrm>
              <a:off x="9790876" y="1660767"/>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7" name="Oval 16">
              <a:extLst>
                <a:ext uri="{FF2B5EF4-FFF2-40B4-BE49-F238E27FC236}">
                  <a16:creationId xmlns:a16="http://schemas.microsoft.com/office/drawing/2014/main" id="{7FBF909D-B8C6-516F-1AD0-FF5DDB2172AB}"/>
                </a:ext>
              </a:extLst>
            </p:cNvPr>
            <p:cNvSpPr/>
            <p:nvPr/>
          </p:nvSpPr>
          <p:spPr>
            <a:xfrm>
              <a:off x="10132060" y="1522391"/>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8" name="Oval 17">
              <a:extLst>
                <a:ext uri="{FF2B5EF4-FFF2-40B4-BE49-F238E27FC236}">
                  <a16:creationId xmlns:a16="http://schemas.microsoft.com/office/drawing/2014/main" id="{129EBF13-7DB2-B6AD-B23E-0C6D220CF4F4}"/>
                </a:ext>
              </a:extLst>
            </p:cNvPr>
            <p:cNvSpPr/>
            <p:nvPr/>
          </p:nvSpPr>
          <p:spPr>
            <a:xfrm>
              <a:off x="10343730" y="1215267"/>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sp>
          <p:nvSpPr>
            <p:cNvPr id="19" name="Oval 18">
              <a:extLst>
                <a:ext uri="{FF2B5EF4-FFF2-40B4-BE49-F238E27FC236}">
                  <a16:creationId xmlns:a16="http://schemas.microsoft.com/office/drawing/2014/main" id="{107E4063-68E5-1347-F15E-A0AF4C2CA541}"/>
                </a:ext>
              </a:extLst>
            </p:cNvPr>
            <p:cNvSpPr/>
            <p:nvPr/>
          </p:nvSpPr>
          <p:spPr>
            <a:xfrm>
              <a:off x="10301239" y="896685"/>
              <a:ext cx="91746" cy="80409"/>
            </a:xfrm>
            <a:prstGeom prst="ellipse">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cxnSp>
          <p:nvCxnSpPr>
            <p:cNvPr id="21" name="Straight Connector 20">
              <a:extLst>
                <a:ext uri="{FF2B5EF4-FFF2-40B4-BE49-F238E27FC236}">
                  <a16:creationId xmlns:a16="http://schemas.microsoft.com/office/drawing/2014/main" id="{0C5BCCBD-C849-6990-2675-2D24C254B66A}"/>
                </a:ext>
              </a:extLst>
            </p:cNvPr>
            <p:cNvCxnSpPr>
              <a:cxnSpLocks/>
              <a:stCxn id="15" idx="0"/>
            </p:cNvCxnSpPr>
            <p:nvPr/>
          </p:nvCxnSpPr>
          <p:spPr>
            <a:xfrm flipH="1" flipV="1">
              <a:off x="9401868" y="901514"/>
              <a:ext cx="4872" cy="1584022"/>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0018EC9-81A0-BB62-DC95-9749C4F49FAC}"/>
              </a:ext>
            </a:extLst>
          </p:cNvPr>
          <p:cNvGrpSpPr/>
          <p:nvPr/>
        </p:nvGrpSpPr>
        <p:grpSpPr>
          <a:xfrm>
            <a:off x="4868132" y="4027520"/>
            <a:ext cx="2853650" cy="2815546"/>
            <a:chOff x="4342784" y="3400435"/>
            <a:chExt cx="3191049" cy="3148440"/>
          </a:xfrm>
        </p:grpSpPr>
        <p:sp>
          <p:nvSpPr>
            <p:cNvPr id="23" name="Freeform: Shape 22">
              <a:extLst>
                <a:ext uri="{FF2B5EF4-FFF2-40B4-BE49-F238E27FC236}">
                  <a16:creationId xmlns:a16="http://schemas.microsoft.com/office/drawing/2014/main" id="{DD87389B-24BE-319B-9B81-CC973EBEF65C}"/>
                </a:ext>
              </a:extLst>
            </p:cNvPr>
            <p:cNvSpPr/>
            <p:nvPr/>
          </p:nvSpPr>
          <p:spPr>
            <a:xfrm>
              <a:off x="5975185" y="4861440"/>
              <a:ext cx="609703" cy="1225693"/>
            </a:xfrm>
            <a:custGeom>
              <a:avLst/>
              <a:gdLst>
                <a:gd name="connsiteX0" fmla="*/ 157843 w 527957"/>
                <a:gd name="connsiteY0" fmla="*/ 1061359 h 1061359"/>
                <a:gd name="connsiteX1" fmla="*/ 157843 w 527957"/>
                <a:gd name="connsiteY1" fmla="*/ 1061359 h 1061359"/>
                <a:gd name="connsiteX2" fmla="*/ 145143 w 527957"/>
                <a:gd name="connsiteY2" fmla="*/ 1045031 h 1061359"/>
                <a:gd name="connsiteX3" fmla="*/ 139700 w 527957"/>
                <a:gd name="connsiteY3" fmla="*/ 1039588 h 1061359"/>
                <a:gd name="connsiteX4" fmla="*/ 132443 w 527957"/>
                <a:gd name="connsiteY4" fmla="*/ 1025074 h 1061359"/>
                <a:gd name="connsiteX5" fmla="*/ 128814 w 527957"/>
                <a:gd name="connsiteY5" fmla="*/ 1017817 h 1061359"/>
                <a:gd name="connsiteX6" fmla="*/ 125186 w 527957"/>
                <a:gd name="connsiteY6" fmla="*/ 1010559 h 1061359"/>
                <a:gd name="connsiteX7" fmla="*/ 119743 w 527957"/>
                <a:gd name="connsiteY7" fmla="*/ 1001488 h 1061359"/>
                <a:gd name="connsiteX8" fmla="*/ 114300 w 527957"/>
                <a:gd name="connsiteY8" fmla="*/ 996045 h 1061359"/>
                <a:gd name="connsiteX9" fmla="*/ 110671 w 527957"/>
                <a:gd name="connsiteY9" fmla="*/ 986974 h 1061359"/>
                <a:gd name="connsiteX10" fmla="*/ 101600 w 527957"/>
                <a:gd name="connsiteY10" fmla="*/ 968831 h 1061359"/>
                <a:gd name="connsiteX11" fmla="*/ 97971 w 527957"/>
                <a:gd name="connsiteY11" fmla="*/ 959759 h 1061359"/>
                <a:gd name="connsiteX12" fmla="*/ 90714 w 527957"/>
                <a:gd name="connsiteY12" fmla="*/ 939802 h 1061359"/>
                <a:gd name="connsiteX13" fmla="*/ 85271 w 527957"/>
                <a:gd name="connsiteY13" fmla="*/ 928917 h 1061359"/>
                <a:gd name="connsiteX14" fmla="*/ 78014 w 527957"/>
                <a:gd name="connsiteY14" fmla="*/ 912588 h 1061359"/>
                <a:gd name="connsiteX15" fmla="*/ 76200 w 527957"/>
                <a:gd name="connsiteY15" fmla="*/ 905331 h 1061359"/>
                <a:gd name="connsiteX16" fmla="*/ 72571 w 527957"/>
                <a:gd name="connsiteY16" fmla="*/ 899888 h 1061359"/>
                <a:gd name="connsiteX17" fmla="*/ 68943 w 527957"/>
                <a:gd name="connsiteY17" fmla="*/ 890817 h 1061359"/>
                <a:gd name="connsiteX18" fmla="*/ 63500 w 527957"/>
                <a:gd name="connsiteY18" fmla="*/ 878117 h 1061359"/>
                <a:gd name="connsiteX19" fmla="*/ 58057 w 527957"/>
                <a:gd name="connsiteY19" fmla="*/ 859974 h 1061359"/>
                <a:gd name="connsiteX20" fmla="*/ 56243 w 527957"/>
                <a:gd name="connsiteY20" fmla="*/ 849088 h 1061359"/>
                <a:gd name="connsiteX21" fmla="*/ 54428 w 527957"/>
                <a:gd name="connsiteY21" fmla="*/ 820059 h 1061359"/>
                <a:gd name="connsiteX22" fmla="*/ 50800 w 527957"/>
                <a:gd name="connsiteY22" fmla="*/ 801917 h 1061359"/>
                <a:gd name="connsiteX23" fmla="*/ 48986 w 527957"/>
                <a:gd name="connsiteY23" fmla="*/ 794659 h 1061359"/>
                <a:gd name="connsiteX24" fmla="*/ 43543 w 527957"/>
                <a:gd name="connsiteY24" fmla="*/ 787402 h 1061359"/>
                <a:gd name="connsiteX25" fmla="*/ 34471 w 527957"/>
                <a:gd name="connsiteY25" fmla="*/ 772888 h 1061359"/>
                <a:gd name="connsiteX26" fmla="*/ 21771 w 527957"/>
                <a:gd name="connsiteY26" fmla="*/ 758374 h 1061359"/>
                <a:gd name="connsiteX27" fmla="*/ 18143 w 527957"/>
                <a:gd name="connsiteY27" fmla="*/ 742045 h 1061359"/>
                <a:gd name="connsiteX28" fmla="*/ 16328 w 527957"/>
                <a:gd name="connsiteY28" fmla="*/ 723902 h 1061359"/>
                <a:gd name="connsiteX29" fmla="*/ 14514 w 527957"/>
                <a:gd name="connsiteY29" fmla="*/ 713017 h 1061359"/>
                <a:gd name="connsiteX30" fmla="*/ 12700 w 527957"/>
                <a:gd name="connsiteY30" fmla="*/ 696688 h 1061359"/>
                <a:gd name="connsiteX31" fmla="*/ 9071 w 527957"/>
                <a:gd name="connsiteY31" fmla="*/ 682174 h 1061359"/>
                <a:gd name="connsiteX32" fmla="*/ 7257 w 527957"/>
                <a:gd name="connsiteY32" fmla="*/ 640445 h 1061359"/>
                <a:gd name="connsiteX33" fmla="*/ 3628 w 527957"/>
                <a:gd name="connsiteY33" fmla="*/ 556988 h 1061359"/>
                <a:gd name="connsiteX34" fmla="*/ 1814 w 527957"/>
                <a:gd name="connsiteY34" fmla="*/ 533402 h 1061359"/>
                <a:gd name="connsiteX35" fmla="*/ 0 w 527957"/>
                <a:gd name="connsiteY35" fmla="*/ 517074 h 1061359"/>
                <a:gd name="connsiteX36" fmla="*/ 1814 w 527957"/>
                <a:gd name="connsiteY36" fmla="*/ 489859 h 1061359"/>
                <a:gd name="connsiteX37" fmla="*/ 5443 w 527957"/>
                <a:gd name="connsiteY37" fmla="*/ 475345 h 1061359"/>
                <a:gd name="connsiteX38" fmla="*/ 14514 w 527957"/>
                <a:gd name="connsiteY38" fmla="*/ 455388 h 1061359"/>
                <a:gd name="connsiteX39" fmla="*/ 19957 w 527957"/>
                <a:gd name="connsiteY39" fmla="*/ 446317 h 1061359"/>
                <a:gd name="connsiteX40" fmla="*/ 25400 w 527957"/>
                <a:gd name="connsiteY40" fmla="*/ 435431 h 1061359"/>
                <a:gd name="connsiteX41" fmla="*/ 30843 w 527957"/>
                <a:gd name="connsiteY41" fmla="*/ 419102 h 1061359"/>
                <a:gd name="connsiteX42" fmla="*/ 34471 w 527957"/>
                <a:gd name="connsiteY42" fmla="*/ 402774 h 1061359"/>
                <a:gd name="connsiteX43" fmla="*/ 38100 w 527957"/>
                <a:gd name="connsiteY43" fmla="*/ 393702 h 1061359"/>
                <a:gd name="connsiteX44" fmla="*/ 39914 w 527957"/>
                <a:gd name="connsiteY44" fmla="*/ 384631 h 1061359"/>
                <a:gd name="connsiteX45" fmla="*/ 50800 w 527957"/>
                <a:gd name="connsiteY45" fmla="*/ 361045 h 1061359"/>
                <a:gd name="connsiteX46" fmla="*/ 52614 w 527957"/>
                <a:gd name="connsiteY46" fmla="*/ 355602 h 1061359"/>
                <a:gd name="connsiteX47" fmla="*/ 56243 w 527957"/>
                <a:gd name="connsiteY47" fmla="*/ 342902 h 1061359"/>
                <a:gd name="connsiteX48" fmla="*/ 59871 w 527957"/>
                <a:gd name="connsiteY48" fmla="*/ 333831 h 1061359"/>
                <a:gd name="connsiteX49" fmla="*/ 61686 w 527957"/>
                <a:gd name="connsiteY49" fmla="*/ 324759 h 1061359"/>
                <a:gd name="connsiteX50" fmla="*/ 67128 w 527957"/>
                <a:gd name="connsiteY50" fmla="*/ 315688 h 1061359"/>
                <a:gd name="connsiteX51" fmla="*/ 68943 w 527957"/>
                <a:gd name="connsiteY51" fmla="*/ 310245 h 1061359"/>
                <a:gd name="connsiteX52" fmla="*/ 76200 w 527957"/>
                <a:gd name="connsiteY52" fmla="*/ 302988 h 1061359"/>
                <a:gd name="connsiteX53" fmla="*/ 83457 w 527957"/>
                <a:gd name="connsiteY53" fmla="*/ 292102 h 1061359"/>
                <a:gd name="connsiteX54" fmla="*/ 87086 w 527957"/>
                <a:gd name="connsiteY54" fmla="*/ 286659 h 1061359"/>
                <a:gd name="connsiteX55" fmla="*/ 92528 w 527957"/>
                <a:gd name="connsiteY55" fmla="*/ 279402 h 1061359"/>
                <a:gd name="connsiteX56" fmla="*/ 97971 w 527957"/>
                <a:gd name="connsiteY56" fmla="*/ 273959 h 1061359"/>
                <a:gd name="connsiteX57" fmla="*/ 103414 w 527957"/>
                <a:gd name="connsiteY57" fmla="*/ 266702 h 1061359"/>
                <a:gd name="connsiteX58" fmla="*/ 114300 w 527957"/>
                <a:gd name="connsiteY58" fmla="*/ 255817 h 1061359"/>
                <a:gd name="connsiteX59" fmla="*/ 117928 w 527957"/>
                <a:gd name="connsiteY59" fmla="*/ 250374 h 1061359"/>
                <a:gd name="connsiteX60" fmla="*/ 136071 w 527957"/>
                <a:gd name="connsiteY60" fmla="*/ 234045 h 1061359"/>
                <a:gd name="connsiteX61" fmla="*/ 148771 w 527957"/>
                <a:gd name="connsiteY61" fmla="*/ 221345 h 1061359"/>
                <a:gd name="connsiteX62" fmla="*/ 161471 w 527957"/>
                <a:gd name="connsiteY62" fmla="*/ 210459 h 1061359"/>
                <a:gd name="connsiteX63" fmla="*/ 174171 w 527957"/>
                <a:gd name="connsiteY63" fmla="*/ 201388 h 1061359"/>
                <a:gd name="connsiteX64" fmla="*/ 175986 w 527957"/>
                <a:gd name="connsiteY64" fmla="*/ 195945 h 1061359"/>
                <a:gd name="connsiteX65" fmla="*/ 188686 w 527957"/>
                <a:gd name="connsiteY65" fmla="*/ 185059 h 1061359"/>
                <a:gd name="connsiteX66" fmla="*/ 203200 w 527957"/>
                <a:gd name="connsiteY66" fmla="*/ 170545 h 1061359"/>
                <a:gd name="connsiteX67" fmla="*/ 215900 w 527957"/>
                <a:gd name="connsiteY67" fmla="*/ 165102 h 1061359"/>
                <a:gd name="connsiteX68" fmla="*/ 221343 w 527957"/>
                <a:gd name="connsiteY68" fmla="*/ 157845 h 1061359"/>
                <a:gd name="connsiteX69" fmla="*/ 226786 w 527957"/>
                <a:gd name="connsiteY69" fmla="*/ 156031 h 1061359"/>
                <a:gd name="connsiteX70" fmla="*/ 241300 w 527957"/>
                <a:gd name="connsiteY70" fmla="*/ 141517 h 1061359"/>
                <a:gd name="connsiteX71" fmla="*/ 246743 w 527957"/>
                <a:gd name="connsiteY71" fmla="*/ 137888 h 1061359"/>
                <a:gd name="connsiteX72" fmla="*/ 263071 w 527957"/>
                <a:gd name="connsiteY72" fmla="*/ 128817 h 1061359"/>
                <a:gd name="connsiteX73" fmla="*/ 268514 w 527957"/>
                <a:gd name="connsiteY73" fmla="*/ 123374 h 1061359"/>
                <a:gd name="connsiteX74" fmla="*/ 279400 w 527957"/>
                <a:gd name="connsiteY74" fmla="*/ 117931 h 1061359"/>
                <a:gd name="connsiteX75" fmla="*/ 290286 w 527957"/>
                <a:gd name="connsiteY75" fmla="*/ 110674 h 1061359"/>
                <a:gd name="connsiteX76" fmla="*/ 306614 w 527957"/>
                <a:gd name="connsiteY76" fmla="*/ 96159 h 1061359"/>
                <a:gd name="connsiteX77" fmla="*/ 317500 w 527957"/>
                <a:gd name="connsiteY77" fmla="*/ 83459 h 1061359"/>
                <a:gd name="connsiteX78" fmla="*/ 322943 w 527957"/>
                <a:gd name="connsiteY78" fmla="*/ 79831 h 1061359"/>
                <a:gd name="connsiteX79" fmla="*/ 330200 w 527957"/>
                <a:gd name="connsiteY79" fmla="*/ 74388 h 1061359"/>
                <a:gd name="connsiteX80" fmla="*/ 350157 w 527957"/>
                <a:gd name="connsiteY80" fmla="*/ 63502 h 1061359"/>
                <a:gd name="connsiteX81" fmla="*/ 357414 w 527957"/>
                <a:gd name="connsiteY81" fmla="*/ 61688 h 1061359"/>
                <a:gd name="connsiteX82" fmla="*/ 375557 w 527957"/>
                <a:gd name="connsiteY82" fmla="*/ 52617 h 1061359"/>
                <a:gd name="connsiteX83" fmla="*/ 391886 w 527957"/>
                <a:gd name="connsiteY83" fmla="*/ 47174 h 1061359"/>
                <a:gd name="connsiteX84" fmla="*/ 408214 w 527957"/>
                <a:gd name="connsiteY84" fmla="*/ 41731 h 1061359"/>
                <a:gd name="connsiteX85" fmla="*/ 413657 w 527957"/>
                <a:gd name="connsiteY85" fmla="*/ 38102 h 1061359"/>
                <a:gd name="connsiteX86" fmla="*/ 424543 w 527957"/>
                <a:gd name="connsiteY86" fmla="*/ 34474 h 1061359"/>
                <a:gd name="connsiteX87" fmla="*/ 440871 w 527957"/>
                <a:gd name="connsiteY87" fmla="*/ 27217 h 1061359"/>
                <a:gd name="connsiteX88" fmla="*/ 464457 w 527957"/>
                <a:gd name="connsiteY88" fmla="*/ 19959 h 1061359"/>
                <a:gd name="connsiteX89" fmla="*/ 477157 w 527957"/>
                <a:gd name="connsiteY89" fmla="*/ 18145 h 1061359"/>
                <a:gd name="connsiteX90" fmla="*/ 486228 w 527957"/>
                <a:gd name="connsiteY90" fmla="*/ 16331 h 1061359"/>
                <a:gd name="connsiteX91" fmla="*/ 495300 w 527957"/>
                <a:gd name="connsiteY91" fmla="*/ 12702 h 1061359"/>
                <a:gd name="connsiteX92" fmla="*/ 502557 w 527957"/>
                <a:gd name="connsiteY92" fmla="*/ 10888 h 1061359"/>
                <a:gd name="connsiteX93" fmla="*/ 518886 w 527957"/>
                <a:gd name="connsiteY93" fmla="*/ 1817 h 1061359"/>
                <a:gd name="connsiteX94" fmla="*/ 527957 w 527957"/>
                <a:gd name="connsiteY94" fmla="*/ 2 h 1061359"/>
                <a:gd name="connsiteX95" fmla="*/ 157843 w 527957"/>
                <a:gd name="connsiteY95" fmla="*/ 1061359 h 10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27957" h="1061359">
                  <a:moveTo>
                    <a:pt x="157843" y="1061359"/>
                  </a:moveTo>
                  <a:lnTo>
                    <a:pt x="157843" y="1061359"/>
                  </a:lnTo>
                  <a:cubicBezTo>
                    <a:pt x="153610" y="1055916"/>
                    <a:pt x="149557" y="1050328"/>
                    <a:pt x="145143" y="1045031"/>
                  </a:cubicBezTo>
                  <a:cubicBezTo>
                    <a:pt x="143500" y="1043060"/>
                    <a:pt x="141078" y="1041753"/>
                    <a:pt x="139700" y="1039588"/>
                  </a:cubicBezTo>
                  <a:cubicBezTo>
                    <a:pt x="136796" y="1035025"/>
                    <a:pt x="134862" y="1029912"/>
                    <a:pt x="132443" y="1025074"/>
                  </a:cubicBezTo>
                  <a:lnTo>
                    <a:pt x="128814" y="1017817"/>
                  </a:lnTo>
                  <a:cubicBezTo>
                    <a:pt x="127604" y="1015398"/>
                    <a:pt x="126578" y="1012878"/>
                    <a:pt x="125186" y="1010559"/>
                  </a:cubicBezTo>
                  <a:cubicBezTo>
                    <a:pt x="123372" y="1007535"/>
                    <a:pt x="121859" y="1004309"/>
                    <a:pt x="119743" y="1001488"/>
                  </a:cubicBezTo>
                  <a:cubicBezTo>
                    <a:pt x="118203" y="999435"/>
                    <a:pt x="116114" y="997859"/>
                    <a:pt x="114300" y="996045"/>
                  </a:cubicBezTo>
                  <a:cubicBezTo>
                    <a:pt x="113090" y="993021"/>
                    <a:pt x="112048" y="989925"/>
                    <a:pt x="110671" y="986974"/>
                  </a:cubicBezTo>
                  <a:cubicBezTo>
                    <a:pt x="107812" y="980847"/>
                    <a:pt x="104111" y="975109"/>
                    <a:pt x="101600" y="968831"/>
                  </a:cubicBezTo>
                  <a:cubicBezTo>
                    <a:pt x="100390" y="965807"/>
                    <a:pt x="99084" y="962820"/>
                    <a:pt x="97971" y="959759"/>
                  </a:cubicBezTo>
                  <a:cubicBezTo>
                    <a:pt x="94428" y="950015"/>
                    <a:pt x="94814" y="948822"/>
                    <a:pt x="90714" y="939802"/>
                  </a:cubicBezTo>
                  <a:cubicBezTo>
                    <a:pt x="89035" y="936109"/>
                    <a:pt x="87085" y="932545"/>
                    <a:pt x="85271" y="928917"/>
                  </a:cubicBezTo>
                  <a:cubicBezTo>
                    <a:pt x="81212" y="908616"/>
                    <a:pt x="86928" y="930415"/>
                    <a:pt x="78014" y="912588"/>
                  </a:cubicBezTo>
                  <a:cubicBezTo>
                    <a:pt x="76899" y="910358"/>
                    <a:pt x="77182" y="907623"/>
                    <a:pt x="76200" y="905331"/>
                  </a:cubicBezTo>
                  <a:cubicBezTo>
                    <a:pt x="75341" y="903327"/>
                    <a:pt x="73546" y="901838"/>
                    <a:pt x="72571" y="899888"/>
                  </a:cubicBezTo>
                  <a:cubicBezTo>
                    <a:pt x="71115" y="896975"/>
                    <a:pt x="70266" y="893793"/>
                    <a:pt x="68943" y="890817"/>
                  </a:cubicBezTo>
                  <a:cubicBezTo>
                    <a:pt x="65977" y="884142"/>
                    <a:pt x="65096" y="884504"/>
                    <a:pt x="63500" y="878117"/>
                  </a:cubicBezTo>
                  <a:cubicBezTo>
                    <a:pt x="59413" y="861765"/>
                    <a:pt x="64558" y="876224"/>
                    <a:pt x="58057" y="859974"/>
                  </a:cubicBezTo>
                  <a:cubicBezTo>
                    <a:pt x="57452" y="856345"/>
                    <a:pt x="56576" y="852752"/>
                    <a:pt x="56243" y="849088"/>
                  </a:cubicBezTo>
                  <a:cubicBezTo>
                    <a:pt x="55365" y="839433"/>
                    <a:pt x="55539" y="829690"/>
                    <a:pt x="54428" y="820059"/>
                  </a:cubicBezTo>
                  <a:cubicBezTo>
                    <a:pt x="53721" y="813933"/>
                    <a:pt x="52092" y="807947"/>
                    <a:pt x="50800" y="801917"/>
                  </a:cubicBezTo>
                  <a:cubicBezTo>
                    <a:pt x="50278" y="799479"/>
                    <a:pt x="50101" y="796890"/>
                    <a:pt x="48986" y="794659"/>
                  </a:cubicBezTo>
                  <a:cubicBezTo>
                    <a:pt x="47634" y="791954"/>
                    <a:pt x="45146" y="789966"/>
                    <a:pt x="43543" y="787402"/>
                  </a:cubicBezTo>
                  <a:cubicBezTo>
                    <a:pt x="37139" y="777157"/>
                    <a:pt x="43127" y="782626"/>
                    <a:pt x="34471" y="772888"/>
                  </a:cubicBezTo>
                  <a:cubicBezTo>
                    <a:pt x="20320" y="756968"/>
                    <a:pt x="29576" y="770081"/>
                    <a:pt x="21771" y="758374"/>
                  </a:cubicBezTo>
                  <a:cubicBezTo>
                    <a:pt x="20539" y="753444"/>
                    <a:pt x="18802" y="746984"/>
                    <a:pt x="18143" y="742045"/>
                  </a:cubicBezTo>
                  <a:cubicBezTo>
                    <a:pt x="17340" y="736020"/>
                    <a:pt x="17082" y="729933"/>
                    <a:pt x="16328" y="723902"/>
                  </a:cubicBezTo>
                  <a:cubicBezTo>
                    <a:pt x="15872" y="720252"/>
                    <a:pt x="15000" y="716663"/>
                    <a:pt x="14514" y="713017"/>
                  </a:cubicBezTo>
                  <a:cubicBezTo>
                    <a:pt x="13790" y="707589"/>
                    <a:pt x="13652" y="702081"/>
                    <a:pt x="12700" y="696688"/>
                  </a:cubicBezTo>
                  <a:cubicBezTo>
                    <a:pt x="11833" y="691777"/>
                    <a:pt x="9071" y="682174"/>
                    <a:pt x="9071" y="682174"/>
                  </a:cubicBezTo>
                  <a:cubicBezTo>
                    <a:pt x="8466" y="668264"/>
                    <a:pt x="7699" y="654361"/>
                    <a:pt x="7257" y="640445"/>
                  </a:cubicBezTo>
                  <a:cubicBezTo>
                    <a:pt x="4716" y="560387"/>
                    <a:pt x="9519" y="592322"/>
                    <a:pt x="3628" y="556988"/>
                  </a:cubicBezTo>
                  <a:cubicBezTo>
                    <a:pt x="3023" y="549126"/>
                    <a:pt x="2528" y="541255"/>
                    <a:pt x="1814" y="533402"/>
                  </a:cubicBezTo>
                  <a:cubicBezTo>
                    <a:pt x="1318" y="527948"/>
                    <a:pt x="0" y="522550"/>
                    <a:pt x="0" y="517074"/>
                  </a:cubicBezTo>
                  <a:cubicBezTo>
                    <a:pt x="0" y="507982"/>
                    <a:pt x="638" y="498874"/>
                    <a:pt x="1814" y="489859"/>
                  </a:cubicBezTo>
                  <a:cubicBezTo>
                    <a:pt x="2459" y="484914"/>
                    <a:pt x="4131" y="480156"/>
                    <a:pt x="5443" y="475345"/>
                  </a:cubicBezTo>
                  <a:cubicBezTo>
                    <a:pt x="7315" y="468480"/>
                    <a:pt x="11073" y="461122"/>
                    <a:pt x="14514" y="455388"/>
                  </a:cubicBezTo>
                  <a:cubicBezTo>
                    <a:pt x="16328" y="452364"/>
                    <a:pt x="18380" y="449471"/>
                    <a:pt x="19957" y="446317"/>
                  </a:cubicBezTo>
                  <a:cubicBezTo>
                    <a:pt x="27469" y="431293"/>
                    <a:pt x="14999" y="451030"/>
                    <a:pt x="25400" y="435431"/>
                  </a:cubicBezTo>
                  <a:cubicBezTo>
                    <a:pt x="29747" y="418041"/>
                    <a:pt x="24011" y="439598"/>
                    <a:pt x="30843" y="419102"/>
                  </a:cubicBezTo>
                  <a:cubicBezTo>
                    <a:pt x="35030" y="406541"/>
                    <a:pt x="30158" y="417150"/>
                    <a:pt x="34471" y="402774"/>
                  </a:cubicBezTo>
                  <a:cubicBezTo>
                    <a:pt x="35407" y="399654"/>
                    <a:pt x="36890" y="396726"/>
                    <a:pt x="38100" y="393702"/>
                  </a:cubicBezTo>
                  <a:cubicBezTo>
                    <a:pt x="38705" y="390678"/>
                    <a:pt x="38939" y="387556"/>
                    <a:pt x="39914" y="384631"/>
                  </a:cubicBezTo>
                  <a:cubicBezTo>
                    <a:pt x="45292" y="368496"/>
                    <a:pt x="44458" y="370557"/>
                    <a:pt x="50800" y="361045"/>
                  </a:cubicBezTo>
                  <a:cubicBezTo>
                    <a:pt x="51405" y="359231"/>
                    <a:pt x="52064" y="357434"/>
                    <a:pt x="52614" y="355602"/>
                  </a:cubicBezTo>
                  <a:cubicBezTo>
                    <a:pt x="53879" y="351385"/>
                    <a:pt x="54851" y="347079"/>
                    <a:pt x="56243" y="342902"/>
                  </a:cubicBezTo>
                  <a:cubicBezTo>
                    <a:pt x="57273" y="339813"/>
                    <a:pt x="58935" y="336950"/>
                    <a:pt x="59871" y="333831"/>
                  </a:cubicBezTo>
                  <a:cubicBezTo>
                    <a:pt x="60757" y="330877"/>
                    <a:pt x="60541" y="327622"/>
                    <a:pt x="61686" y="324759"/>
                  </a:cubicBezTo>
                  <a:cubicBezTo>
                    <a:pt x="62996" y="321485"/>
                    <a:pt x="65551" y="318842"/>
                    <a:pt x="67128" y="315688"/>
                  </a:cubicBezTo>
                  <a:cubicBezTo>
                    <a:pt x="67983" y="313977"/>
                    <a:pt x="67831" y="311801"/>
                    <a:pt x="68943" y="310245"/>
                  </a:cubicBezTo>
                  <a:cubicBezTo>
                    <a:pt x="70931" y="307461"/>
                    <a:pt x="73781" y="305407"/>
                    <a:pt x="76200" y="302988"/>
                  </a:cubicBezTo>
                  <a:cubicBezTo>
                    <a:pt x="79388" y="293423"/>
                    <a:pt x="75907" y="301162"/>
                    <a:pt x="83457" y="292102"/>
                  </a:cubicBezTo>
                  <a:cubicBezTo>
                    <a:pt x="84853" y="290427"/>
                    <a:pt x="85819" y="288433"/>
                    <a:pt x="87086" y="286659"/>
                  </a:cubicBezTo>
                  <a:cubicBezTo>
                    <a:pt x="88843" y="284199"/>
                    <a:pt x="90560" y="281698"/>
                    <a:pt x="92528" y="279402"/>
                  </a:cubicBezTo>
                  <a:cubicBezTo>
                    <a:pt x="94198" y="277454"/>
                    <a:pt x="96301" y="275907"/>
                    <a:pt x="97971" y="273959"/>
                  </a:cubicBezTo>
                  <a:cubicBezTo>
                    <a:pt x="99939" y="271663"/>
                    <a:pt x="101391" y="268949"/>
                    <a:pt x="103414" y="266702"/>
                  </a:cubicBezTo>
                  <a:cubicBezTo>
                    <a:pt x="106847" y="262888"/>
                    <a:pt x="111454" y="260087"/>
                    <a:pt x="114300" y="255817"/>
                  </a:cubicBezTo>
                  <a:cubicBezTo>
                    <a:pt x="115509" y="254003"/>
                    <a:pt x="116479" y="252004"/>
                    <a:pt x="117928" y="250374"/>
                  </a:cubicBezTo>
                  <a:cubicBezTo>
                    <a:pt x="137614" y="228226"/>
                    <a:pt x="120783" y="247943"/>
                    <a:pt x="136071" y="234045"/>
                  </a:cubicBezTo>
                  <a:cubicBezTo>
                    <a:pt x="140501" y="230018"/>
                    <a:pt x="144538" y="225578"/>
                    <a:pt x="148771" y="221345"/>
                  </a:cubicBezTo>
                  <a:cubicBezTo>
                    <a:pt x="164252" y="205864"/>
                    <a:pt x="142852" y="226751"/>
                    <a:pt x="161471" y="210459"/>
                  </a:cubicBezTo>
                  <a:cubicBezTo>
                    <a:pt x="172066" y="201188"/>
                    <a:pt x="164372" y="204654"/>
                    <a:pt x="174171" y="201388"/>
                  </a:cubicBezTo>
                  <a:cubicBezTo>
                    <a:pt x="174776" y="199574"/>
                    <a:pt x="174925" y="197536"/>
                    <a:pt x="175986" y="195945"/>
                  </a:cubicBezTo>
                  <a:cubicBezTo>
                    <a:pt x="179328" y="190931"/>
                    <a:pt x="184370" y="189015"/>
                    <a:pt x="188686" y="185059"/>
                  </a:cubicBezTo>
                  <a:cubicBezTo>
                    <a:pt x="193730" y="180436"/>
                    <a:pt x="196709" y="172708"/>
                    <a:pt x="203200" y="170545"/>
                  </a:cubicBezTo>
                  <a:cubicBezTo>
                    <a:pt x="211209" y="167876"/>
                    <a:pt x="206933" y="169586"/>
                    <a:pt x="215900" y="165102"/>
                  </a:cubicBezTo>
                  <a:cubicBezTo>
                    <a:pt x="217714" y="162683"/>
                    <a:pt x="219020" y="159781"/>
                    <a:pt x="221343" y="157845"/>
                  </a:cubicBezTo>
                  <a:cubicBezTo>
                    <a:pt x="222812" y="156621"/>
                    <a:pt x="225306" y="157242"/>
                    <a:pt x="226786" y="156031"/>
                  </a:cubicBezTo>
                  <a:cubicBezTo>
                    <a:pt x="232081" y="151698"/>
                    <a:pt x="235607" y="145312"/>
                    <a:pt x="241300" y="141517"/>
                  </a:cubicBezTo>
                  <a:cubicBezTo>
                    <a:pt x="243114" y="140307"/>
                    <a:pt x="244850" y="138970"/>
                    <a:pt x="246743" y="137888"/>
                  </a:cubicBezTo>
                  <a:cubicBezTo>
                    <a:pt x="253976" y="133754"/>
                    <a:pt x="255824" y="134252"/>
                    <a:pt x="263071" y="128817"/>
                  </a:cubicBezTo>
                  <a:cubicBezTo>
                    <a:pt x="265124" y="127278"/>
                    <a:pt x="266379" y="124797"/>
                    <a:pt x="268514" y="123374"/>
                  </a:cubicBezTo>
                  <a:cubicBezTo>
                    <a:pt x="284880" y="112463"/>
                    <a:pt x="262271" y="132204"/>
                    <a:pt x="279400" y="117931"/>
                  </a:cubicBezTo>
                  <a:cubicBezTo>
                    <a:pt x="288461" y="110381"/>
                    <a:pt x="280720" y="113862"/>
                    <a:pt x="290286" y="110674"/>
                  </a:cubicBezTo>
                  <a:cubicBezTo>
                    <a:pt x="298084" y="104825"/>
                    <a:pt x="299478" y="104315"/>
                    <a:pt x="306614" y="96159"/>
                  </a:cubicBezTo>
                  <a:cubicBezTo>
                    <a:pt x="316237" y="85161"/>
                    <a:pt x="302274" y="96510"/>
                    <a:pt x="317500" y="83459"/>
                  </a:cubicBezTo>
                  <a:cubicBezTo>
                    <a:pt x="319155" y="82040"/>
                    <a:pt x="321169" y="81098"/>
                    <a:pt x="322943" y="79831"/>
                  </a:cubicBezTo>
                  <a:cubicBezTo>
                    <a:pt x="325404" y="78074"/>
                    <a:pt x="327684" y="76065"/>
                    <a:pt x="330200" y="74388"/>
                  </a:cubicBezTo>
                  <a:cubicBezTo>
                    <a:pt x="335037" y="71163"/>
                    <a:pt x="344990" y="65569"/>
                    <a:pt x="350157" y="63502"/>
                  </a:cubicBezTo>
                  <a:cubicBezTo>
                    <a:pt x="352472" y="62576"/>
                    <a:pt x="354995" y="62293"/>
                    <a:pt x="357414" y="61688"/>
                  </a:cubicBezTo>
                  <a:cubicBezTo>
                    <a:pt x="371686" y="50984"/>
                    <a:pt x="356800" y="60953"/>
                    <a:pt x="375557" y="52617"/>
                  </a:cubicBezTo>
                  <a:cubicBezTo>
                    <a:pt x="390866" y="45813"/>
                    <a:pt x="367369" y="51259"/>
                    <a:pt x="391886" y="47174"/>
                  </a:cubicBezTo>
                  <a:cubicBezTo>
                    <a:pt x="397329" y="45360"/>
                    <a:pt x="403441" y="44914"/>
                    <a:pt x="408214" y="41731"/>
                  </a:cubicBezTo>
                  <a:cubicBezTo>
                    <a:pt x="410028" y="40521"/>
                    <a:pt x="411664" y="38988"/>
                    <a:pt x="413657" y="38102"/>
                  </a:cubicBezTo>
                  <a:cubicBezTo>
                    <a:pt x="417152" y="36549"/>
                    <a:pt x="424543" y="34474"/>
                    <a:pt x="424543" y="34474"/>
                  </a:cubicBezTo>
                  <a:cubicBezTo>
                    <a:pt x="433169" y="28723"/>
                    <a:pt x="427915" y="31536"/>
                    <a:pt x="440871" y="27217"/>
                  </a:cubicBezTo>
                  <a:cubicBezTo>
                    <a:pt x="448634" y="24629"/>
                    <a:pt x="456364" y="21431"/>
                    <a:pt x="464457" y="19959"/>
                  </a:cubicBezTo>
                  <a:cubicBezTo>
                    <a:pt x="468664" y="19194"/>
                    <a:pt x="472939" y="18848"/>
                    <a:pt x="477157" y="18145"/>
                  </a:cubicBezTo>
                  <a:cubicBezTo>
                    <a:pt x="480199" y="17638"/>
                    <a:pt x="483204" y="16936"/>
                    <a:pt x="486228" y="16331"/>
                  </a:cubicBezTo>
                  <a:cubicBezTo>
                    <a:pt x="489252" y="15121"/>
                    <a:pt x="492210" y="13732"/>
                    <a:pt x="495300" y="12702"/>
                  </a:cubicBezTo>
                  <a:cubicBezTo>
                    <a:pt x="497665" y="11914"/>
                    <a:pt x="500222" y="11764"/>
                    <a:pt x="502557" y="10888"/>
                  </a:cubicBezTo>
                  <a:cubicBezTo>
                    <a:pt x="513777" y="6680"/>
                    <a:pt x="506440" y="7348"/>
                    <a:pt x="518886" y="1817"/>
                  </a:cubicBezTo>
                  <a:cubicBezTo>
                    <a:pt x="523300" y="-145"/>
                    <a:pt x="524481" y="2"/>
                    <a:pt x="527957" y="2"/>
                  </a:cubicBezTo>
                  <a:lnTo>
                    <a:pt x="157843" y="1061359"/>
                  </a:lnTo>
                  <a:close/>
                </a:path>
              </a:pathLst>
            </a:custGeom>
            <a:solidFill>
              <a:srgbClr val="FF090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400"/>
            </a:p>
          </p:txBody>
        </p:sp>
        <p:cxnSp>
          <p:nvCxnSpPr>
            <p:cNvPr id="24" name="Straight Connector 23">
              <a:extLst>
                <a:ext uri="{FF2B5EF4-FFF2-40B4-BE49-F238E27FC236}">
                  <a16:creationId xmlns:a16="http://schemas.microsoft.com/office/drawing/2014/main" id="{EE9E3FCF-6AE6-A588-BF0A-122D45126951}"/>
                </a:ext>
              </a:extLst>
            </p:cNvPr>
            <p:cNvCxnSpPr>
              <a:cxnSpLocks/>
            </p:cNvCxnSpPr>
            <p:nvPr/>
          </p:nvCxnSpPr>
          <p:spPr>
            <a:xfrm>
              <a:off x="4801847" y="6120391"/>
              <a:ext cx="25866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50812E5-0062-42DB-04B3-71B969A9B523}"/>
                </a:ext>
              </a:extLst>
            </p:cNvPr>
            <p:cNvCxnSpPr>
              <a:cxnSpLocks/>
            </p:cNvCxnSpPr>
            <p:nvPr/>
          </p:nvCxnSpPr>
          <p:spPr>
            <a:xfrm flipV="1">
              <a:off x="4801847" y="3553099"/>
              <a:ext cx="0" cy="25672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CD9F3C-680A-4548-DEE1-26B55B8E3B91}"/>
                </a:ext>
              </a:extLst>
            </p:cNvPr>
            <p:cNvSpPr txBox="1"/>
            <p:nvPr/>
          </p:nvSpPr>
          <p:spPr>
            <a:xfrm>
              <a:off x="4947167" y="3400435"/>
              <a:ext cx="2586666" cy="369332"/>
            </a:xfrm>
            <a:prstGeom prst="rect">
              <a:avLst/>
            </a:prstGeom>
            <a:noFill/>
          </p:spPr>
          <p:txBody>
            <a:bodyPr wrap="square" rtlCol="1">
              <a:spAutoFit/>
            </a:bodyPr>
            <a:lstStyle/>
            <a:p>
              <a:r>
                <a:rPr lang="en-US" b="1" dirty="0">
                  <a:solidFill>
                    <a:schemeClr val="bg1"/>
                  </a:solidFill>
                </a:rPr>
                <a:t>   A                                   B</a:t>
              </a:r>
              <a:endParaRPr lang="he-IL" b="1" dirty="0">
                <a:solidFill>
                  <a:schemeClr val="bg1"/>
                </a:solidFill>
              </a:endParaRPr>
            </a:p>
          </p:txBody>
        </p:sp>
        <p:cxnSp>
          <p:nvCxnSpPr>
            <p:cNvPr id="28" name="Straight Connector 27">
              <a:extLst>
                <a:ext uri="{FF2B5EF4-FFF2-40B4-BE49-F238E27FC236}">
                  <a16:creationId xmlns:a16="http://schemas.microsoft.com/office/drawing/2014/main" id="{B597B108-7A92-396E-18D7-F2B74D8CCD70}"/>
                </a:ext>
              </a:extLst>
            </p:cNvPr>
            <p:cNvCxnSpPr/>
            <p:nvPr/>
          </p:nvCxnSpPr>
          <p:spPr>
            <a:xfrm flipV="1">
              <a:off x="6172685" y="3753365"/>
              <a:ext cx="773459" cy="2367026"/>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550C4B0-E996-B16D-8462-C8D7777FE5D3}"/>
                </a:ext>
              </a:extLst>
            </p:cNvPr>
            <p:cNvSpPr txBox="1"/>
            <p:nvPr/>
          </p:nvSpPr>
          <p:spPr>
            <a:xfrm>
              <a:off x="5844680" y="5199549"/>
              <a:ext cx="676174" cy="338554"/>
            </a:xfrm>
            <a:prstGeom prst="rect">
              <a:avLst/>
            </a:prstGeom>
            <a:noFill/>
          </p:spPr>
          <p:txBody>
            <a:bodyPr wrap="square" rtlCol="1">
              <a:spAutoFit/>
            </a:bodyPr>
            <a:lstStyle/>
            <a:p>
              <a:pPr algn="ctr"/>
              <a:r>
                <a:rPr lang="en-US" sz="1600" dirty="0">
                  <a:solidFill>
                    <a:schemeClr val="bg1"/>
                  </a:solidFill>
                </a:rPr>
                <a:t> AUC</a:t>
              </a:r>
            </a:p>
          </p:txBody>
        </p:sp>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A189388D-DD9C-3C39-69D0-271A1CA94669}"/>
                    </a:ext>
                  </a:extLst>
                </p14:cNvPr>
                <p14:cNvContentPartPr/>
                <p14:nvPr/>
              </p14:nvContentPartPr>
              <p14:xfrm>
                <a:off x="5982619" y="3768176"/>
                <a:ext cx="1293784" cy="2327314"/>
              </p14:xfrm>
            </p:contentPart>
          </mc:Choice>
          <mc:Fallback xmlns="">
            <p:pic>
              <p:nvPicPr>
                <p:cNvPr id="31" name="Ink 30">
                  <a:extLst>
                    <a:ext uri="{FF2B5EF4-FFF2-40B4-BE49-F238E27FC236}">
                      <a16:creationId xmlns:a16="http://schemas.microsoft.com/office/drawing/2014/main" id="{A189388D-DD9C-3C39-69D0-271A1CA94669}"/>
                    </a:ext>
                  </a:extLst>
                </p:cNvPr>
                <p:cNvPicPr/>
                <p:nvPr/>
              </p:nvPicPr>
              <p:blipFill>
                <a:blip r:embed="rId5"/>
                <a:stretch>
                  <a:fillRect/>
                </a:stretch>
              </p:blipFill>
              <p:spPr>
                <a:xfrm>
                  <a:off x="5961291" y="3746839"/>
                  <a:ext cx="1336038" cy="2369585"/>
                </a:xfrm>
                <a:prstGeom prst="rect">
                  <a:avLst/>
                </a:prstGeom>
              </p:spPr>
            </p:pic>
          </mc:Fallback>
        </mc:AlternateContent>
        <p:sp>
          <p:nvSpPr>
            <p:cNvPr id="32" name="TextBox 31">
              <a:extLst>
                <a:ext uri="{FF2B5EF4-FFF2-40B4-BE49-F238E27FC236}">
                  <a16:creationId xmlns:a16="http://schemas.microsoft.com/office/drawing/2014/main" id="{10122D7A-7546-298B-ADD9-ED94CDA9836B}"/>
                </a:ext>
              </a:extLst>
            </p:cNvPr>
            <p:cNvSpPr txBox="1"/>
            <p:nvPr/>
          </p:nvSpPr>
          <p:spPr>
            <a:xfrm rot="16200000">
              <a:off x="3438557" y="4625141"/>
              <a:ext cx="2208564" cy="400110"/>
            </a:xfrm>
            <a:prstGeom prst="rect">
              <a:avLst/>
            </a:prstGeom>
            <a:noFill/>
          </p:spPr>
          <p:txBody>
            <a:bodyPr wrap="square" rtlCol="1">
              <a:spAutoFit/>
            </a:bodyPr>
            <a:lstStyle/>
            <a:p>
              <a:pPr algn="ctr"/>
              <a:r>
                <a:rPr lang="en-US" sz="2000" dirty="0"/>
                <a:t>% Path traveled</a:t>
              </a:r>
              <a:endParaRPr lang="he-IL" sz="2000" dirty="0"/>
            </a:p>
          </p:txBody>
        </p:sp>
        <p:sp>
          <p:nvSpPr>
            <p:cNvPr id="33" name="TextBox 32">
              <a:extLst>
                <a:ext uri="{FF2B5EF4-FFF2-40B4-BE49-F238E27FC236}">
                  <a16:creationId xmlns:a16="http://schemas.microsoft.com/office/drawing/2014/main" id="{7DEB299E-BE53-5E90-6E22-CB876A024B21}"/>
                </a:ext>
              </a:extLst>
            </p:cNvPr>
            <p:cNvSpPr txBox="1"/>
            <p:nvPr/>
          </p:nvSpPr>
          <p:spPr>
            <a:xfrm>
              <a:off x="5540248" y="6148765"/>
              <a:ext cx="1300126" cy="400110"/>
            </a:xfrm>
            <a:prstGeom prst="rect">
              <a:avLst/>
            </a:prstGeom>
            <a:noFill/>
          </p:spPr>
          <p:txBody>
            <a:bodyPr wrap="square" rtlCol="1">
              <a:spAutoFit/>
            </a:bodyPr>
            <a:lstStyle/>
            <a:p>
              <a:pPr algn="ctr"/>
              <a:r>
                <a:rPr lang="en-US" sz="2000" dirty="0"/>
                <a:t>X</a:t>
              </a:r>
              <a:endParaRPr lang="he-IL" sz="2000" dirty="0"/>
            </a:p>
          </p:txBody>
        </p:sp>
        <p:sp>
          <p:nvSpPr>
            <p:cNvPr id="35" name="Rectangle: Rounded Corners 34">
              <a:extLst>
                <a:ext uri="{FF2B5EF4-FFF2-40B4-BE49-F238E27FC236}">
                  <a16:creationId xmlns:a16="http://schemas.microsoft.com/office/drawing/2014/main" id="{A858C212-7F16-0A94-BC92-1E53600DA834}"/>
                </a:ext>
              </a:extLst>
            </p:cNvPr>
            <p:cNvSpPr/>
            <p:nvPr/>
          </p:nvSpPr>
          <p:spPr>
            <a:xfrm>
              <a:off x="4976552" y="3418487"/>
              <a:ext cx="2472038" cy="443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Screen</a:t>
              </a:r>
              <a:endParaRPr lang="he-IL" sz="2800" dirty="0"/>
            </a:p>
          </p:txBody>
        </p:sp>
      </p:grpSp>
      <p:grpSp>
        <p:nvGrpSpPr>
          <p:cNvPr id="84" name="Group 83">
            <a:extLst>
              <a:ext uri="{FF2B5EF4-FFF2-40B4-BE49-F238E27FC236}">
                <a16:creationId xmlns:a16="http://schemas.microsoft.com/office/drawing/2014/main" id="{461D90CF-987E-2E1D-8D82-E912E80D5976}"/>
              </a:ext>
            </a:extLst>
          </p:cNvPr>
          <p:cNvGrpSpPr/>
          <p:nvPr/>
        </p:nvGrpSpPr>
        <p:grpSpPr>
          <a:xfrm>
            <a:off x="978495" y="4042401"/>
            <a:ext cx="2748179" cy="2793459"/>
            <a:chOff x="465619" y="3666284"/>
            <a:chExt cx="3073107" cy="3123741"/>
          </a:xfrm>
        </p:grpSpPr>
        <p:cxnSp>
          <p:nvCxnSpPr>
            <p:cNvPr id="39" name="Straight Connector 38">
              <a:extLst>
                <a:ext uri="{FF2B5EF4-FFF2-40B4-BE49-F238E27FC236}">
                  <a16:creationId xmlns:a16="http://schemas.microsoft.com/office/drawing/2014/main" id="{61736B6E-A193-483C-1695-F36E9CE63B33}"/>
                </a:ext>
              </a:extLst>
            </p:cNvPr>
            <p:cNvCxnSpPr>
              <a:cxnSpLocks/>
            </p:cNvCxnSpPr>
            <p:nvPr/>
          </p:nvCxnSpPr>
          <p:spPr>
            <a:xfrm>
              <a:off x="895696" y="6375235"/>
              <a:ext cx="26201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A085951-55EC-7DC8-4112-9719B2EBEA7D}"/>
                </a:ext>
              </a:extLst>
            </p:cNvPr>
            <p:cNvCxnSpPr>
              <a:cxnSpLocks/>
            </p:cNvCxnSpPr>
            <p:nvPr/>
          </p:nvCxnSpPr>
          <p:spPr>
            <a:xfrm flipV="1">
              <a:off x="895696" y="3774752"/>
              <a:ext cx="0" cy="2600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DFD354-8D17-3B3D-B585-9898CAC7B6B3}"/>
                </a:ext>
              </a:extLst>
            </p:cNvPr>
            <p:cNvCxnSpPr>
              <a:cxnSpLocks/>
            </p:cNvCxnSpPr>
            <p:nvPr/>
          </p:nvCxnSpPr>
          <p:spPr>
            <a:xfrm flipV="1">
              <a:off x="2284256" y="4139083"/>
              <a:ext cx="773460" cy="2236152"/>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1F39581C-B0E9-8E2D-4D58-3F6E98E15A20}"/>
                    </a:ext>
                  </a:extLst>
                </p14:cNvPr>
                <p14:cNvContentPartPr/>
                <p14:nvPr/>
              </p14:nvContentPartPr>
              <p14:xfrm>
                <a:off x="2293099" y="4109469"/>
                <a:ext cx="782432" cy="2236152"/>
              </p14:xfrm>
            </p:contentPart>
          </mc:Choice>
          <mc:Fallback xmlns="">
            <p:pic>
              <p:nvPicPr>
                <p:cNvPr id="44" name="Ink 43">
                  <a:extLst>
                    <a:ext uri="{FF2B5EF4-FFF2-40B4-BE49-F238E27FC236}">
                      <a16:creationId xmlns:a16="http://schemas.microsoft.com/office/drawing/2014/main" id="{1F39581C-B0E9-8E2D-4D58-3F6E98E15A20}"/>
                    </a:ext>
                  </a:extLst>
                </p:cNvPr>
                <p:cNvPicPr/>
                <p:nvPr/>
              </p:nvPicPr>
              <p:blipFill>
                <a:blip r:embed="rId7"/>
                <a:stretch>
                  <a:fillRect/>
                </a:stretch>
              </p:blipFill>
              <p:spPr>
                <a:xfrm>
                  <a:off x="2271767" y="4088130"/>
                  <a:ext cx="824291" cy="2278427"/>
                </a:xfrm>
                <a:prstGeom prst="rect">
                  <a:avLst/>
                </a:prstGeom>
              </p:spPr>
            </p:pic>
          </mc:Fallback>
        </mc:AlternateContent>
        <p:sp>
          <p:nvSpPr>
            <p:cNvPr id="45" name="TextBox 44">
              <a:extLst>
                <a:ext uri="{FF2B5EF4-FFF2-40B4-BE49-F238E27FC236}">
                  <a16:creationId xmlns:a16="http://schemas.microsoft.com/office/drawing/2014/main" id="{88630721-F5AC-90D2-8366-284A8B1DE4F3}"/>
                </a:ext>
              </a:extLst>
            </p:cNvPr>
            <p:cNvSpPr txBox="1"/>
            <p:nvPr/>
          </p:nvSpPr>
          <p:spPr>
            <a:xfrm>
              <a:off x="1522907" y="4542618"/>
              <a:ext cx="863174" cy="447417"/>
            </a:xfrm>
            <a:prstGeom prst="rect">
              <a:avLst/>
            </a:prstGeom>
            <a:noFill/>
          </p:spPr>
          <p:txBody>
            <a:bodyPr wrap="square" rtlCol="1">
              <a:spAutoFit/>
            </a:bodyPr>
            <a:lstStyle/>
            <a:p>
              <a:pPr algn="ctr"/>
              <a:r>
                <a:rPr lang="en-US" sz="2000" b="1" dirty="0"/>
                <a:t>MAD</a:t>
              </a:r>
              <a:endParaRPr lang="he-IL" sz="2000" b="1" dirty="0"/>
            </a:p>
          </p:txBody>
        </p:sp>
        <p:sp>
          <p:nvSpPr>
            <p:cNvPr id="47" name="TextBox 46">
              <a:extLst>
                <a:ext uri="{FF2B5EF4-FFF2-40B4-BE49-F238E27FC236}">
                  <a16:creationId xmlns:a16="http://schemas.microsoft.com/office/drawing/2014/main" id="{B91C237E-8B72-9E57-3D8A-9D33714E3B4D}"/>
                </a:ext>
              </a:extLst>
            </p:cNvPr>
            <p:cNvSpPr txBox="1"/>
            <p:nvPr/>
          </p:nvSpPr>
          <p:spPr>
            <a:xfrm rot="16200000">
              <a:off x="-500182" y="4849179"/>
              <a:ext cx="2331712" cy="400110"/>
            </a:xfrm>
            <a:prstGeom prst="rect">
              <a:avLst/>
            </a:prstGeom>
            <a:noFill/>
          </p:spPr>
          <p:txBody>
            <a:bodyPr wrap="square" rtlCol="1">
              <a:spAutoFit/>
            </a:bodyPr>
            <a:lstStyle/>
            <a:p>
              <a:pPr algn="ctr"/>
              <a:r>
                <a:rPr lang="en-US" sz="2000" dirty="0"/>
                <a:t>% Path traveled</a:t>
              </a:r>
              <a:endParaRPr lang="he-IL" sz="2000" dirty="0"/>
            </a:p>
          </p:txBody>
        </p:sp>
        <p:sp>
          <p:nvSpPr>
            <p:cNvPr id="48" name="TextBox 47">
              <a:extLst>
                <a:ext uri="{FF2B5EF4-FFF2-40B4-BE49-F238E27FC236}">
                  <a16:creationId xmlns:a16="http://schemas.microsoft.com/office/drawing/2014/main" id="{423DFDA8-3F10-7172-AAA4-F4C590D8A7C6}"/>
                </a:ext>
              </a:extLst>
            </p:cNvPr>
            <p:cNvSpPr txBox="1"/>
            <p:nvPr/>
          </p:nvSpPr>
          <p:spPr>
            <a:xfrm>
              <a:off x="1638831" y="6389915"/>
              <a:ext cx="1316934" cy="400110"/>
            </a:xfrm>
            <a:prstGeom prst="rect">
              <a:avLst/>
            </a:prstGeom>
            <a:noFill/>
          </p:spPr>
          <p:txBody>
            <a:bodyPr wrap="square" rtlCol="1">
              <a:spAutoFit/>
            </a:bodyPr>
            <a:lstStyle/>
            <a:p>
              <a:pPr algn="ctr"/>
              <a:r>
                <a:rPr lang="en-US" sz="2000" dirty="0"/>
                <a:t>X</a:t>
              </a:r>
              <a:endParaRPr lang="he-IL" sz="2000" dirty="0"/>
            </a:p>
          </p:txBody>
        </p:sp>
        <p:cxnSp>
          <p:nvCxnSpPr>
            <p:cNvPr id="49" name="Straight Arrow Connector 48">
              <a:extLst>
                <a:ext uri="{FF2B5EF4-FFF2-40B4-BE49-F238E27FC236}">
                  <a16:creationId xmlns:a16="http://schemas.microsoft.com/office/drawing/2014/main" id="{F1FE7B53-EAF3-51BC-435F-DE231BC440DE}"/>
                </a:ext>
              </a:extLst>
            </p:cNvPr>
            <p:cNvCxnSpPr>
              <a:cxnSpLocks/>
            </p:cNvCxnSpPr>
            <p:nvPr/>
          </p:nvCxnSpPr>
          <p:spPr>
            <a:xfrm flipH="1" flipV="1">
              <a:off x="2439183" y="4775024"/>
              <a:ext cx="303860" cy="103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15B17C4-9AC7-F5C3-8956-CF18B32F8303}"/>
                </a:ext>
              </a:extLst>
            </p:cNvPr>
            <p:cNvCxnSpPr/>
            <p:nvPr/>
          </p:nvCxnSpPr>
          <p:spPr>
            <a:xfrm flipV="1">
              <a:off x="2720451" y="4811360"/>
              <a:ext cx="40450" cy="1361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CF7AD140-8317-2391-63C2-FA0CF758BEC1}"/>
                </a:ext>
              </a:extLst>
            </p:cNvPr>
            <p:cNvSpPr/>
            <p:nvPr/>
          </p:nvSpPr>
          <p:spPr>
            <a:xfrm>
              <a:off x="1066688" y="3666284"/>
              <a:ext cx="2472038" cy="443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Screen</a:t>
              </a:r>
              <a:endParaRPr lang="he-IL" sz="2800" dirty="0"/>
            </a:p>
          </p:txBody>
        </p:sp>
      </p:grpSp>
      <p:sp>
        <p:nvSpPr>
          <p:cNvPr id="3" name="TextBox 2">
            <a:extLst>
              <a:ext uri="{FF2B5EF4-FFF2-40B4-BE49-F238E27FC236}">
                <a16:creationId xmlns:a16="http://schemas.microsoft.com/office/drawing/2014/main" id="{17C9939B-DE49-92BE-6A87-0ABAF7406516}"/>
              </a:ext>
            </a:extLst>
          </p:cNvPr>
          <p:cNvSpPr txBox="1"/>
          <p:nvPr/>
        </p:nvSpPr>
        <p:spPr>
          <a:xfrm>
            <a:off x="0" y="529"/>
            <a:ext cx="12192000" cy="646331"/>
          </a:xfrm>
          <a:prstGeom prst="rect">
            <a:avLst/>
          </a:prstGeom>
          <a:noFill/>
        </p:spPr>
        <p:txBody>
          <a:bodyPr wrap="square" rtlCol="1">
            <a:spAutoFit/>
          </a:bodyPr>
          <a:lstStyle/>
          <a:p>
            <a:pPr algn="ctr"/>
            <a:r>
              <a:rPr lang="en-US" sz="3600" dirty="0">
                <a:solidFill>
                  <a:schemeClr val="accent5">
                    <a:lumMod val="75000"/>
                  </a:schemeClr>
                </a:solidFill>
              </a:rPr>
              <a:t>Extracted Variables</a:t>
            </a:r>
          </a:p>
        </p:txBody>
      </p:sp>
      <p:sp>
        <p:nvSpPr>
          <p:cNvPr id="2" name="TextBox 1">
            <a:extLst>
              <a:ext uri="{FF2B5EF4-FFF2-40B4-BE49-F238E27FC236}">
                <a16:creationId xmlns:a16="http://schemas.microsoft.com/office/drawing/2014/main" id="{3A0A0F1F-E76F-141A-A20F-711312F2D572}"/>
              </a:ext>
            </a:extLst>
          </p:cNvPr>
          <p:cNvSpPr txBox="1"/>
          <p:nvPr/>
        </p:nvSpPr>
        <p:spPr>
          <a:xfrm>
            <a:off x="9277465" y="3596272"/>
            <a:ext cx="2386059" cy="461665"/>
          </a:xfrm>
          <a:prstGeom prst="rect">
            <a:avLst/>
          </a:prstGeom>
          <a:noFill/>
        </p:spPr>
        <p:txBody>
          <a:bodyPr wrap="square" rtlCol="1">
            <a:spAutoFit/>
          </a:bodyPr>
          <a:lstStyle/>
          <a:p>
            <a:pPr algn="ctr"/>
            <a:r>
              <a:rPr lang="en-US" sz="2400" b="1" dirty="0"/>
              <a:t>Heading angle</a:t>
            </a:r>
            <a:endParaRPr lang="en-US" sz="2400" dirty="0"/>
          </a:p>
        </p:txBody>
      </p:sp>
      <p:sp>
        <p:nvSpPr>
          <p:cNvPr id="38" name="TextBox 37">
            <a:extLst>
              <a:ext uri="{FF2B5EF4-FFF2-40B4-BE49-F238E27FC236}">
                <a16:creationId xmlns:a16="http://schemas.microsoft.com/office/drawing/2014/main" id="{8E602BC4-D3E2-FA7D-707E-3D7F2157BE04}"/>
              </a:ext>
            </a:extLst>
          </p:cNvPr>
          <p:cNvSpPr txBox="1"/>
          <p:nvPr/>
        </p:nvSpPr>
        <p:spPr>
          <a:xfrm>
            <a:off x="5225938" y="3601145"/>
            <a:ext cx="2386059" cy="461665"/>
          </a:xfrm>
          <a:prstGeom prst="rect">
            <a:avLst/>
          </a:prstGeom>
          <a:noFill/>
        </p:spPr>
        <p:txBody>
          <a:bodyPr wrap="square" rtlCol="1">
            <a:spAutoFit/>
          </a:bodyPr>
          <a:lstStyle/>
          <a:p>
            <a:pPr algn="ctr"/>
            <a:r>
              <a:rPr lang="en-US" sz="2400" b="1" dirty="0"/>
              <a:t>AUC</a:t>
            </a:r>
            <a:endParaRPr lang="en-US" sz="2400" dirty="0"/>
          </a:p>
        </p:txBody>
      </p:sp>
      <p:sp>
        <p:nvSpPr>
          <p:cNvPr id="55" name="TextBox 54">
            <a:extLst>
              <a:ext uri="{FF2B5EF4-FFF2-40B4-BE49-F238E27FC236}">
                <a16:creationId xmlns:a16="http://schemas.microsoft.com/office/drawing/2014/main" id="{D0405B8C-6ED8-C213-16CB-BEAB8D9E2530}"/>
              </a:ext>
            </a:extLst>
          </p:cNvPr>
          <p:cNvSpPr txBox="1"/>
          <p:nvPr/>
        </p:nvSpPr>
        <p:spPr>
          <a:xfrm>
            <a:off x="669231" y="3600263"/>
            <a:ext cx="4148316" cy="461665"/>
          </a:xfrm>
          <a:prstGeom prst="rect">
            <a:avLst/>
          </a:prstGeom>
          <a:noFill/>
        </p:spPr>
        <p:txBody>
          <a:bodyPr wrap="square" rtlCol="1">
            <a:spAutoFit/>
          </a:bodyPr>
          <a:lstStyle/>
          <a:p>
            <a:pPr algn="ctr"/>
            <a:r>
              <a:rPr lang="en-US" sz="2400" b="1" dirty="0"/>
              <a:t>Maximal absolute deviation</a:t>
            </a:r>
            <a:endParaRPr lang="en-US" sz="2400" dirty="0"/>
          </a:p>
        </p:txBody>
      </p:sp>
      <p:grpSp>
        <p:nvGrpSpPr>
          <p:cNvPr id="90" name="Group 89">
            <a:extLst>
              <a:ext uri="{FF2B5EF4-FFF2-40B4-BE49-F238E27FC236}">
                <a16:creationId xmlns:a16="http://schemas.microsoft.com/office/drawing/2014/main" id="{B2D75CF5-0826-16F0-6AF0-5E196C358854}"/>
              </a:ext>
            </a:extLst>
          </p:cNvPr>
          <p:cNvGrpSpPr/>
          <p:nvPr/>
        </p:nvGrpSpPr>
        <p:grpSpPr>
          <a:xfrm>
            <a:off x="1182552" y="734293"/>
            <a:ext cx="10179583" cy="2798172"/>
            <a:chOff x="-16440" y="612250"/>
            <a:chExt cx="11825158" cy="3250509"/>
          </a:xfrm>
        </p:grpSpPr>
        <p:sp>
          <p:nvSpPr>
            <p:cNvPr id="56" name="Freeform: Shape 55">
              <a:extLst>
                <a:ext uri="{FF2B5EF4-FFF2-40B4-BE49-F238E27FC236}">
                  <a16:creationId xmlns:a16="http://schemas.microsoft.com/office/drawing/2014/main" id="{23CEF19D-A929-CCA9-46F2-8A516CC0EFED}"/>
                </a:ext>
              </a:extLst>
            </p:cNvPr>
            <p:cNvSpPr/>
            <p:nvPr/>
          </p:nvSpPr>
          <p:spPr>
            <a:xfrm>
              <a:off x="1160155" y="1104415"/>
              <a:ext cx="1447542" cy="2346696"/>
            </a:xfrm>
            <a:custGeom>
              <a:avLst/>
              <a:gdLst>
                <a:gd name="connsiteX0" fmla="*/ 589006 w 1206844"/>
                <a:gd name="connsiteY0" fmla="*/ 1923535 h 1944130"/>
                <a:gd name="connsiteX1" fmla="*/ 654908 w 1206844"/>
                <a:gd name="connsiteY1" fmla="*/ 1754659 h 1944130"/>
                <a:gd name="connsiteX2" fmla="*/ 667265 w 1206844"/>
                <a:gd name="connsiteY2" fmla="*/ 1441621 h 1944130"/>
                <a:gd name="connsiteX3" fmla="*/ 679622 w 1206844"/>
                <a:gd name="connsiteY3" fmla="*/ 1173892 h 1944130"/>
                <a:gd name="connsiteX4" fmla="*/ 700217 w 1206844"/>
                <a:gd name="connsiteY4" fmla="*/ 864973 h 1944130"/>
                <a:gd name="connsiteX5" fmla="*/ 745525 w 1206844"/>
                <a:gd name="connsiteY5" fmla="*/ 753762 h 1944130"/>
                <a:gd name="connsiteX6" fmla="*/ 774357 w 1206844"/>
                <a:gd name="connsiteY6" fmla="*/ 580767 h 1944130"/>
                <a:gd name="connsiteX7" fmla="*/ 819665 w 1206844"/>
                <a:gd name="connsiteY7" fmla="*/ 457200 h 1944130"/>
                <a:gd name="connsiteX8" fmla="*/ 930876 w 1206844"/>
                <a:gd name="connsiteY8" fmla="*/ 354227 h 1944130"/>
                <a:gd name="connsiteX9" fmla="*/ 959708 w 1206844"/>
                <a:gd name="connsiteY9" fmla="*/ 313038 h 1944130"/>
                <a:gd name="connsiteX10" fmla="*/ 1037968 w 1206844"/>
                <a:gd name="connsiteY10" fmla="*/ 230659 h 1944130"/>
                <a:gd name="connsiteX11" fmla="*/ 1107990 w 1206844"/>
                <a:gd name="connsiteY11" fmla="*/ 140043 h 1944130"/>
                <a:gd name="connsiteX12" fmla="*/ 1161535 w 1206844"/>
                <a:gd name="connsiteY12" fmla="*/ 90616 h 1944130"/>
                <a:gd name="connsiteX13" fmla="*/ 1206844 w 1206844"/>
                <a:gd name="connsiteY13" fmla="*/ 16475 h 1944130"/>
                <a:gd name="connsiteX14" fmla="*/ 0 w 1206844"/>
                <a:gd name="connsiteY14" fmla="*/ 0 h 1944130"/>
                <a:gd name="connsiteX15" fmla="*/ 4119 w 1206844"/>
                <a:gd name="connsiteY15" fmla="*/ 1944130 h 1944130"/>
                <a:gd name="connsiteX16" fmla="*/ 589006 w 1206844"/>
                <a:gd name="connsiteY16" fmla="*/ 1923535 h 1944130"/>
                <a:gd name="connsiteX0" fmla="*/ 593125 w 1206844"/>
                <a:gd name="connsiteY0" fmla="*/ 1956487 h 1956487"/>
                <a:gd name="connsiteX1" fmla="*/ 654908 w 1206844"/>
                <a:gd name="connsiteY1" fmla="*/ 1754659 h 1956487"/>
                <a:gd name="connsiteX2" fmla="*/ 667265 w 1206844"/>
                <a:gd name="connsiteY2" fmla="*/ 1441621 h 1956487"/>
                <a:gd name="connsiteX3" fmla="*/ 679622 w 1206844"/>
                <a:gd name="connsiteY3" fmla="*/ 1173892 h 1956487"/>
                <a:gd name="connsiteX4" fmla="*/ 700217 w 1206844"/>
                <a:gd name="connsiteY4" fmla="*/ 864973 h 1956487"/>
                <a:gd name="connsiteX5" fmla="*/ 745525 w 1206844"/>
                <a:gd name="connsiteY5" fmla="*/ 753762 h 1956487"/>
                <a:gd name="connsiteX6" fmla="*/ 774357 w 1206844"/>
                <a:gd name="connsiteY6" fmla="*/ 580767 h 1956487"/>
                <a:gd name="connsiteX7" fmla="*/ 819665 w 1206844"/>
                <a:gd name="connsiteY7" fmla="*/ 457200 h 1956487"/>
                <a:gd name="connsiteX8" fmla="*/ 930876 w 1206844"/>
                <a:gd name="connsiteY8" fmla="*/ 354227 h 1956487"/>
                <a:gd name="connsiteX9" fmla="*/ 959708 w 1206844"/>
                <a:gd name="connsiteY9" fmla="*/ 313038 h 1956487"/>
                <a:gd name="connsiteX10" fmla="*/ 1037968 w 1206844"/>
                <a:gd name="connsiteY10" fmla="*/ 230659 h 1956487"/>
                <a:gd name="connsiteX11" fmla="*/ 1107990 w 1206844"/>
                <a:gd name="connsiteY11" fmla="*/ 140043 h 1956487"/>
                <a:gd name="connsiteX12" fmla="*/ 1161535 w 1206844"/>
                <a:gd name="connsiteY12" fmla="*/ 90616 h 1956487"/>
                <a:gd name="connsiteX13" fmla="*/ 1206844 w 1206844"/>
                <a:gd name="connsiteY13" fmla="*/ 16475 h 1956487"/>
                <a:gd name="connsiteX14" fmla="*/ 0 w 1206844"/>
                <a:gd name="connsiteY14" fmla="*/ 0 h 1956487"/>
                <a:gd name="connsiteX15" fmla="*/ 4119 w 1206844"/>
                <a:gd name="connsiteY15" fmla="*/ 1944130 h 1956487"/>
                <a:gd name="connsiteX16" fmla="*/ 593125 w 1206844"/>
                <a:gd name="connsiteY16" fmla="*/ 1956487 h 195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6844" h="1956487">
                  <a:moveTo>
                    <a:pt x="593125" y="1956487"/>
                  </a:moveTo>
                  <a:lnTo>
                    <a:pt x="654908" y="1754659"/>
                  </a:lnTo>
                  <a:lnTo>
                    <a:pt x="667265" y="1441621"/>
                  </a:lnTo>
                  <a:lnTo>
                    <a:pt x="679622" y="1173892"/>
                  </a:lnTo>
                  <a:lnTo>
                    <a:pt x="700217" y="864973"/>
                  </a:lnTo>
                  <a:lnTo>
                    <a:pt x="745525" y="753762"/>
                  </a:lnTo>
                  <a:lnTo>
                    <a:pt x="774357" y="580767"/>
                  </a:lnTo>
                  <a:lnTo>
                    <a:pt x="819665" y="457200"/>
                  </a:lnTo>
                  <a:lnTo>
                    <a:pt x="930876" y="354227"/>
                  </a:lnTo>
                  <a:cubicBezTo>
                    <a:pt x="954348" y="321366"/>
                    <a:pt x="944920" y="335221"/>
                    <a:pt x="959708" y="313038"/>
                  </a:cubicBezTo>
                  <a:lnTo>
                    <a:pt x="1037968" y="230659"/>
                  </a:lnTo>
                  <a:lnTo>
                    <a:pt x="1107990" y="140043"/>
                  </a:lnTo>
                  <a:lnTo>
                    <a:pt x="1161535" y="90616"/>
                  </a:lnTo>
                  <a:lnTo>
                    <a:pt x="1206844" y="16475"/>
                  </a:lnTo>
                  <a:lnTo>
                    <a:pt x="0" y="0"/>
                  </a:lnTo>
                  <a:lnTo>
                    <a:pt x="4119" y="1944130"/>
                  </a:lnTo>
                  <a:lnTo>
                    <a:pt x="593125" y="1956487"/>
                  </a:lnTo>
                  <a:close/>
                </a:path>
              </a:pathLst>
            </a:custGeom>
            <a:solidFill>
              <a:srgbClr val="FF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 name="TextBox 56">
              <a:extLst>
                <a:ext uri="{FF2B5EF4-FFF2-40B4-BE49-F238E27FC236}">
                  <a16:creationId xmlns:a16="http://schemas.microsoft.com/office/drawing/2014/main" id="{6C35BB55-4F86-F894-83DC-2E0B7D9F5465}"/>
                </a:ext>
              </a:extLst>
            </p:cNvPr>
            <p:cNvSpPr txBox="1"/>
            <p:nvPr/>
          </p:nvSpPr>
          <p:spPr>
            <a:xfrm>
              <a:off x="2092064" y="1938556"/>
              <a:ext cx="979991" cy="996734"/>
            </a:xfrm>
            <a:prstGeom prst="rect">
              <a:avLst/>
            </a:prstGeom>
            <a:noFill/>
          </p:spPr>
          <p:txBody>
            <a:bodyPr wrap="square" rtlCol="1">
              <a:spAutoFit/>
            </a:bodyPr>
            <a:lstStyle/>
            <a:p>
              <a:pPr algn="ctr"/>
              <a:r>
                <a:rPr lang="en-US" sz="1600" dirty="0">
                  <a:solidFill>
                    <a:schemeClr val="bg1"/>
                  </a:solidFill>
                </a:rPr>
                <a:t>Right Path Area</a:t>
              </a:r>
            </a:p>
          </p:txBody>
        </p:sp>
        <p:sp>
          <p:nvSpPr>
            <p:cNvPr id="58" name="TextBox 57">
              <a:extLst>
                <a:ext uri="{FF2B5EF4-FFF2-40B4-BE49-F238E27FC236}">
                  <a16:creationId xmlns:a16="http://schemas.microsoft.com/office/drawing/2014/main" id="{D3A6BE6E-0424-F4FC-FE7C-550132103A98}"/>
                </a:ext>
              </a:extLst>
            </p:cNvPr>
            <p:cNvSpPr txBox="1"/>
            <p:nvPr/>
          </p:nvSpPr>
          <p:spPr>
            <a:xfrm>
              <a:off x="1070953" y="1938556"/>
              <a:ext cx="979991" cy="1015662"/>
            </a:xfrm>
            <a:prstGeom prst="rect">
              <a:avLst/>
            </a:prstGeom>
            <a:noFill/>
          </p:spPr>
          <p:txBody>
            <a:bodyPr wrap="square" rtlCol="1">
              <a:spAutoFit/>
            </a:bodyPr>
            <a:lstStyle/>
            <a:p>
              <a:pPr algn="ctr"/>
              <a:r>
                <a:rPr lang="en-US" sz="2000" dirty="0">
                  <a:solidFill>
                    <a:schemeClr val="bg1"/>
                  </a:solidFill>
                </a:rPr>
                <a:t>Right Reach Area</a:t>
              </a:r>
            </a:p>
          </p:txBody>
        </p:sp>
        <p:sp>
          <p:nvSpPr>
            <p:cNvPr id="59" name="TextBox 58">
              <a:extLst>
                <a:ext uri="{FF2B5EF4-FFF2-40B4-BE49-F238E27FC236}">
                  <a16:creationId xmlns:a16="http://schemas.microsoft.com/office/drawing/2014/main" id="{76A698C8-69EB-9B15-B76E-98DFEFCC38F1}"/>
                </a:ext>
              </a:extLst>
            </p:cNvPr>
            <p:cNvSpPr txBox="1"/>
            <p:nvPr/>
          </p:nvSpPr>
          <p:spPr>
            <a:xfrm rot="16200000">
              <a:off x="-1249593" y="1845403"/>
              <a:ext cx="2946215" cy="479910"/>
            </a:xfrm>
            <a:prstGeom prst="rect">
              <a:avLst/>
            </a:prstGeom>
            <a:noFill/>
          </p:spPr>
          <p:txBody>
            <a:bodyPr wrap="square" rtlCol="1">
              <a:spAutoFit/>
            </a:bodyPr>
            <a:lstStyle/>
            <a:p>
              <a:pPr algn="ctr"/>
              <a:r>
                <a:rPr lang="en-US" sz="2000" dirty="0"/>
                <a:t>% Path traveled</a:t>
              </a:r>
              <a:endParaRPr lang="he-IL" sz="2000" dirty="0"/>
            </a:p>
          </p:txBody>
        </p:sp>
        <p:cxnSp>
          <p:nvCxnSpPr>
            <p:cNvPr id="60" name="Straight Connector 59">
              <a:extLst>
                <a:ext uri="{FF2B5EF4-FFF2-40B4-BE49-F238E27FC236}">
                  <a16:creationId xmlns:a16="http://schemas.microsoft.com/office/drawing/2014/main" id="{0AAF585E-6A25-4089-60B3-9674EB2BDF9C}"/>
                </a:ext>
              </a:extLst>
            </p:cNvPr>
            <p:cNvCxnSpPr>
              <a:cxnSpLocks/>
            </p:cNvCxnSpPr>
            <p:nvPr/>
          </p:nvCxnSpPr>
          <p:spPr>
            <a:xfrm>
              <a:off x="423733" y="3440250"/>
              <a:ext cx="27056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58EC536-BDC4-7112-BCEB-5B8B8AB6A09E}"/>
                </a:ext>
              </a:extLst>
            </p:cNvPr>
            <p:cNvCxnSpPr>
              <a:cxnSpLocks/>
            </p:cNvCxnSpPr>
            <p:nvPr/>
          </p:nvCxnSpPr>
          <p:spPr>
            <a:xfrm flipV="1">
              <a:off x="423733" y="754890"/>
              <a:ext cx="0" cy="26853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Freeform: Shape 61">
              <a:extLst>
                <a:ext uri="{FF2B5EF4-FFF2-40B4-BE49-F238E27FC236}">
                  <a16:creationId xmlns:a16="http://schemas.microsoft.com/office/drawing/2014/main" id="{0D98018D-C5E8-61E3-F08B-A616327ED76A}"/>
                </a:ext>
              </a:extLst>
            </p:cNvPr>
            <p:cNvSpPr/>
            <p:nvPr/>
          </p:nvSpPr>
          <p:spPr>
            <a:xfrm>
              <a:off x="1897889" y="1147125"/>
              <a:ext cx="751703" cy="2275564"/>
            </a:xfrm>
            <a:custGeom>
              <a:avLst/>
              <a:gdLst>
                <a:gd name="connsiteX0" fmla="*/ 0 w 622300"/>
                <a:gd name="connsiteY0" fmla="*/ 1883833 h 1883833"/>
                <a:gd name="connsiteX1" fmla="*/ 4233 w 622300"/>
                <a:gd name="connsiteY1" fmla="*/ 1807633 h 1883833"/>
                <a:gd name="connsiteX2" fmla="*/ 8467 w 622300"/>
                <a:gd name="connsiteY2" fmla="*/ 1778000 h 1883833"/>
                <a:gd name="connsiteX3" fmla="*/ 21167 w 622300"/>
                <a:gd name="connsiteY3" fmla="*/ 1748367 h 1883833"/>
                <a:gd name="connsiteX4" fmla="*/ 25400 w 622300"/>
                <a:gd name="connsiteY4" fmla="*/ 1710267 h 1883833"/>
                <a:gd name="connsiteX5" fmla="*/ 29633 w 622300"/>
                <a:gd name="connsiteY5" fmla="*/ 1667933 h 1883833"/>
                <a:gd name="connsiteX6" fmla="*/ 38100 w 622300"/>
                <a:gd name="connsiteY6" fmla="*/ 1638300 h 1883833"/>
                <a:gd name="connsiteX7" fmla="*/ 46567 w 622300"/>
                <a:gd name="connsiteY7" fmla="*/ 1337733 h 1883833"/>
                <a:gd name="connsiteX8" fmla="*/ 55033 w 622300"/>
                <a:gd name="connsiteY8" fmla="*/ 1282700 h 1883833"/>
                <a:gd name="connsiteX9" fmla="*/ 63500 w 622300"/>
                <a:gd name="connsiteY9" fmla="*/ 1198033 h 1883833"/>
                <a:gd name="connsiteX10" fmla="*/ 84667 w 622300"/>
                <a:gd name="connsiteY10" fmla="*/ 1066800 h 1883833"/>
                <a:gd name="connsiteX11" fmla="*/ 88900 w 622300"/>
                <a:gd name="connsiteY11" fmla="*/ 986367 h 1883833"/>
                <a:gd name="connsiteX12" fmla="*/ 93133 w 622300"/>
                <a:gd name="connsiteY12" fmla="*/ 948267 h 1883833"/>
                <a:gd name="connsiteX13" fmla="*/ 105833 w 622300"/>
                <a:gd name="connsiteY13" fmla="*/ 821267 h 1883833"/>
                <a:gd name="connsiteX14" fmla="*/ 110067 w 622300"/>
                <a:gd name="connsiteY14" fmla="*/ 791633 h 1883833"/>
                <a:gd name="connsiteX15" fmla="*/ 114300 w 622300"/>
                <a:gd name="connsiteY15" fmla="*/ 757767 h 1883833"/>
                <a:gd name="connsiteX16" fmla="*/ 131233 w 622300"/>
                <a:gd name="connsiteY16" fmla="*/ 728133 h 1883833"/>
                <a:gd name="connsiteX17" fmla="*/ 139700 w 622300"/>
                <a:gd name="connsiteY17" fmla="*/ 698500 h 1883833"/>
                <a:gd name="connsiteX18" fmla="*/ 148167 w 622300"/>
                <a:gd name="connsiteY18" fmla="*/ 601133 h 1883833"/>
                <a:gd name="connsiteX19" fmla="*/ 160867 w 622300"/>
                <a:gd name="connsiteY19" fmla="*/ 567267 h 1883833"/>
                <a:gd name="connsiteX20" fmla="*/ 177800 w 622300"/>
                <a:gd name="connsiteY20" fmla="*/ 503767 h 1883833"/>
                <a:gd name="connsiteX21" fmla="*/ 198967 w 622300"/>
                <a:gd name="connsiteY21" fmla="*/ 469900 h 1883833"/>
                <a:gd name="connsiteX22" fmla="*/ 215900 w 622300"/>
                <a:gd name="connsiteY22" fmla="*/ 431800 h 1883833"/>
                <a:gd name="connsiteX23" fmla="*/ 249767 w 622300"/>
                <a:gd name="connsiteY23" fmla="*/ 389467 h 1883833"/>
                <a:gd name="connsiteX24" fmla="*/ 270933 w 622300"/>
                <a:gd name="connsiteY24" fmla="*/ 359833 h 1883833"/>
                <a:gd name="connsiteX25" fmla="*/ 287867 w 622300"/>
                <a:gd name="connsiteY25" fmla="*/ 347133 h 1883833"/>
                <a:gd name="connsiteX26" fmla="*/ 309033 w 622300"/>
                <a:gd name="connsiteY26" fmla="*/ 317500 h 1883833"/>
                <a:gd name="connsiteX27" fmla="*/ 364067 w 622300"/>
                <a:gd name="connsiteY27" fmla="*/ 266700 h 1883833"/>
                <a:gd name="connsiteX28" fmla="*/ 393700 w 622300"/>
                <a:gd name="connsiteY28" fmla="*/ 228600 h 1883833"/>
                <a:gd name="connsiteX29" fmla="*/ 410633 w 622300"/>
                <a:gd name="connsiteY29" fmla="*/ 211667 h 1883833"/>
                <a:gd name="connsiteX30" fmla="*/ 436033 w 622300"/>
                <a:gd name="connsiteY30" fmla="*/ 169333 h 1883833"/>
                <a:gd name="connsiteX31" fmla="*/ 440267 w 622300"/>
                <a:gd name="connsiteY31" fmla="*/ 156633 h 1883833"/>
                <a:gd name="connsiteX32" fmla="*/ 465667 w 622300"/>
                <a:gd name="connsiteY32" fmla="*/ 127000 h 1883833"/>
                <a:gd name="connsiteX33" fmla="*/ 474133 w 622300"/>
                <a:gd name="connsiteY33" fmla="*/ 110067 h 1883833"/>
                <a:gd name="connsiteX34" fmla="*/ 486833 w 622300"/>
                <a:gd name="connsiteY34" fmla="*/ 101600 h 1883833"/>
                <a:gd name="connsiteX35" fmla="*/ 508000 w 622300"/>
                <a:gd name="connsiteY35" fmla="*/ 84667 h 1883833"/>
                <a:gd name="connsiteX36" fmla="*/ 524933 w 622300"/>
                <a:gd name="connsiteY36" fmla="*/ 67733 h 1883833"/>
                <a:gd name="connsiteX37" fmla="*/ 546100 w 622300"/>
                <a:gd name="connsiteY37" fmla="*/ 50800 h 1883833"/>
                <a:gd name="connsiteX38" fmla="*/ 575733 w 622300"/>
                <a:gd name="connsiteY38" fmla="*/ 25400 h 1883833"/>
                <a:gd name="connsiteX39" fmla="*/ 592667 w 622300"/>
                <a:gd name="connsiteY39" fmla="*/ 21167 h 1883833"/>
                <a:gd name="connsiteX40" fmla="*/ 605367 w 622300"/>
                <a:gd name="connsiteY40" fmla="*/ 4233 h 1883833"/>
                <a:gd name="connsiteX41" fmla="*/ 622300 w 622300"/>
                <a:gd name="connsiteY41" fmla="*/ 0 h 18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2300" h="1883833">
                  <a:moveTo>
                    <a:pt x="0" y="1883833"/>
                  </a:moveTo>
                  <a:cubicBezTo>
                    <a:pt x="1411" y="1858433"/>
                    <a:pt x="2204" y="1832991"/>
                    <a:pt x="4233" y="1807633"/>
                  </a:cubicBezTo>
                  <a:cubicBezTo>
                    <a:pt x="5029" y="1797687"/>
                    <a:pt x="5726" y="1787594"/>
                    <a:pt x="8467" y="1778000"/>
                  </a:cubicBezTo>
                  <a:cubicBezTo>
                    <a:pt x="11419" y="1767667"/>
                    <a:pt x="16934" y="1758245"/>
                    <a:pt x="21167" y="1748367"/>
                  </a:cubicBezTo>
                  <a:cubicBezTo>
                    <a:pt x="22578" y="1735667"/>
                    <a:pt x="24062" y="1722975"/>
                    <a:pt x="25400" y="1710267"/>
                  </a:cubicBezTo>
                  <a:cubicBezTo>
                    <a:pt x="26884" y="1696163"/>
                    <a:pt x="27168" y="1681899"/>
                    <a:pt x="29633" y="1667933"/>
                  </a:cubicBezTo>
                  <a:cubicBezTo>
                    <a:pt x="31418" y="1657816"/>
                    <a:pt x="35278" y="1648178"/>
                    <a:pt x="38100" y="1638300"/>
                  </a:cubicBezTo>
                  <a:cubicBezTo>
                    <a:pt x="52721" y="1492081"/>
                    <a:pt x="31038" y="1720778"/>
                    <a:pt x="46567" y="1337733"/>
                  </a:cubicBezTo>
                  <a:cubicBezTo>
                    <a:pt x="47319" y="1319188"/>
                    <a:pt x="52525" y="1301090"/>
                    <a:pt x="55033" y="1282700"/>
                  </a:cubicBezTo>
                  <a:cubicBezTo>
                    <a:pt x="71657" y="1160791"/>
                    <a:pt x="45097" y="1340657"/>
                    <a:pt x="63500" y="1198033"/>
                  </a:cubicBezTo>
                  <a:cubicBezTo>
                    <a:pt x="71298" y="1137594"/>
                    <a:pt x="75098" y="1119425"/>
                    <a:pt x="84667" y="1066800"/>
                  </a:cubicBezTo>
                  <a:cubicBezTo>
                    <a:pt x="86078" y="1039989"/>
                    <a:pt x="86987" y="1013147"/>
                    <a:pt x="88900" y="986367"/>
                  </a:cubicBezTo>
                  <a:cubicBezTo>
                    <a:pt x="89810" y="973621"/>
                    <a:pt x="92360" y="961022"/>
                    <a:pt x="93133" y="948267"/>
                  </a:cubicBezTo>
                  <a:cubicBezTo>
                    <a:pt x="100296" y="830076"/>
                    <a:pt x="85975" y="880844"/>
                    <a:pt x="105833" y="821267"/>
                  </a:cubicBezTo>
                  <a:cubicBezTo>
                    <a:pt x="107244" y="811389"/>
                    <a:pt x="108748" y="801524"/>
                    <a:pt x="110067" y="791633"/>
                  </a:cubicBezTo>
                  <a:cubicBezTo>
                    <a:pt x="111571" y="780356"/>
                    <a:pt x="110703" y="768560"/>
                    <a:pt x="114300" y="757767"/>
                  </a:cubicBezTo>
                  <a:cubicBezTo>
                    <a:pt x="117898" y="746974"/>
                    <a:pt x="126751" y="738590"/>
                    <a:pt x="131233" y="728133"/>
                  </a:cubicBezTo>
                  <a:cubicBezTo>
                    <a:pt x="135280" y="718691"/>
                    <a:pt x="136878" y="708378"/>
                    <a:pt x="139700" y="698500"/>
                  </a:cubicBezTo>
                  <a:cubicBezTo>
                    <a:pt x="140195" y="690081"/>
                    <a:pt x="141497" y="624477"/>
                    <a:pt x="148167" y="601133"/>
                  </a:cubicBezTo>
                  <a:cubicBezTo>
                    <a:pt x="151479" y="589541"/>
                    <a:pt x="156634" y="578556"/>
                    <a:pt x="160867" y="567267"/>
                  </a:cubicBezTo>
                  <a:cubicBezTo>
                    <a:pt x="165017" y="538214"/>
                    <a:pt x="163756" y="531854"/>
                    <a:pt x="177800" y="503767"/>
                  </a:cubicBezTo>
                  <a:cubicBezTo>
                    <a:pt x="183754" y="491860"/>
                    <a:pt x="192738" y="481665"/>
                    <a:pt x="198967" y="469900"/>
                  </a:cubicBezTo>
                  <a:cubicBezTo>
                    <a:pt x="205470" y="457617"/>
                    <a:pt x="208479" y="443550"/>
                    <a:pt x="215900" y="431800"/>
                  </a:cubicBezTo>
                  <a:cubicBezTo>
                    <a:pt x="225550" y="416521"/>
                    <a:pt x="239264" y="404172"/>
                    <a:pt x="249767" y="389467"/>
                  </a:cubicBezTo>
                  <a:cubicBezTo>
                    <a:pt x="256822" y="379589"/>
                    <a:pt x="262813" y="368856"/>
                    <a:pt x="270933" y="359833"/>
                  </a:cubicBezTo>
                  <a:cubicBezTo>
                    <a:pt x="275653" y="354588"/>
                    <a:pt x="283147" y="352377"/>
                    <a:pt x="287867" y="347133"/>
                  </a:cubicBezTo>
                  <a:cubicBezTo>
                    <a:pt x="295987" y="338110"/>
                    <a:pt x="301346" y="326895"/>
                    <a:pt x="309033" y="317500"/>
                  </a:cubicBezTo>
                  <a:cubicBezTo>
                    <a:pt x="318837" y="305517"/>
                    <a:pt x="360755" y="269758"/>
                    <a:pt x="364067" y="266700"/>
                  </a:cubicBezTo>
                  <a:cubicBezTo>
                    <a:pt x="399121" y="234343"/>
                    <a:pt x="364212" y="266514"/>
                    <a:pt x="393700" y="228600"/>
                  </a:cubicBezTo>
                  <a:cubicBezTo>
                    <a:pt x="398601" y="222299"/>
                    <a:pt x="405993" y="218162"/>
                    <a:pt x="410633" y="211667"/>
                  </a:cubicBezTo>
                  <a:cubicBezTo>
                    <a:pt x="420198" y="198276"/>
                    <a:pt x="430828" y="184945"/>
                    <a:pt x="436033" y="169333"/>
                  </a:cubicBezTo>
                  <a:cubicBezTo>
                    <a:pt x="437444" y="165100"/>
                    <a:pt x="437708" y="160289"/>
                    <a:pt x="440267" y="156633"/>
                  </a:cubicBezTo>
                  <a:cubicBezTo>
                    <a:pt x="447728" y="145975"/>
                    <a:pt x="458015" y="137521"/>
                    <a:pt x="465667" y="127000"/>
                  </a:cubicBezTo>
                  <a:cubicBezTo>
                    <a:pt x="469379" y="121896"/>
                    <a:pt x="470093" y="114915"/>
                    <a:pt x="474133" y="110067"/>
                  </a:cubicBezTo>
                  <a:cubicBezTo>
                    <a:pt x="477390" y="106158"/>
                    <a:pt x="482763" y="104653"/>
                    <a:pt x="486833" y="101600"/>
                  </a:cubicBezTo>
                  <a:cubicBezTo>
                    <a:pt x="494061" y="96179"/>
                    <a:pt x="501247" y="90670"/>
                    <a:pt x="508000" y="84667"/>
                  </a:cubicBezTo>
                  <a:cubicBezTo>
                    <a:pt x="513966" y="79364"/>
                    <a:pt x="518967" y="73036"/>
                    <a:pt x="524933" y="67733"/>
                  </a:cubicBezTo>
                  <a:cubicBezTo>
                    <a:pt x="531686" y="61730"/>
                    <a:pt x="539347" y="56803"/>
                    <a:pt x="546100" y="50800"/>
                  </a:cubicBezTo>
                  <a:cubicBezTo>
                    <a:pt x="555889" y="42099"/>
                    <a:pt x="563238" y="30755"/>
                    <a:pt x="575733" y="25400"/>
                  </a:cubicBezTo>
                  <a:cubicBezTo>
                    <a:pt x="581081" y="23108"/>
                    <a:pt x="587022" y="22578"/>
                    <a:pt x="592667" y="21167"/>
                  </a:cubicBezTo>
                  <a:cubicBezTo>
                    <a:pt x="596900" y="15522"/>
                    <a:pt x="599626" y="8334"/>
                    <a:pt x="605367" y="4233"/>
                  </a:cubicBezTo>
                  <a:cubicBezTo>
                    <a:pt x="610101" y="851"/>
                    <a:pt x="622300" y="0"/>
                    <a:pt x="622300" y="0"/>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5400"/>
            </a:p>
          </p:txBody>
        </p:sp>
        <p:cxnSp>
          <p:nvCxnSpPr>
            <p:cNvPr id="64" name="Straight Connector 63">
              <a:extLst>
                <a:ext uri="{FF2B5EF4-FFF2-40B4-BE49-F238E27FC236}">
                  <a16:creationId xmlns:a16="http://schemas.microsoft.com/office/drawing/2014/main" id="{C4140288-1745-306B-A01F-46A7BFCBDA49}"/>
                </a:ext>
              </a:extLst>
            </p:cNvPr>
            <p:cNvCxnSpPr/>
            <p:nvPr/>
          </p:nvCxnSpPr>
          <p:spPr>
            <a:xfrm flipV="1">
              <a:off x="1150870" y="1119683"/>
              <a:ext cx="0" cy="232056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5" name="Freeform: Shape 64">
              <a:extLst>
                <a:ext uri="{FF2B5EF4-FFF2-40B4-BE49-F238E27FC236}">
                  <a16:creationId xmlns:a16="http://schemas.microsoft.com/office/drawing/2014/main" id="{C744774A-E418-6CA8-D3B2-AD2AAAA23532}"/>
                </a:ext>
              </a:extLst>
            </p:cNvPr>
            <p:cNvSpPr/>
            <p:nvPr/>
          </p:nvSpPr>
          <p:spPr>
            <a:xfrm>
              <a:off x="9859310" y="1096799"/>
              <a:ext cx="1428501" cy="2354312"/>
            </a:xfrm>
            <a:custGeom>
              <a:avLst/>
              <a:gdLst>
                <a:gd name="connsiteX0" fmla="*/ 589006 w 1206844"/>
                <a:gd name="connsiteY0" fmla="*/ 1923535 h 1944130"/>
                <a:gd name="connsiteX1" fmla="*/ 654908 w 1206844"/>
                <a:gd name="connsiteY1" fmla="*/ 1754659 h 1944130"/>
                <a:gd name="connsiteX2" fmla="*/ 667265 w 1206844"/>
                <a:gd name="connsiteY2" fmla="*/ 1441621 h 1944130"/>
                <a:gd name="connsiteX3" fmla="*/ 679622 w 1206844"/>
                <a:gd name="connsiteY3" fmla="*/ 1173892 h 1944130"/>
                <a:gd name="connsiteX4" fmla="*/ 700217 w 1206844"/>
                <a:gd name="connsiteY4" fmla="*/ 864973 h 1944130"/>
                <a:gd name="connsiteX5" fmla="*/ 745525 w 1206844"/>
                <a:gd name="connsiteY5" fmla="*/ 753762 h 1944130"/>
                <a:gd name="connsiteX6" fmla="*/ 774357 w 1206844"/>
                <a:gd name="connsiteY6" fmla="*/ 580767 h 1944130"/>
                <a:gd name="connsiteX7" fmla="*/ 819665 w 1206844"/>
                <a:gd name="connsiteY7" fmla="*/ 457200 h 1944130"/>
                <a:gd name="connsiteX8" fmla="*/ 930876 w 1206844"/>
                <a:gd name="connsiteY8" fmla="*/ 354227 h 1944130"/>
                <a:gd name="connsiteX9" fmla="*/ 959708 w 1206844"/>
                <a:gd name="connsiteY9" fmla="*/ 313038 h 1944130"/>
                <a:gd name="connsiteX10" fmla="*/ 1037968 w 1206844"/>
                <a:gd name="connsiteY10" fmla="*/ 230659 h 1944130"/>
                <a:gd name="connsiteX11" fmla="*/ 1107990 w 1206844"/>
                <a:gd name="connsiteY11" fmla="*/ 140043 h 1944130"/>
                <a:gd name="connsiteX12" fmla="*/ 1161535 w 1206844"/>
                <a:gd name="connsiteY12" fmla="*/ 90616 h 1944130"/>
                <a:gd name="connsiteX13" fmla="*/ 1206844 w 1206844"/>
                <a:gd name="connsiteY13" fmla="*/ 16475 h 1944130"/>
                <a:gd name="connsiteX14" fmla="*/ 0 w 1206844"/>
                <a:gd name="connsiteY14" fmla="*/ 0 h 1944130"/>
                <a:gd name="connsiteX15" fmla="*/ 4119 w 1206844"/>
                <a:gd name="connsiteY15" fmla="*/ 1944130 h 1944130"/>
                <a:gd name="connsiteX16" fmla="*/ 589006 w 1206844"/>
                <a:gd name="connsiteY16" fmla="*/ 1923535 h 1944130"/>
                <a:gd name="connsiteX0" fmla="*/ 593125 w 1206844"/>
                <a:gd name="connsiteY0" fmla="*/ 1956487 h 1956487"/>
                <a:gd name="connsiteX1" fmla="*/ 654908 w 1206844"/>
                <a:gd name="connsiteY1" fmla="*/ 1754659 h 1956487"/>
                <a:gd name="connsiteX2" fmla="*/ 667265 w 1206844"/>
                <a:gd name="connsiteY2" fmla="*/ 1441621 h 1956487"/>
                <a:gd name="connsiteX3" fmla="*/ 679622 w 1206844"/>
                <a:gd name="connsiteY3" fmla="*/ 1173892 h 1956487"/>
                <a:gd name="connsiteX4" fmla="*/ 700217 w 1206844"/>
                <a:gd name="connsiteY4" fmla="*/ 864973 h 1956487"/>
                <a:gd name="connsiteX5" fmla="*/ 745525 w 1206844"/>
                <a:gd name="connsiteY5" fmla="*/ 753762 h 1956487"/>
                <a:gd name="connsiteX6" fmla="*/ 774357 w 1206844"/>
                <a:gd name="connsiteY6" fmla="*/ 580767 h 1956487"/>
                <a:gd name="connsiteX7" fmla="*/ 819665 w 1206844"/>
                <a:gd name="connsiteY7" fmla="*/ 457200 h 1956487"/>
                <a:gd name="connsiteX8" fmla="*/ 930876 w 1206844"/>
                <a:gd name="connsiteY8" fmla="*/ 354227 h 1956487"/>
                <a:gd name="connsiteX9" fmla="*/ 959708 w 1206844"/>
                <a:gd name="connsiteY9" fmla="*/ 313038 h 1956487"/>
                <a:gd name="connsiteX10" fmla="*/ 1037968 w 1206844"/>
                <a:gd name="connsiteY10" fmla="*/ 230659 h 1956487"/>
                <a:gd name="connsiteX11" fmla="*/ 1107990 w 1206844"/>
                <a:gd name="connsiteY11" fmla="*/ 140043 h 1956487"/>
                <a:gd name="connsiteX12" fmla="*/ 1161535 w 1206844"/>
                <a:gd name="connsiteY12" fmla="*/ 90616 h 1956487"/>
                <a:gd name="connsiteX13" fmla="*/ 1206844 w 1206844"/>
                <a:gd name="connsiteY13" fmla="*/ 16475 h 1956487"/>
                <a:gd name="connsiteX14" fmla="*/ 0 w 1206844"/>
                <a:gd name="connsiteY14" fmla="*/ 0 h 1956487"/>
                <a:gd name="connsiteX15" fmla="*/ 4119 w 1206844"/>
                <a:gd name="connsiteY15" fmla="*/ 1944130 h 1956487"/>
                <a:gd name="connsiteX16" fmla="*/ 593125 w 1206844"/>
                <a:gd name="connsiteY16" fmla="*/ 1956487 h 1956487"/>
                <a:gd name="connsiteX0" fmla="*/ 593125 w 1206844"/>
                <a:gd name="connsiteY0" fmla="*/ 1956487 h 1956487"/>
                <a:gd name="connsiteX1" fmla="*/ 654908 w 1206844"/>
                <a:gd name="connsiteY1" fmla="*/ 1754659 h 1956487"/>
                <a:gd name="connsiteX2" fmla="*/ 667265 w 1206844"/>
                <a:gd name="connsiteY2" fmla="*/ 1441621 h 1956487"/>
                <a:gd name="connsiteX3" fmla="*/ 679622 w 1206844"/>
                <a:gd name="connsiteY3" fmla="*/ 1173892 h 1956487"/>
                <a:gd name="connsiteX4" fmla="*/ 700217 w 1206844"/>
                <a:gd name="connsiteY4" fmla="*/ 864973 h 1956487"/>
                <a:gd name="connsiteX5" fmla="*/ 745525 w 1206844"/>
                <a:gd name="connsiteY5" fmla="*/ 753762 h 1956487"/>
                <a:gd name="connsiteX6" fmla="*/ 774357 w 1206844"/>
                <a:gd name="connsiteY6" fmla="*/ 580767 h 1956487"/>
                <a:gd name="connsiteX7" fmla="*/ 819665 w 1206844"/>
                <a:gd name="connsiteY7" fmla="*/ 457200 h 1956487"/>
                <a:gd name="connsiteX8" fmla="*/ 930876 w 1206844"/>
                <a:gd name="connsiteY8" fmla="*/ 354227 h 1956487"/>
                <a:gd name="connsiteX9" fmla="*/ 959708 w 1206844"/>
                <a:gd name="connsiteY9" fmla="*/ 313038 h 1956487"/>
                <a:gd name="connsiteX10" fmla="*/ 1037968 w 1206844"/>
                <a:gd name="connsiteY10" fmla="*/ 230659 h 1956487"/>
                <a:gd name="connsiteX11" fmla="*/ 1107990 w 1206844"/>
                <a:gd name="connsiteY11" fmla="*/ 140043 h 1956487"/>
                <a:gd name="connsiteX12" fmla="*/ 1161535 w 1206844"/>
                <a:gd name="connsiteY12" fmla="*/ 90616 h 1956487"/>
                <a:gd name="connsiteX13" fmla="*/ 1206844 w 1206844"/>
                <a:gd name="connsiteY13" fmla="*/ 16475 h 1956487"/>
                <a:gd name="connsiteX14" fmla="*/ 0 w 1206844"/>
                <a:gd name="connsiteY14" fmla="*/ 0 h 1956487"/>
                <a:gd name="connsiteX15" fmla="*/ 54919 w 1206844"/>
                <a:gd name="connsiteY15" fmla="*/ 1944130 h 1956487"/>
                <a:gd name="connsiteX16" fmla="*/ 593125 w 1206844"/>
                <a:gd name="connsiteY16" fmla="*/ 1956487 h 1956487"/>
                <a:gd name="connsiteX0" fmla="*/ 577250 w 1190969"/>
                <a:gd name="connsiteY0" fmla="*/ 1962837 h 1962837"/>
                <a:gd name="connsiteX1" fmla="*/ 639033 w 1190969"/>
                <a:gd name="connsiteY1" fmla="*/ 1761009 h 1962837"/>
                <a:gd name="connsiteX2" fmla="*/ 651390 w 1190969"/>
                <a:gd name="connsiteY2" fmla="*/ 1447971 h 1962837"/>
                <a:gd name="connsiteX3" fmla="*/ 663747 w 1190969"/>
                <a:gd name="connsiteY3" fmla="*/ 1180242 h 1962837"/>
                <a:gd name="connsiteX4" fmla="*/ 684342 w 1190969"/>
                <a:gd name="connsiteY4" fmla="*/ 871323 h 1962837"/>
                <a:gd name="connsiteX5" fmla="*/ 729650 w 1190969"/>
                <a:gd name="connsiteY5" fmla="*/ 760112 h 1962837"/>
                <a:gd name="connsiteX6" fmla="*/ 758482 w 1190969"/>
                <a:gd name="connsiteY6" fmla="*/ 587117 h 1962837"/>
                <a:gd name="connsiteX7" fmla="*/ 803790 w 1190969"/>
                <a:gd name="connsiteY7" fmla="*/ 463550 h 1962837"/>
                <a:gd name="connsiteX8" fmla="*/ 915001 w 1190969"/>
                <a:gd name="connsiteY8" fmla="*/ 360577 h 1962837"/>
                <a:gd name="connsiteX9" fmla="*/ 943833 w 1190969"/>
                <a:gd name="connsiteY9" fmla="*/ 319388 h 1962837"/>
                <a:gd name="connsiteX10" fmla="*/ 1022093 w 1190969"/>
                <a:gd name="connsiteY10" fmla="*/ 237009 h 1962837"/>
                <a:gd name="connsiteX11" fmla="*/ 1092115 w 1190969"/>
                <a:gd name="connsiteY11" fmla="*/ 146393 h 1962837"/>
                <a:gd name="connsiteX12" fmla="*/ 1145660 w 1190969"/>
                <a:gd name="connsiteY12" fmla="*/ 96966 h 1962837"/>
                <a:gd name="connsiteX13" fmla="*/ 1190969 w 1190969"/>
                <a:gd name="connsiteY13" fmla="*/ 22825 h 1962837"/>
                <a:gd name="connsiteX14" fmla="*/ 0 w 1190969"/>
                <a:gd name="connsiteY14" fmla="*/ 0 h 1962837"/>
                <a:gd name="connsiteX15" fmla="*/ 39044 w 1190969"/>
                <a:gd name="connsiteY15" fmla="*/ 1950480 h 1962837"/>
                <a:gd name="connsiteX16" fmla="*/ 577250 w 1190969"/>
                <a:gd name="connsiteY16" fmla="*/ 1962837 h 196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0969" h="1962837">
                  <a:moveTo>
                    <a:pt x="577250" y="1962837"/>
                  </a:moveTo>
                  <a:lnTo>
                    <a:pt x="639033" y="1761009"/>
                  </a:lnTo>
                  <a:lnTo>
                    <a:pt x="651390" y="1447971"/>
                  </a:lnTo>
                  <a:lnTo>
                    <a:pt x="663747" y="1180242"/>
                  </a:lnTo>
                  <a:lnTo>
                    <a:pt x="684342" y="871323"/>
                  </a:lnTo>
                  <a:lnTo>
                    <a:pt x="729650" y="760112"/>
                  </a:lnTo>
                  <a:lnTo>
                    <a:pt x="758482" y="587117"/>
                  </a:lnTo>
                  <a:lnTo>
                    <a:pt x="803790" y="463550"/>
                  </a:lnTo>
                  <a:lnTo>
                    <a:pt x="915001" y="360577"/>
                  </a:lnTo>
                  <a:cubicBezTo>
                    <a:pt x="938473" y="327716"/>
                    <a:pt x="929045" y="341571"/>
                    <a:pt x="943833" y="319388"/>
                  </a:cubicBezTo>
                  <a:lnTo>
                    <a:pt x="1022093" y="237009"/>
                  </a:lnTo>
                  <a:lnTo>
                    <a:pt x="1092115" y="146393"/>
                  </a:lnTo>
                  <a:lnTo>
                    <a:pt x="1145660" y="96966"/>
                  </a:lnTo>
                  <a:lnTo>
                    <a:pt x="1190969" y="22825"/>
                  </a:lnTo>
                  <a:lnTo>
                    <a:pt x="0" y="0"/>
                  </a:lnTo>
                  <a:lnTo>
                    <a:pt x="39044" y="1950480"/>
                  </a:lnTo>
                  <a:lnTo>
                    <a:pt x="577250" y="1962837"/>
                  </a:lnTo>
                  <a:close/>
                </a:path>
              </a:pathLst>
            </a:custGeom>
            <a:solidFill>
              <a:srgbClr val="FF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 name="Freeform: Shape 65">
              <a:extLst>
                <a:ext uri="{FF2B5EF4-FFF2-40B4-BE49-F238E27FC236}">
                  <a16:creationId xmlns:a16="http://schemas.microsoft.com/office/drawing/2014/main" id="{B78A7231-17BF-6AA3-0375-4E76190CE476}"/>
                </a:ext>
              </a:extLst>
            </p:cNvPr>
            <p:cNvSpPr/>
            <p:nvPr/>
          </p:nvSpPr>
          <p:spPr>
            <a:xfrm>
              <a:off x="9840269" y="1129117"/>
              <a:ext cx="721300" cy="2321993"/>
            </a:xfrm>
            <a:custGeom>
              <a:avLst/>
              <a:gdLst>
                <a:gd name="connsiteX0" fmla="*/ 0 w 601362"/>
                <a:gd name="connsiteY0" fmla="*/ 12357 h 1935892"/>
                <a:gd name="connsiteX1" fmla="*/ 12356 w 601362"/>
                <a:gd name="connsiteY1" fmla="*/ 1935892 h 1935892"/>
                <a:gd name="connsiteX2" fmla="*/ 580767 w 601362"/>
                <a:gd name="connsiteY2" fmla="*/ 1927654 h 1935892"/>
                <a:gd name="connsiteX3" fmla="*/ 601362 w 601362"/>
                <a:gd name="connsiteY3" fmla="*/ 1729946 h 1935892"/>
                <a:gd name="connsiteX4" fmla="*/ 601362 w 601362"/>
                <a:gd name="connsiteY4" fmla="*/ 1519881 h 1935892"/>
                <a:gd name="connsiteX5" fmla="*/ 601362 w 601362"/>
                <a:gd name="connsiteY5" fmla="*/ 1363363 h 1935892"/>
                <a:gd name="connsiteX6" fmla="*/ 551935 w 601362"/>
                <a:gd name="connsiteY6" fmla="*/ 1178011 h 1935892"/>
                <a:gd name="connsiteX7" fmla="*/ 506627 w 601362"/>
                <a:gd name="connsiteY7" fmla="*/ 939114 h 1935892"/>
                <a:gd name="connsiteX8" fmla="*/ 469556 w 601362"/>
                <a:gd name="connsiteY8" fmla="*/ 807308 h 1935892"/>
                <a:gd name="connsiteX9" fmla="*/ 420129 w 601362"/>
                <a:gd name="connsiteY9" fmla="*/ 654908 h 1935892"/>
                <a:gd name="connsiteX10" fmla="*/ 341870 w 601362"/>
                <a:gd name="connsiteY10" fmla="*/ 481914 h 1935892"/>
                <a:gd name="connsiteX11" fmla="*/ 275967 w 601362"/>
                <a:gd name="connsiteY11" fmla="*/ 308919 h 1935892"/>
                <a:gd name="connsiteX12" fmla="*/ 255373 w 601362"/>
                <a:gd name="connsiteY12" fmla="*/ 185352 h 1935892"/>
                <a:gd name="connsiteX13" fmla="*/ 140043 w 601362"/>
                <a:gd name="connsiteY13" fmla="*/ 61784 h 1935892"/>
                <a:gd name="connsiteX14" fmla="*/ 70021 w 601362"/>
                <a:gd name="connsiteY14" fmla="*/ 0 h 1935892"/>
                <a:gd name="connsiteX15" fmla="*/ 0 w 601362"/>
                <a:gd name="connsiteY15" fmla="*/ 12357 h 193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1362" h="1935892">
                  <a:moveTo>
                    <a:pt x="0" y="12357"/>
                  </a:moveTo>
                  <a:cubicBezTo>
                    <a:pt x="4119" y="653535"/>
                    <a:pt x="8237" y="1294714"/>
                    <a:pt x="12356" y="1935892"/>
                  </a:cubicBezTo>
                  <a:lnTo>
                    <a:pt x="580767" y="1927654"/>
                  </a:lnTo>
                  <a:lnTo>
                    <a:pt x="601362" y="1729946"/>
                  </a:lnTo>
                  <a:lnTo>
                    <a:pt x="601362" y="1519881"/>
                  </a:lnTo>
                  <a:lnTo>
                    <a:pt x="601362" y="1363363"/>
                  </a:lnTo>
                  <a:lnTo>
                    <a:pt x="551935" y="1178011"/>
                  </a:lnTo>
                  <a:lnTo>
                    <a:pt x="506627" y="939114"/>
                  </a:lnTo>
                  <a:lnTo>
                    <a:pt x="469556" y="807308"/>
                  </a:lnTo>
                  <a:lnTo>
                    <a:pt x="420129" y="654908"/>
                  </a:lnTo>
                  <a:lnTo>
                    <a:pt x="341870" y="481914"/>
                  </a:lnTo>
                  <a:lnTo>
                    <a:pt x="275967" y="308919"/>
                  </a:lnTo>
                  <a:lnTo>
                    <a:pt x="255373" y="185352"/>
                  </a:lnTo>
                  <a:lnTo>
                    <a:pt x="140043" y="61784"/>
                  </a:lnTo>
                  <a:lnTo>
                    <a:pt x="70021" y="0"/>
                  </a:lnTo>
                  <a:lnTo>
                    <a:pt x="0" y="123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 name="TextBox 66">
              <a:extLst>
                <a:ext uri="{FF2B5EF4-FFF2-40B4-BE49-F238E27FC236}">
                  <a16:creationId xmlns:a16="http://schemas.microsoft.com/office/drawing/2014/main" id="{5150F1CB-6A9A-8C6A-1727-E26C18FDAF95}"/>
                </a:ext>
              </a:extLst>
            </p:cNvPr>
            <p:cNvSpPr txBox="1"/>
            <p:nvPr/>
          </p:nvSpPr>
          <p:spPr>
            <a:xfrm>
              <a:off x="10028391" y="1011369"/>
              <a:ext cx="979991" cy="849069"/>
            </a:xfrm>
            <a:prstGeom prst="rect">
              <a:avLst/>
            </a:prstGeom>
            <a:noFill/>
          </p:spPr>
          <p:txBody>
            <a:bodyPr wrap="square" rtlCol="1">
              <a:spAutoFit/>
            </a:bodyPr>
            <a:lstStyle/>
            <a:p>
              <a:pPr algn="ctr"/>
              <a:r>
                <a:rPr lang="en-US" sz="2000" dirty="0">
                  <a:solidFill>
                    <a:schemeClr val="bg1"/>
                  </a:solidFill>
                </a:rPr>
                <a:t>Reach Area</a:t>
              </a:r>
            </a:p>
          </p:txBody>
        </p:sp>
        <p:cxnSp>
          <p:nvCxnSpPr>
            <p:cNvPr id="69" name="Straight Connector 68">
              <a:extLst>
                <a:ext uri="{FF2B5EF4-FFF2-40B4-BE49-F238E27FC236}">
                  <a16:creationId xmlns:a16="http://schemas.microsoft.com/office/drawing/2014/main" id="{76AD94A5-F3AE-C841-EDE5-E51A73480A06}"/>
                </a:ext>
              </a:extLst>
            </p:cNvPr>
            <p:cNvCxnSpPr>
              <a:cxnSpLocks/>
            </p:cNvCxnSpPr>
            <p:nvPr/>
          </p:nvCxnSpPr>
          <p:spPr>
            <a:xfrm>
              <a:off x="9103090" y="3440250"/>
              <a:ext cx="27056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0FADEFF-DD07-4EC1-7CB2-4EDB84D2806C}"/>
                </a:ext>
              </a:extLst>
            </p:cNvPr>
            <p:cNvCxnSpPr>
              <a:cxnSpLocks/>
            </p:cNvCxnSpPr>
            <p:nvPr/>
          </p:nvCxnSpPr>
          <p:spPr>
            <a:xfrm flipV="1">
              <a:off x="9103090" y="754890"/>
              <a:ext cx="0" cy="26853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DFCBA8A-EE15-21D4-8CBF-B582EB2C3CCF}"/>
                </a:ext>
              </a:extLst>
            </p:cNvPr>
            <p:cNvSpPr txBox="1"/>
            <p:nvPr/>
          </p:nvSpPr>
          <p:spPr>
            <a:xfrm>
              <a:off x="6452" y="3397969"/>
              <a:ext cx="2168202" cy="464790"/>
            </a:xfrm>
            <a:prstGeom prst="rect">
              <a:avLst/>
            </a:prstGeom>
            <a:noFill/>
          </p:spPr>
          <p:txBody>
            <a:bodyPr wrap="square" rtlCol="1">
              <a:spAutoFit/>
            </a:bodyPr>
            <a:lstStyle/>
            <a:p>
              <a:pPr algn="ctr"/>
              <a:r>
                <a:rPr lang="en-US" sz="2000" dirty="0"/>
                <a:t>Lowest X value</a:t>
              </a:r>
              <a:endParaRPr lang="he-IL" sz="2000" dirty="0"/>
            </a:p>
          </p:txBody>
        </p:sp>
        <p:sp>
          <p:nvSpPr>
            <p:cNvPr id="73" name="Minus Sign 72">
              <a:extLst>
                <a:ext uri="{FF2B5EF4-FFF2-40B4-BE49-F238E27FC236}">
                  <a16:creationId xmlns:a16="http://schemas.microsoft.com/office/drawing/2014/main" id="{D4203C1A-B3B5-D2DC-04E7-E77EC94133C9}"/>
                </a:ext>
              </a:extLst>
            </p:cNvPr>
            <p:cNvSpPr/>
            <p:nvPr/>
          </p:nvSpPr>
          <p:spPr>
            <a:xfrm>
              <a:off x="3330534" y="1940171"/>
              <a:ext cx="578327" cy="528492"/>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 name="Equals 73">
              <a:extLst>
                <a:ext uri="{FF2B5EF4-FFF2-40B4-BE49-F238E27FC236}">
                  <a16:creationId xmlns:a16="http://schemas.microsoft.com/office/drawing/2014/main" id="{B4A50399-0F25-CB37-0D43-160D9FD2BC61}"/>
                </a:ext>
              </a:extLst>
            </p:cNvPr>
            <p:cNvSpPr/>
            <p:nvPr/>
          </p:nvSpPr>
          <p:spPr>
            <a:xfrm>
              <a:off x="7528676" y="1866854"/>
              <a:ext cx="1118741" cy="671896"/>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75" name="Freeform: Shape 74">
              <a:extLst>
                <a:ext uri="{FF2B5EF4-FFF2-40B4-BE49-F238E27FC236}">
                  <a16:creationId xmlns:a16="http://schemas.microsoft.com/office/drawing/2014/main" id="{4E148C63-25E3-1089-9555-0BD4D698C660}"/>
                </a:ext>
              </a:extLst>
            </p:cNvPr>
            <p:cNvSpPr/>
            <p:nvPr/>
          </p:nvSpPr>
          <p:spPr>
            <a:xfrm>
              <a:off x="5154625" y="1103371"/>
              <a:ext cx="721300" cy="2321993"/>
            </a:xfrm>
            <a:custGeom>
              <a:avLst/>
              <a:gdLst>
                <a:gd name="connsiteX0" fmla="*/ 0 w 601362"/>
                <a:gd name="connsiteY0" fmla="*/ 12357 h 1935892"/>
                <a:gd name="connsiteX1" fmla="*/ 12356 w 601362"/>
                <a:gd name="connsiteY1" fmla="*/ 1935892 h 1935892"/>
                <a:gd name="connsiteX2" fmla="*/ 580767 w 601362"/>
                <a:gd name="connsiteY2" fmla="*/ 1927654 h 1935892"/>
                <a:gd name="connsiteX3" fmla="*/ 601362 w 601362"/>
                <a:gd name="connsiteY3" fmla="*/ 1729946 h 1935892"/>
                <a:gd name="connsiteX4" fmla="*/ 601362 w 601362"/>
                <a:gd name="connsiteY4" fmla="*/ 1519881 h 1935892"/>
                <a:gd name="connsiteX5" fmla="*/ 601362 w 601362"/>
                <a:gd name="connsiteY5" fmla="*/ 1363363 h 1935892"/>
                <a:gd name="connsiteX6" fmla="*/ 551935 w 601362"/>
                <a:gd name="connsiteY6" fmla="*/ 1178011 h 1935892"/>
                <a:gd name="connsiteX7" fmla="*/ 506627 w 601362"/>
                <a:gd name="connsiteY7" fmla="*/ 939114 h 1935892"/>
                <a:gd name="connsiteX8" fmla="*/ 469556 w 601362"/>
                <a:gd name="connsiteY8" fmla="*/ 807308 h 1935892"/>
                <a:gd name="connsiteX9" fmla="*/ 420129 w 601362"/>
                <a:gd name="connsiteY9" fmla="*/ 654908 h 1935892"/>
                <a:gd name="connsiteX10" fmla="*/ 341870 w 601362"/>
                <a:gd name="connsiteY10" fmla="*/ 481914 h 1935892"/>
                <a:gd name="connsiteX11" fmla="*/ 275967 w 601362"/>
                <a:gd name="connsiteY11" fmla="*/ 308919 h 1935892"/>
                <a:gd name="connsiteX12" fmla="*/ 255373 w 601362"/>
                <a:gd name="connsiteY12" fmla="*/ 185352 h 1935892"/>
                <a:gd name="connsiteX13" fmla="*/ 140043 w 601362"/>
                <a:gd name="connsiteY13" fmla="*/ 61784 h 1935892"/>
                <a:gd name="connsiteX14" fmla="*/ 70021 w 601362"/>
                <a:gd name="connsiteY14" fmla="*/ 0 h 1935892"/>
                <a:gd name="connsiteX15" fmla="*/ 0 w 601362"/>
                <a:gd name="connsiteY15" fmla="*/ 12357 h 193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1362" h="1935892">
                  <a:moveTo>
                    <a:pt x="0" y="12357"/>
                  </a:moveTo>
                  <a:cubicBezTo>
                    <a:pt x="4119" y="653535"/>
                    <a:pt x="8237" y="1294714"/>
                    <a:pt x="12356" y="1935892"/>
                  </a:cubicBezTo>
                  <a:lnTo>
                    <a:pt x="580767" y="1927654"/>
                  </a:lnTo>
                  <a:lnTo>
                    <a:pt x="601362" y="1729946"/>
                  </a:lnTo>
                  <a:lnTo>
                    <a:pt x="601362" y="1519881"/>
                  </a:lnTo>
                  <a:lnTo>
                    <a:pt x="601362" y="1363363"/>
                  </a:lnTo>
                  <a:lnTo>
                    <a:pt x="551935" y="1178011"/>
                  </a:lnTo>
                  <a:lnTo>
                    <a:pt x="506627" y="939114"/>
                  </a:lnTo>
                  <a:lnTo>
                    <a:pt x="469556" y="807308"/>
                  </a:lnTo>
                  <a:lnTo>
                    <a:pt x="420129" y="654908"/>
                  </a:lnTo>
                  <a:lnTo>
                    <a:pt x="341870" y="481914"/>
                  </a:lnTo>
                  <a:lnTo>
                    <a:pt x="275967" y="308919"/>
                  </a:lnTo>
                  <a:lnTo>
                    <a:pt x="255373" y="185352"/>
                  </a:lnTo>
                  <a:lnTo>
                    <a:pt x="140043" y="61784"/>
                  </a:lnTo>
                  <a:lnTo>
                    <a:pt x="70021" y="0"/>
                  </a:lnTo>
                  <a:lnTo>
                    <a:pt x="0" y="12357"/>
                  </a:lnTo>
                  <a:close/>
                </a:path>
              </a:pathLst>
            </a:custGeom>
            <a:solidFill>
              <a:srgbClr val="FF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76" name="Straight Connector 75">
              <a:extLst>
                <a:ext uri="{FF2B5EF4-FFF2-40B4-BE49-F238E27FC236}">
                  <a16:creationId xmlns:a16="http://schemas.microsoft.com/office/drawing/2014/main" id="{85D2F3ED-B563-F670-8125-75AB4D7DFEA1}"/>
                </a:ext>
              </a:extLst>
            </p:cNvPr>
            <p:cNvCxnSpPr>
              <a:cxnSpLocks/>
            </p:cNvCxnSpPr>
            <p:nvPr/>
          </p:nvCxnSpPr>
          <p:spPr>
            <a:xfrm>
              <a:off x="4418204" y="3440250"/>
              <a:ext cx="27056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3275868-E43C-AFC3-D891-5A378767869B}"/>
                </a:ext>
              </a:extLst>
            </p:cNvPr>
            <p:cNvCxnSpPr>
              <a:cxnSpLocks/>
            </p:cNvCxnSpPr>
            <p:nvPr/>
          </p:nvCxnSpPr>
          <p:spPr>
            <a:xfrm flipV="1">
              <a:off x="4418204" y="754890"/>
              <a:ext cx="0" cy="26853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Freeform: Shape 77">
              <a:extLst>
                <a:ext uri="{FF2B5EF4-FFF2-40B4-BE49-F238E27FC236}">
                  <a16:creationId xmlns:a16="http://schemas.microsoft.com/office/drawing/2014/main" id="{CDFF9C27-6CA4-8F4F-77E1-3F828A2FC600}"/>
                </a:ext>
              </a:extLst>
            </p:cNvPr>
            <p:cNvSpPr/>
            <p:nvPr/>
          </p:nvSpPr>
          <p:spPr>
            <a:xfrm>
              <a:off x="5217361" y="1114329"/>
              <a:ext cx="674999" cy="2301134"/>
            </a:xfrm>
            <a:custGeom>
              <a:avLst/>
              <a:gdLst>
                <a:gd name="connsiteX0" fmla="*/ 558800 w 558800"/>
                <a:gd name="connsiteY0" fmla="*/ 1905000 h 1905000"/>
                <a:gd name="connsiteX1" fmla="*/ 554567 w 558800"/>
                <a:gd name="connsiteY1" fmla="*/ 1418167 h 1905000"/>
                <a:gd name="connsiteX2" fmla="*/ 541867 w 558800"/>
                <a:gd name="connsiteY2" fmla="*/ 1308100 h 1905000"/>
                <a:gd name="connsiteX3" fmla="*/ 537633 w 558800"/>
                <a:gd name="connsiteY3" fmla="*/ 1270000 h 1905000"/>
                <a:gd name="connsiteX4" fmla="*/ 524933 w 558800"/>
                <a:gd name="connsiteY4" fmla="*/ 1236133 h 1905000"/>
                <a:gd name="connsiteX5" fmla="*/ 508000 w 558800"/>
                <a:gd name="connsiteY5" fmla="*/ 1100667 h 1905000"/>
                <a:gd name="connsiteX6" fmla="*/ 503767 w 558800"/>
                <a:gd name="connsiteY6" fmla="*/ 1058333 h 1905000"/>
                <a:gd name="connsiteX7" fmla="*/ 491067 w 558800"/>
                <a:gd name="connsiteY7" fmla="*/ 999067 h 1905000"/>
                <a:gd name="connsiteX8" fmla="*/ 482600 w 558800"/>
                <a:gd name="connsiteY8" fmla="*/ 969433 h 1905000"/>
                <a:gd name="connsiteX9" fmla="*/ 461433 w 558800"/>
                <a:gd name="connsiteY9" fmla="*/ 905933 h 1905000"/>
                <a:gd name="connsiteX10" fmla="*/ 452967 w 558800"/>
                <a:gd name="connsiteY10" fmla="*/ 872067 h 1905000"/>
                <a:gd name="connsiteX11" fmla="*/ 444500 w 558800"/>
                <a:gd name="connsiteY11" fmla="*/ 842433 h 1905000"/>
                <a:gd name="connsiteX12" fmla="*/ 427567 w 558800"/>
                <a:gd name="connsiteY12" fmla="*/ 778933 h 1905000"/>
                <a:gd name="connsiteX13" fmla="*/ 385233 w 558800"/>
                <a:gd name="connsiteY13" fmla="*/ 681567 h 1905000"/>
                <a:gd name="connsiteX14" fmla="*/ 364067 w 558800"/>
                <a:gd name="connsiteY14" fmla="*/ 626533 h 1905000"/>
                <a:gd name="connsiteX15" fmla="*/ 359833 w 558800"/>
                <a:gd name="connsiteY15" fmla="*/ 596900 h 1905000"/>
                <a:gd name="connsiteX16" fmla="*/ 330200 w 558800"/>
                <a:gd name="connsiteY16" fmla="*/ 537633 h 1905000"/>
                <a:gd name="connsiteX17" fmla="*/ 313267 w 558800"/>
                <a:gd name="connsiteY17" fmla="*/ 499533 h 1905000"/>
                <a:gd name="connsiteX18" fmla="*/ 296333 w 558800"/>
                <a:gd name="connsiteY18" fmla="*/ 444500 h 1905000"/>
                <a:gd name="connsiteX19" fmla="*/ 266700 w 558800"/>
                <a:gd name="connsiteY19" fmla="*/ 359833 h 1905000"/>
                <a:gd name="connsiteX20" fmla="*/ 249767 w 558800"/>
                <a:gd name="connsiteY20" fmla="*/ 296333 h 1905000"/>
                <a:gd name="connsiteX21" fmla="*/ 241300 w 558800"/>
                <a:gd name="connsiteY21" fmla="*/ 270933 h 1905000"/>
                <a:gd name="connsiteX22" fmla="*/ 211667 w 558800"/>
                <a:gd name="connsiteY22" fmla="*/ 228600 h 1905000"/>
                <a:gd name="connsiteX23" fmla="*/ 143933 w 558800"/>
                <a:gd name="connsiteY23" fmla="*/ 127000 h 1905000"/>
                <a:gd name="connsiteX24" fmla="*/ 97367 w 558800"/>
                <a:gd name="connsiteY24" fmla="*/ 80433 h 1905000"/>
                <a:gd name="connsiteX25" fmla="*/ 80433 w 558800"/>
                <a:gd name="connsiteY25" fmla="*/ 67733 h 1905000"/>
                <a:gd name="connsiteX26" fmla="*/ 50800 w 558800"/>
                <a:gd name="connsiteY26" fmla="*/ 42333 h 1905000"/>
                <a:gd name="connsiteX27" fmla="*/ 42333 w 558800"/>
                <a:gd name="connsiteY27" fmla="*/ 29633 h 1905000"/>
                <a:gd name="connsiteX28" fmla="*/ 0 w 558800"/>
                <a:gd name="connsiteY28" fmla="*/ 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58800" h="1905000">
                  <a:moveTo>
                    <a:pt x="558800" y="1905000"/>
                  </a:moveTo>
                  <a:cubicBezTo>
                    <a:pt x="557389" y="1742722"/>
                    <a:pt x="558172" y="1580411"/>
                    <a:pt x="554567" y="1418167"/>
                  </a:cubicBezTo>
                  <a:cubicBezTo>
                    <a:pt x="552770" y="1337322"/>
                    <a:pt x="548485" y="1357736"/>
                    <a:pt x="541867" y="1308100"/>
                  </a:cubicBezTo>
                  <a:cubicBezTo>
                    <a:pt x="540178" y="1295434"/>
                    <a:pt x="540560" y="1282438"/>
                    <a:pt x="537633" y="1270000"/>
                  </a:cubicBezTo>
                  <a:cubicBezTo>
                    <a:pt x="534871" y="1258264"/>
                    <a:pt x="529166" y="1247422"/>
                    <a:pt x="524933" y="1236133"/>
                  </a:cubicBezTo>
                  <a:cubicBezTo>
                    <a:pt x="515648" y="1120060"/>
                    <a:pt x="526190" y="1164329"/>
                    <a:pt x="508000" y="1100667"/>
                  </a:cubicBezTo>
                  <a:cubicBezTo>
                    <a:pt x="506589" y="1086556"/>
                    <a:pt x="505526" y="1072405"/>
                    <a:pt x="503767" y="1058333"/>
                  </a:cubicBezTo>
                  <a:cubicBezTo>
                    <a:pt x="500972" y="1035972"/>
                    <a:pt x="497071" y="1021581"/>
                    <a:pt x="491067" y="999067"/>
                  </a:cubicBezTo>
                  <a:cubicBezTo>
                    <a:pt x="488420" y="989141"/>
                    <a:pt x="485849" y="979179"/>
                    <a:pt x="482600" y="969433"/>
                  </a:cubicBezTo>
                  <a:cubicBezTo>
                    <a:pt x="463656" y="912601"/>
                    <a:pt x="475459" y="958532"/>
                    <a:pt x="461433" y="905933"/>
                  </a:cubicBezTo>
                  <a:cubicBezTo>
                    <a:pt x="458435" y="894690"/>
                    <a:pt x="455965" y="883310"/>
                    <a:pt x="452967" y="872067"/>
                  </a:cubicBezTo>
                  <a:cubicBezTo>
                    <a:pt x="450320" y="862141"/>
                    <a:pt x="447147" y="852359"/>
                    <a:pt x="444500" y="842433"/>
                  </a:cubicBezTo>
                  <a:cubicBezTo>
                    <a:pt x="441923" y="832769"/>
                    <a:pt x="431830" y="789590"/>
                    <a:pt x="427567" y="778933"/>
                  </a:cubicBezTo>
                  <a:cubicBezTo>
                    <a:pt x="414423" y="746074"/>
                    <a:pt x="394955" y="715596"/>
                    <a:pt x="385233" y="681567"/>
                  </a:cubicBezTo>
                  <a:cubicBezTo>
                    <a:pt x="374167" y="642831"/>
                    <a:pt x="381361" y="661122"/>
                    <a:pt x="364067" y="626533"/>
                  </a:cubicBezTo>
                  <a:cubicBezTo>
                    <a:pt x="362656" y="616655"/>
                    <a:pt x="362574" y="606494"/>
                    <a:pt x="359833" y="596900"/>
                  </a:cubicBezTo>
                  <a:cubicBezTo>
                    <a:pt x="352510" y="571270"/>
                    <a:pt x="342028" y="561290"/>
                    <a:pt x="330200" y="537633"/>
                  </a:cubicBezTo>
                  <a:cubicBezTo>
                    <a:pt x="323985" y="525202"/>
                    <a:pt x="318017" y="512594"/>
                    <a:pt x="313267" y="499533"/>
                  </a:cubicBezTo>
                  <a:cubicBezTo>
                    <a:pt x="306708" y="481495"/>
                    <a:pt x="302638" y="462628"/>
                    <a:pt x="296333" y="444500"/>
                  </a:cubicBezTo>
                  <a:cubicBezTo>
                    <a:pt x="268815" y="365388"/>
                    <a:pt x="288724" y="439116"/>
                    <a:pt x="266700" y="359833"/>
                  </a:cubicBezTo>
                  <a:cubicBezTo>
                    <a:pt x="252666" y="309312"/>
                    <a:pt x="264144" y="343061"/>
                    <a:pt x="249767" y="296333"/>
                  </a:cubicBezTo>
                  <a:cubicBezTo>
                    <a:pt x="247142" y="287803"/>
                    <a:pt x="244993" y="279058"/>
                    <a:pt x="241300" y="270933"/>
                  </a:cubicBezTo>
                  <a:cubicBezTo>
                    <a:pt x="229174" y="244258"/>
                    <a:pt x="228004" y="253734"/>
                    <a:pt x="211667" y="228600"/>
                  </a:cubicBezTo>
                  <a:cubicBezTo>
                    <a:pt x="190703" y="196348"/>
                    <a:pt x="172157" y="155225"/>
                    <a:pt x="143933" y="127000"/>
                  </a:cubicBezTo>
                  <a:cubicBezTo>
                    <a:pt x="128411" y="111478"/>
                    <a:pt x="114929" y="93604"/>
                    <a:pt x="97367" y="80433"/>
                  </a:cubicBezTo>
                  <a:cubicBezTo>
                    <a:pt x="91722" y="76200"/>
                    <a:pt x="85422" y="72722"/>
                    <a:pt x="80433" y="67733"/>
                  </a:cubicBezTo>
                  <a:cubicBezTo>
                    <a:pt x="52954" y="40255"/>
                    <a:pt x="83876" y="58872"/>
                    <a:pt x="50800" y="42333"/>
                  </a:cubicBezTo>
                  <a:cubicBezTo>
                    <a:pt x="47978" y="38100"/>
                    <a:pt x="45931" y="33231"/>
                    <a:pt x="42333" y="29633"/>
                  </a:cubicBezTo>
                  <a:cubicBezTo>
                    <a:pt x="22169" y="9469"/>
                    <a:pt x="21016" y="10509"/>
                    <a:pt x="0" y="0"/>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5400"/>
            </a:p>
          </p:txBody>
        </p:sp>
        <p:sp>
          <p:nvSpPr>
            <p:cNvPr id="82" name="TextBox 81">
              <a:extLst>
                <a:ext uri="{FF2B5EF4-FFF2-40B4-BE49-F238E27FC236}">
                  <a16:creationId xmlns:a16="http://schemas.microsoft.com/office/drawing/2014/main" id="{82E4E64C-7C25-5EA5-B296-DB550D0ED384}"/>
                </a:ext>
              </a:extLst>
            </p:cNvPr>
            <p:cNvSpPr txBox="1"/>
            <p:nvPr/>
          </p:nvSpPr>
          <p:spPr>
            <a:xfrm>
              <a:off x="4047139" y="3390241"/>
              <a:ext cx="2253308" cy="400110"/>
            </a:xfrm>
            <a:prstGeom prst="rect">
              <a:avLst/>
            </a:prstGeom>
            <a:noFill/>
          </p:spPr>
          <p:txBody>
            <a:bodyPr wrap="square" rtlCol="1">
              <a:spAutoFit/>
            </a:bodyPr>
            <a:lstStyle/>
            <a:p>
              <a:pPr algn="ctr"/>
              <a:r>
                <a:rPr lang="en-US" sz="2000" dirty="0"/>
                <a:t>Lowest X value</a:t>
              </a:r>
              <a:endParaRPr lang="he-IL" sz="2000" dirty="0"/>
            </a:p>
          </p:txBody>
        </p:sp>
        <p:cxnSp>
          <p:nvCxnSpPr>
            <p:cNvPr id="83" name="Straight Connector 82">
              <a:extLst>
                <a:ext uri="{FF2B5EF4-FFF2-40B4-BE49-F238E27FC236}">
                  <a16:creationId xmlns:a16="http://schemas.microsoft.com/office/drawing/2014/main" id="{9CA7CD85-4FDA-EB5D-2F18-F848D6550340}"/>
                </a:ext>
              </a:extLst>
            </p:cNvPr>
            <p:cNvCxnSpPr/>
            <p:nvPr/>
          </p:nvCxnSpPr>
          <p:spPr>
            <a:xfrm flipV="1">
              <a:off x="5165103" y="1119683"/>
              <a:ext cx="0" cy="232056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1AFCDB1D-353D-1D7B-33C8-17E7B008FB30}"/>
                </a:ext>
              </a:extLst>
            </p:cNvPr>
            <p:cNvSpPr/>
            <p:nvPr/>
          </p:nvSpPr>
          <p:spPr>
            <a:xfrm>
              <a:off x="540528" y="680111"/>
              <a:ext cx="2472038" cy="443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Screen</a:t>
              </a:r>
              <a:endParaRPr lang="he-IL" sz="2800" dirty="0"/>
            </a:p>
          </p:txBody>
        </p:sp>
        <p:sp>
          <p:nvSpPr>
            <p:cNvPr id="87" name="Rectangle: Rounded Corners 86">
              <a:extLst>
                <a:ext uri="{FF2B5EF4-FFF2-40B4-BE49-F238E27FC236}">
                  <a16:creationId xmlns:a16="http://schemas.microsoft.com/office/drawing/2014/main" id="{4C064F93-69B5-0097-E097-2112D15215D1}"/>
                </a:ext>
              </a:extLst>
            </p:cNvPr>
            <p:cNvSpPr/>
            <p:nvPr/>
          </p:nvSpPr>
          <p:spPr>
            <a:xfrm>
              <a:off x="4529245" y="680111"/>
              <a:ext cx="2472038" cy="443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Screen</a:t>
              </a:r>
              <a:endParaRPr lang="he-IL" sz="2800" dirty="0"/>
            </a:p>
          </p:txBody>
        </p:sp>
        <p:sp>
          <p:nvSpPr>
            <p:cNvPr id="88" name="Rectangle: Rounded Corners 87">
              <a:extLst>
                <a:ext uri="{FF2B5EF4-FFF2-40B4-BE49-F238E27FC236}">
                  <a16:creationId xmlns:a16="http://schemas.microsoft.com/office/drawing/2014/main" id="{FAAD1F44-18E1-9C6F-2982-A9EACCFA06BC}"/>
                </a:ext>
              </a:extLst>
            </p:cNvPr>
            <p:cNvSpPr/>
            <p:nvPr/>
          </p:nvSpPr>
          <p:spPr>
            <a:xfrm>
              <a:off x="9219885" y="680111"/>
              <a:ext cx="2472038" cy="443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Screen</a:t>
              </a:r>
              <a:endParaRPr lang="he-IL" sz="2800" dirty="0"/>
            </a:p>
          </p:txBody>
        </p:sp>
        <p:sp>
          <p:nvSpPr>
            <p:cNvPr id="80" name="TextBox 79">
              <a:extLst>
                <a:ext uri="{FF2B5EF4-FFF2-40B4-BE49-F238E27FC236}">
                  <a16:creationId xmlns:a16="http://schemas.microsoft.com/office/drawing/2014/main" id="{D48283CB-E186-0F8D-BD2A-20BCBBBDF0FF}"/>
                </a:ext>
              </a:extLst>
            </p:cNvPr>
            <p:cNvSpPr txBox="1"/>
            <p:nvPr/>
          </p:nvSpPr>
          <p:spPr>
            <a:xfrm>
              <a:off x="5009300" y="1938556"/>
              <a:ext cx="979991" cy="1015662"/>
            </a:xfrm>
            <a:prstGeom prst="rect">
              <a:avLst/>
            </a:prstGeom>
            <a:noFill/>
          </p:spPr>
          <p:txBody>
            <a:bodyPr wrap="square" rtlCol="1">
              <a:spAutoFit/>
            </a:bodyPr>
            <a:lstStyle/>
            <a:p>
              <a:pPr algn="ctr"/>
              <a:r>
                <a:rPr lang="en-US" sz="2000" dirty="0">
                  <a:solidFill>
                    <a:schemeClr val="bg1"/>
                  </a:solidFill>
                </a:rPr>
                <a:t>Left Reach Area</a:t>
              </a:r>
            </a:p>
          </p:txBody>
        </p:sp>
      </p:grpSp>
      <p:sp>
        <p:nvSpPr>
          <p:cNvPr id="91" name="TextBox 90">
            <a:extLst>
              <a:ext uri="{FF2B5EF4-FFF2-40B4-BE49-F238E27FC236}">
                <a16:creationId xmlns:a16="http://schemas.microsoft.com/office/drawing/2014/main" id="{64BEC59C-7BA0-722F-C471-924D92D68915}"/>
              </a:ext>
            </a:extLst>
          </p:cNvPr>
          <p:cNvSpPr txBox="1"/>
          <p:nvPr/>
        </p:nvSpPr>
        <p:spPr>
          <a:xfrm>
            <a:off x="9067895" y="271576"/>
            <a:ext cx="2386059" cy="461665"/>
          </a:xfrm>
          <a:prstGeom prst="rect">
            <a:avLst/>
          </a:prstGeom>
          <a:noFill/>
        </p:spPr>
        <p:txBody>
          <a:bodyPr wrap="square" rtlCol="1">
            <a:spAutoFit/>
          </a:bodyPr>
          <a:lstStyle/>
          <a:p>
            <a:pPr algn="ctr"/>
            <a:r>
              <a:rPr lang="en-US" sz="2400" b="1" dirty="0"/>
              <a:t>Reach area</a:t>
            </a:r>
            <a:endParaRPr lang="en-US" sz="2400" dirty="0"/>
          </a:p>
        </p:txBody>
      </p:sp>
    </p:spTree>
    <p:extLst>
      <p:ext uri="{BB962C8B-B14F-4D97-AF65-F5344CB8AC3E}">
        <p14:creationId xmlns:p14="http://schemas.microsoft.com/office/powerpoint/2010/main" val="3023758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183AE9-B396-EE8A-11B2-467B60FEF440}"/>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Current study</a:t>
            </a:r>
          </a:p>
        </p:txBody>
      </p:sp>
      <p:sp>
        <p:nvSpPr>
          <p:cNvPr id="8" name="Rectangle 7">
            <a:extLst>
              <a:ext uri="{FF2B5EF4-FFF2-40B4-BE49-F238E27FC236}">
                <a16:creationId xmlns:a16="http://schemas.microsoft.com/office/drawing/2014/main" id="{83F8A4CC-4658-9542-CCCD-90FBD8A6B98A}"/>
              </a:ext>
            </a:extLst>
          </p:cNvPr>
          <p:cNvSpPr/>
          <p:nvPr/>
        </p:nvSpPr>
        <p:spPr>
          <a:xfrm>
            <a:off x="2405397" y="1102624"/>
            <a:ext cx="3885714" cy="1046507"/>
          </a:xfrm>
          <a:prstGeom prst="rect">
            <a:avLst/>
          </a:prstGeom>
          <a:solidFill>
            <a:srgbClr val="5B9BD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dirty="0"/>
              <a:t>Pilot Experiment 1</a:t>
            </a:r>
          </a:p>
          <a:p>
            <a:pPr algn="ctr"/>
            <a:r>
              <a:rPr lang="en-US" sz="2000" dirty="0"/>
              <a:t>Reaching</a:t>
            </a:r>
            <a:endParaRPr lang="he-IL" sz="2000" dirty="0"/>
          </a:p>
        </p:txBody>
      </p:sp>
      <p:sp>
        <p:nvSpPr>
          <p:cNvPr id="10" name="Rectangle 9">
            <a:extLst>
              <a:ext uri="{FF2B5EF4-FFF2-40B4-BE49-F238E27FC236}">
                <a16:creationId xmlns:a16="http://schemas.microsoft.com/office/drawing/2014/main" id="{7413D14C-A1F1-97E4-441F-1255F5484999}"/>
              </a:ext>
            </a:extLst>
          </p:cNvPr>
          <p:cNvSpPr/>
          <p:nvPr/>
        </p:nvSpPr>
        <p:spPr>
          <a:xfrm>
            <a:off x="2405397" y="2382493"/>
            <a:ext cx="3885714" cy="1046507"/>
          </a:xfrm>
          <a:prstGeom prst="rect">
            <a:avLst/>
          </a:prstGeom>
          <a:solidFill>
            <a:srgbClr val="5B9BD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dirty="0"/>
              <a:t>Pilot Experiment 2</a:t>
            </a:r>
          </a:p>
          <a:p>
            <a:pPr algn="ctr"/>
            <a:r>
              <a:rPr lang="en-US" sz="2000" dirty="0"/>
              <a:t>Reaching</a:t>
            </a:r>
            <a:endParaRPr lang="he-IL" sz="2000" dirty="0"/>
          </a:p>
        </p:txBody>
      </p:sp>
      <p:sp>
        <p:nvSpPr>
          <p:cNvPr id="11" name="Rectangle 10">
            <a:extLst>
              <a:ext uri="{FF2B5EF4-FFF2-40B4-BE49-F238E27FC236}">
                <a16:creationId xmlns:a16="http://schemas.microsoft.com/office/drawing/2014/main" id="{CAA8730D-9952-B0F6-34FB-CF60DA85D454}"/>
              </a:ext>
            </a:extLst>
          </p:cNvPr>
          <p:cNvSpPr/>
          <p:nvPr/>
        </p:nvSpPr>
        <p:spPr>
          <a:xfrm>
            <a:off x="2405397" y="3662362"/>
            <a:ext cx="3885714" cy="1046507"/>
          </a:xfrm>
          <a:prstGeom prst="rect">
            <a:avLst/>
          </a:prstGeom>
          <a:solidFill>
            <a:srgbClr val="5B9BD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dirty="0"/>
              <a:t>Pilot Experiment 3</a:t>
            </a:r>
          </a:p>
          <a:p>
            <a:pPr algn="ctr"/>
            <a:r>
              <a:rPr lang="en-US" sz="2000" dirty="0"/>
              <a:t>Reaching</a:t>
            </a:r>
            <a:endParaRPr lang="he-IL" sz="2400" b="1" dirty="0"/>
          </a:p>
        </p:txBody>
      </p:sp>
      <p:sp>
        <p:nvSpPr>
          <p:cNvPr id="12" name="Rectangle 11">
            <a:extLst>
              <a:ext uri="{FF2B5EF4-FFF2-40B4-BE49-F238E27FC236}">
                <a16:creationId xmlns:a16="http://schemas.microsoft.com/office/drawing/2014/main" id="{6012C4D5-BCBE-15B1-A70E-25CBEC6B4C6F}"/>
              </a:ext>
            </a:extLst>
          </p:cNvPr>
          <p:cNvSpPr/>
          <p:nvPr/>
        </p:nvSpPr>
        <p:spPr>
          <a:xfrm>
            <a:off x="2405397" y="4942231"/>
            <a:ext cx="3885714" cy="1046507"/>
          </a:xfrm>
          <a:prstGeom prst="rect">
            <a:avLst/>
          </a:prstGeom>
          <a:solidFill>
            <a:schemeClr val="accent6"/>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dirty="0"/>
              <a:t>Experiment 4</a:t>
            </a:r>
          </a:p>
          <a:p>
            <a:pPr algn="ctr"/>
            <a:r>
              <a:rPr lang="en-US" sz="2000" dirty="0"/>
              <a:t>Reaching + Keyboard</a:t>
            </a:r>
            <a:endParaRPr lang="he-IL" sz="2000" dirty="0"/>
          </a:p>
        </p:txBody>
      </p:sp>
      <p:sp>
        <p:nvSpPr>
          <p:cNvPr id="13" name="Right Brace 12">
            <a:extLst>
              <a:ext uri="{FF2B5EF4-FFF2-40B4-BE49-F238E27FC236}">
                <a16:creationId xmlns:a16="http://schemas.microsoft.com/office/drawing/2014/main" id="{8ED50FAF-6348-256B-2EBB-F6E72D93957E}"/>
              </a:ext>
            </a:extLst>
          </p:cNvPr>
          <p:cNvSpPr/>
          <p:nvPr/>
        </p:nvSpPr>
        <p:spPr>
          <a:xfrm>
            <a:off x="6994869" y="1102624"/>
            <a:ext cx="1030884" cy="3606245"/>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4" name="TextBox 13">
            <a:extLst>
              <a:ext uri="{FF2B5EF4-FFF2-40B4-BE49-F238E27FC236}">
                <a16:creationId xmlns:a16="http://schemas.microsoft.com/office/drawing/2014/main" id="{7834332D-C70B-3BD4-427B-81A416098E6E}"/>
              </a:ext>
            </a:extLst>
          </p:cNvPr>
          <p:cNvSpPr txBox="1"/>
          <p:nvPr/>
        </p:nvSpPr>
        <p:spPr>
          <a:xfrm>
            <a:off x="8256251" y="2674913"/>
            <a:ext cx="2774791" cy="3046988"/>
          </a:xfrm>
          <a:prstGeom prst="rect">
            <a:avLst/>
          </a:prstGeom>
          <a:noFill/>
        </p:spPr>
        <p:txBody>
          <a:bodyPr wrap="square" rtlCol="1">
            <a:spAutoFit/>
          </a:bodyPr>
          <a:lstStyle/>
          <a:p>
            <a:r>
              <a:rPr lang="en-US" sz="2400" b="1" dirty="0"/>
              <a:t>Exploratory</a:t>
            </a:r>
          </a:p>
          <a:p>
            <a:endParaRPr lang="en-US" sz="2400" b="1" dirty="0"/>
          </a:p>
          <a:p>
            <a:endParaRPr lang="en-US" sz="2400" b="1" dirty="0"/>
          </a:p>
          <a:p>
            <a:endParaRPr lang="en-US" sz="2400" b="1" dirty="0"/>
          </a:p>
          <a:p>
            <a:endParaRPr lang="en-US" sz="2400" b="1" dirty="0"/>
          </a:p>
          <a:p>
            <a:endParaRPr lang="en-US" sz="2400" b="1" dirty="0"/>
          </a:p>
          <a:p>
            <a:endParaRPr lang="en-US" sz="2400" b="1" dirty="0"/>
          </a:p>
          <a:p>
            <a:r>
              <a:rPr lang="en-US" sz="2400" b="1" dirty="0"/>
              <a:t>Confirmatory</a:t>
            </a:r>
            <a:endParaRPr lang="en-US" sz="2400" dirty="0"/>
          </a:p>
        </p:txBody>
      </p:sp>
      <p:sp>
        <p:nvSpPr>
          <p:cNvPr id="15" name="Right Brace 14">
            <a:extLst>
              <a:ext uri="{FF2B5EF4-FFF2-40B4-BE49-F238E27FC236}">
                <a16:creationId xmlns:a16="http://schemas.microsoft.com/office/drawing/2014/main" id="{7BC83610-7FF4-1FC2-1973-15C8899A1B95}"/>
              </a:ext>
            </a:extLst>
          </p:cNvPr>
          <p:cNvSpPr/>
          <p:nvPr/>
        </p:nvSpPr>
        <p:spPr>
          <a:xfrm>
            <a:off x="6994869" y="4985518"/>
            <a:ext cx="1030884" cy="958083"/>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Tree>
    <p:extLst>
      <p:ext uri="{BB962C8B-B14F-4D97-AF65-F5344CB8AC3E}">
        <p14:creationId xmlns:p14="http://schemas.microsoft.com/office/powerpoint/2010/main" val="4281777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Pilot Experiment 1</a:t>
            </a:r>
          </a:p>
        </p:txBody>
      </p:sp>
      <p:sp>
        <p:nvSpPr>
          <p:cNvPr id="27" name="TextBox 26">
            <a:extLst>
              <a:ext uri="{FF2B5EF4-FFF2-40B4-BE49-F238E27FC236}">
                <a16:creationId xmlns:a16="http://schemas.microsoft.com/office/drawing/2014/main" id="{ED11E602-AA81-4BB1-8BDA-4CFD81C1480E}"/>
              </a:ext>
            </a:extLst>
          </p:cNvPr>
          <p:cNvSpPr txBox="1"/>
          <p:nvPr/>
        </p:nvSpPr>
        <p:spPr>
          <a:xfrm>
            <a:off x="220419" y="6381457"/>
            <a:ext cx="3184478" cy="369332"/>
          </a:xfrm>
          <a:prstGeom prst="rect">
            <a:avLst/>
          </a:prstGeom>
          <a:noFill/>
        </p:spPr>
        <p:txBody>
          <a:bodyPr wrap="square" rtlCol="1">
            <a:spAutoFit/>
          </a:bodyPr>
          <a:lstStyle/>
          <a:p>
            <a:r>
              <a:rPr lang="en-US" dirty="0"/>
              <a:t>N = 10</a:t>
            </a:r>
            <a:endParaRPr lang="he-IL" dirty="0"/>
          </a:p>
        </p:txBody>
      </p:sp>
      <p:cxnSp>
        <p:nvCxnSpPr>
          <p:cNvPr id="12" name="Straight Arrow Connector 11">
            <a:extLst>
              <a:ext uri="{FF2B5EF4-FFF2-40B4-BE49-F238E27FC236}">
                <a16:creationId xmlns:a16="http://schemas.microsoft.com/office/drawing/2014/main" id="{0BC1CFA3-E5E3-F465-1251-6E5BA4D7AE8C}"/>
              </a:ext>
            </a:extLst>
          </p:cNvPr>
          <p:cNvCxnSpPr>
            <a:cxnSpLocks/>
          </p:cNvCxnSpPr>
          <p:nvPr/>
        </p:nvCxnSpPr>
        <p:spPr>
          <a:xfrm>
            <a:off x="376099" y="2097314"/>
            <a:ext cx="0" cy="253274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63C32E37-B40F-24ED-FEEA-26E2B8C2FAD7}"/>
              </a:ext>
            </a:extLst>
          </p:cNvPr>
          <p:cNvGrpSpPr/>
          <p:nvPr/>
        </p:nvGrpSpPr>
        <p:grpSpPr>
          <a:xfrm>
            <a:off x="560207" y="2028971"/>
            <a:ext cx="2342650" cy="2601086"/>
            <a:chOff x="2701064" y="2028971"/>
            <a:chExt cx="2342650" cy="2601086"/>
          </a:xfrm>
        </p:grpSpPr>
        <p:sp>
          <p:nvSpPr>
            <p:cNvPr id="16" name="Rectangle 15">
              <a:extLst>
                <a:ext uri="{FF2B5EF4-FFF2-40B4-BE49-F238E27FC236}">
                  <a16:creationId xmlns:a16="http://schemas.microsoft.com/office/drawing/2014/main" id="{77F31666-7E66-164C-EE5B-6D6A27181405}"/>
                </a:ext>
              </a:extLst>
            </p:cNvPr>
            <p:cNvSpPr/>
            <p:nvPr/>
          </p:nvSpPr>
          <p:spPr>
            <a:xfrm>
              <a:off x="2802662" y="2028971"/>
              <a:ext cx="2139454" cy="2601086"/>
            </a:xfrm>
            <a:prstGeom prst="rect">
              <a:avLst/>
            </a:prstGeom>
            <a:solidFill>
              <a:srgbClr val="5B9BD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dirty="0"/>
            </a:p>
          </p:txBody>
        </p:sp>
        <p:sp>
          <p:nvSpPr>
            <p:cNvPr id="17" name="TextBox 16">
              <a:extLst>
                <a:ext uri="{FF2B5EF4-FFF2-40B4-BE49-F238E27FC236}">
                  <a16:creationId xmlns:a16="http://schemas.microsoft.com/office/drawing/2014/main" id="{1937EE6F-9D7E-9A7B-180F-860D0BB8E03D}"/>
                </a:ext>
              </a:extLst>
            </p:cNvPr>
            <p:cNvSpPr txBox="1"/>
            <p:nvPr/>
          </p:nvSpPr>
          <p:spPr>
            <a:xfrm>
              <a:off x="2802663" y="2097314"/>
              <a:ext cx="2139452" cy="677108"/>
            </a:xfrm>
            <a:prstGeom prst="rect">
              <a:avLst/>
            </a:prstGeom>
            <a:noFill/>
          </p:spPr>
          <p:txBody>
            <a:bodyPr wrap="square" rtlCol="1">
              <a:spAutoFit/>
            </a:bodyPr>
            <a:lstStyle/>
            <a:p>
              <a:pPr algn="ctr"/>
              <a:r>
                <a:rPr lang="en-US" sz="2000" b="1" dirty="0">
                  <a:solidFill>
                    <a:schemeClr val="bg1"/>
                  </a:solidFill>
                </a:rPr>
                <a:t>Practice</a:t>
              </a:r>
            </a:p>
            <a:p>
              <a:pPr algn="ctr"/>
              <a:r>
                <a:rPr lang="en-US" dirty="0"/>
                <a:t>1 block, with prime</a:t>
              </a:r>
              <a:endParaRPr lang="he-IL" sz="1600" dirty="0"/>
            </a:p>
          </p:txBody>
        </p:sp>
        <p:cxnSp>
          <p:nvCxnSpPr>
            <p:cNvPr id="19" name="Straight Connector 18">
              <a:extLst>
                <a:ext uri="{FF2B5EF4-FFF2-40B4-BE49-F238E27FC236}">
                  <a16:creationId xmlns:a16="http://schemas.microsoft.com/office/drawing/2014/main" id="{80BA8A51-1051-D360-CED5-305BDF072A77}"/>
                </a:ext>
              </a:extLst>
            </p:cNvPr>
            <p:cNvCxnSpPr>
              <a:cxnSpLocks/>
            </p:cNvCxnSpPr>
            <p:nvPr/>
          </p:nvCxnSpPr>
          <p:spPr>
            <a:xfrm>
              <a:off x="2831690" y="2801257"/>
              <a:ext cx="2074139" cy="0"/>
            </a:xfrm>
            <a:prstGeom prst="line">
              <a:avLst/>
            </a:prstGeom>
            <a:ln w="285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DC62D8-E9D1-E97A-A386-AD016B02DCFC}"/>
                </a:ext>
              </a:extLst>
            </p:cNvPr>
            <p:cNvSpPr txBox="1"/>
            <p:nvPr/>
          </p:nvSpPr>
          <p:spPr>
            <a:xfrm>
              <a:off x="2701064" y="3329514"/>
              <a:ext cx="2342650" cy="677108"/>
            </a:xfrm>
            <a:prstGeom prst="rect">
              <a:avLst/>
            </a:prstGeom>
            <a:noFill/>
          </p:spPr>
          <p:txBody>
            <a:bodyPr wrap="square" rtlCol="1">
              <a:spAutoFit/>
            </a:bodyPr>
            <a:lstStyle/>
            <a:p>
              <a:pPr algn="ctr"/>
              <a:r>
                <a:rPr lang="en-US" sz="2000" b="1" dirty="0">
                  <a:solidFill>
                    <a:schemeClr val="bg1"/>
                  </a:solidFill>
                </a:rPr>
                <a:t>Test</a:t>
              </a:r>
            </a:p>
            <a:p>
              <a:pPr algn="ctr"/>
              <a:r>
                <a:rPr lang="en-US" dirty="0"/>
                <a:t>12 blocks, with prime</a:t>
              </a:r>
              <a:endParaRPr lang="he-IL" sz="1600" dirty="0"/>
            </a:p>
          </p:txBody>
        </p:sp>
      </p:grpSp>
      <p:pic>
        <p:nvPicPr>
          <p:cNvPr id="32" name="Picture 31">
            <a:extLst>
              <a:ext uri="{FF2B5EF4-FFF2-40B4-BE49-F238E27FC236}">
                <a16:creationId xmlns:a16="http://schemas.microsoft.com/office/drawing/2014/main" id="{3BB3F894-E34B-A644-0A00-D592A098EF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34" t="4895" r="58044" b="54690"/>
          <a:stretch/>
        </p:blipFill>
        <p:spPr bwMode="auto">
          <a:xfrm>
            <a:off x="3745600" y="989150"/>
            <a:ext cx="7618332" cy="4680727"/>
          </a:xfrm>
          <a:prstGeom prst="rect">
            <a:avLst/>
          </a:prstGeom>
          <a:noFill/>
          <a:ln>
            <a:noFill/>
          </a:ln>
          <a:extLst>
            <a:ext uri="{53640926-AAD7-44D8-BBD7-CCE9431645EC}">
              <a14:shadowObscured xmlns:a14="http://schemas.microsoft.com/office/drawing/2010/main"/>
            </a:ext>
          </a:extLst>
        </p:spPr>
      </p:pic>
      <p:grpSp>
        <p:nvGrpSpPr>
          <p:cNvPr id="36" name="Group 35">
            <a:extLst>
              <a:ext uri="{FF2B5EF4-FFF2-40B4-BE49-F238E27FC236}">
                <a16:creationId xmlns:a16="http://schemas.microsoft.com/office/drawing/2014/main" id="{E5664265-EB4C-F824-D2F2-F1723BBCA581}"/>
              </a:ext>
            </a:extLst>
          </p:cNvPr>
          <p:cNvGrpSpPr/>
          <p:nvPr/>
        </p:nvGrpSpPr>
        <p:grpSpPr>
          <a:xfrm>
            <a:off x="4855657" y="1093922"/>
            <a:ext cx="6731686" cy="4145591"/>
            <a:chOff x="1446451" y="1272407"/>
            <a:chExt cx="5378922" cy="3597135"/>
          </a:xfrm>
        </p:grpSpPr>
        <p:sp>
          <p:nvSpPr>
            <p:cNvPr id="37" name="Rectangle 36">
              <a:extLst>
                <a:ext uri="{FF2B5EF4-FFF2-40B4-BE49-F238E27FC236}">
                  <a16:creationId xmlns:a16="http://schemas.microsoft.com/office/drawing/2014/main" id="{8F95CB8F-90FD-D212-F8F4-3D2F6A87D44A}"/>
                </a:ext>
              </a:extLst>
            </p:cNvPr>
            <p:cNvSpPr/>
            <p:nvPr/>
          </p:nvSpPr>
          <p:spPr>
            <a:xfrm>
              <a:off x="1456197" y="1741713"/>
              <a:ext cx="5242145" cy="3127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Rectangle 37">
              <a:extLst>
                <a:ext uri="{FF2B5EF4-FFF2-40B4-BE49-F238E27FC236}">
                  <a16:creationId xmlns:a16="http://schemas.microsoft.com/office/drawing/2014/main" id="{9533280B-DF80-0DC6-00FB-71A3F0293884}"/>
                </a:ext>
              </a:extLst>
            </p:cNvPr>
            <p:cNvSpPr/>
            <p:nvPr/>
          </p:nvSpPr>
          <p:spPr>
            <a:xfrm>
              <a:off x="1446451" y="1272407"/>
              <a:ext cx="860966" cy="3335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Rectangle 38">
              <a:extLst>
                <a:ext uri="{FF2B5EF4-FFF2-40B4-BE49-F238E27FC236}">
                  <a16:creationId xmlns:a16="http://schemas.microsoft.com/office/drawing/2014/main" id="{D1B6D516-EDA6-CEEF-6EA7-4A96F2A5E638}"/>
                </a:ext>
              </a:extLst>
            </p:cNvPr>
            <p:cNvSpPr/>
            <p:nvPr/>
          </p:nvSpPr>
          <p:spPr>
            <a:xfrm>
              <a:off x="5964407" y="1272408"/>
              <a:ext cx="860966" cy="2763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4" name="Picture 3">
            <a:extLst>
              <a:ext uri="{FF2B5EF4-FFF2-40B4-BE49-F238E27FC236}">
                <a16:creationId xmlns:a16="http://schemas.microsoft.com/office/drawing/2014/main" id="{0D176E2F-7AE0-5D7D-7E80-F474117E509E}"/>
              </a:ext>
            </a:extLst>
          </p:cNvPr>
          <p:cNvPicPr>
            <a:picLocks noChangeAspect="1"/>
          </p:cNvPicPr>
          <p:nvPr/>
        </p:nvPicPr>
        <p:blipFill>
          <a:blip r:embed="rId4"/>
          <a:stretch>
            <a:fillRect/>
          </a:stretch>
        </p:blipFill>
        <p:spPr>
          <a:xfrm>
            <a:off x="10598713" y="6210738"/>
            <a:ext cx="1498415" cy="527143"/>
          </a:xfrm>
          <a:prstGeom prst="rect">
            <a:avLst/>
          </a:prstGeom>
        </p:spPr>
      </p:pic>
      <p:sp>
        <p:nvSpPr>
          <p:cNvPr id="6" name="Rectangle 5">
            <a:extLst>
              <a:ext uri="{FF2B5EF4-FFF2-40B4-BE49-F238E27FC236}">
                <a16:creationId xmlns:a16="http://schemas.microsoft.com/office/drawing/2014/main" id="{A633629C-EA9C-B000-2BD3-6E199C0516D5}"/>
              </a:ext>
            </a:extLst>
          </p:cNvPr>
          <p:cNvSpPr/>
          <p:nvPr/>
        </p:nvSpPr>
        <p:spPr>
          <a:xfrm>
            <a:off x="9302750" y="4216968"/>
            <a:ext cx="1867354" cy="886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17700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Pilot Experiment 1</a:t>
            </a:r>
          </a:p>
        </p:txBody>
      </p:sp>
      <p:sp>
        <p:nvSpPr>
          <p:cNvPr id="27" name="TextBox 26">
            <a:extLst>
              <a:ext uri="{FF2B5EF4-FFF2-40B4-BE49-F238E27FC236}">
                <a16:creationId xmlns:a16="http://schemas.microsoft.com/office/drawing/2014/main" id="{ED11E602-AA81-4BB1-8BDA-4CFD81C1480E}"/>
              </a:ext>
            </a:extLst>
          </p:cNvPr>
          <p:cNvSpPr txBox="1"/>
          <p:nvPr/>
        </p:nvSpPr>
        <p:spPr>
          <a:xfrm>
            <a:off x="220419" y="6381457"/>
            <a:ext cx="3184478" cy="369332"/>
          </a:xfrm>
          <a:prstGeom prst="rect">
            <a:avLst/>
          </a:prstGeom>
          <a:noFill/>
        </p:spPr>
        <p:txBody>
          <a:bodyPr wrap="square" rtlCol="1">
            <a:spAutoFit/>
          </a:bodyPr>
          <a:lstStyle/>
          <a:p>
            <a:r>
              <a:rPr lang="en-US" dirty="0"/>
              <a:t>N = 10</a:t>
            </a:r>
            <a:endParaRPr lang="he-IL" dirty="0"/>
          </a:p>
        </p:txBody>
      </p:sp>
      <p:sp>
        <p:nvSpPr>
          <p:cNvPr id="30" name="TextBox 29">
            <a:extLst>
              <a:ext uri="{FF2B5EF4-FFF2-40B4-BE49-F238E27FC236}">
                <a16:creationId xmlns:a16="http://schemas.microsoft.com/office/drawing/2014/main" id="{8E1E417A-B300-2CEE-A6AC-03B56FFF6727}"/>
              </a:ext>
            </a:extLst>
          </p:cNvPr>
          <p:cNvSpPr txBox="1"/>
          <p:nvPr/>
        </p:nvSpPr>
        <p:spPr>
          <a:xfrm>
            <a:off x="1817151" y="5380395"/>
            <a:ext cx="3803885" cy="461665"/>
          </a:xfrm>
          <a:prstGeom prst="rect">
            <a:avLst/>
          </a:prstGeom>
          <a:noFill/>
        </p:spPr>
        <p:txBody>
          <a:bodyPr wrap="square" rtlCol="1">
            <a:spAutoFit/>
          </a:bodyPr>
          <a:lstStyle/>
          <a:p>
            <a:r>
              <a:rPr lang="en-US" sz="2400" b="1" dirty="0"/>
              <a:t>Long response time (1.5sec)</a:t>
            </a:r>
            <a:endParaRPr lang="he-IL" sz="2400" b="1" dirty="0"/>
          </a:p>
        </p:txBody>
      </p:sp>
      <p:pic>
        <p:nvPicPr>
          <p:cNvPr id="35" name="Picture 34">
            <a:extLst>
              <a:ext uri="{FF2B5EF4-FFF2-40B4-BE49-F238E27FC236}">
                <a16:creationId xmlns:a16="http://schemas.microsoft.com/office/drawing/2014/main" id="{D4509C81-39A2-D26D-B11E-1E1715EFD5AA}"/>
              </a:ext>
            </a:extLst>
          </p:cNvPr>
          <p:cNvPicPr>
            <a:picLocks noChangeAspect="1"/>
          </p:cNvPicPr>
          <p:nvPr/>
        </p:nvPicPr>
        <p:blipFill>
          <a:blip r:embed="rId3"/>
          <a:stretch>
            <a:fillRect/>
          </a:stretch>
        </p:blipFill>
        <p:spPr>
          <a:xfrm>
            <a:off x="10598713" y="6210738"/>
            <a:ext cx="1498415" cy="527143"/>
          </a:xfrm>
          <a:prstGeom prst="rect">
            <a:avLst/>
          </a:prstGeom>
        </p:spPr>
      </p:pic>
      <p:sp>
        <p:nvSpPr>
          <p:cNvPr id="40" name="Arrow: Right 39">
            <a:extLst>
              <a:ext uri="{FF2B5EF4-FFF2-40B4-BE49-F238E27FC236}">
                <a16:creationId xmlns:a16="http://schemas.microsoft.com/office/drawing/2014/main" id="{2547CECF-A604-A397-02CD-B9DE47254719}"/>
              </a:ext>
            </a:extLst>
          </p:cNvPr>
          <p:cNvSpPr/>
          <p:nvPr/>
        </p:nvSpPr>
        <p:spPr>
          <a:xfrm>
            <a:off x="5749683" y="5482169"/>
            <a:ext cx="573314" cy="2967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TextBox 1">
            <a:extLst>
              <a:ext uri="{FF2B5EF4-FFF2-40B4-BE49-F238E27FC236}">
                <a16:creationId xmlns:a16="http://schemas.microsoft.com/office/drawing/2014/main" id="{F337E70F-86AC-4E7C-7EAC-0AB1C2648B6D}"/>
              </a:ext>
            </a:extLst>
          </p:cNvPr>
          <p:cNvSpPr txBox="1"/>
          <p:nvPr/>
        </p:nvSpPr>
        <p:spPr>
          <a:xfrm>
            <a:off x="6460295" y="5383201"/>
            <a:ext cx="4459140" cy="461665"/>
          </a:xfrm>
          <a:prstGeom prst="rect">
            <a:avLst/>
          </a:prstGeom>
          <a:noFill/>
        </p:spPr>
        <p:txBody>
          <a:bodyPr wrap="square" rtlCol="1">
            <a:spAutoFit/>
          </a:bodyPr>
          <a:lstStyle/>
          <a:p>
            <a:r>
              <a:rPr lang="en-US" sz="2400" b="1" dirty="0"/>
              <a:t>Decision made before movement</a:t>
            </a:r>
            <a:endParaRPr lang="he-IL" sz="2400" b="1" dirty="0"/>
          </a:p>
        </p:txBody>
      </p:sp>
      <p:sp>
        <p:nvSpPr>
          <p:cNvPr id="6" name="TextBox 5">
            <a:extLst>
              <a:ext uri="{FF2B5EF4-FFF2-40B4-BE49-F238E27FC236}">
                <a16:creationId xmlns:a16="http://schemas.microsoft.com/office/drawing/2014/main" id="{43852707-7985-55A7-3912-B5A165200497}"/>
              </a:ext>
            </a:extLst>
          </p:cNvPr>
          <p:cNvSpPr txBox="1"/>
          <p:nvPr/>
        </p:nvSpPr>
        <p:spPr>
          <a:xfrm>
            <a:off x="723899" y="4501182"/>
            <a:ext cx="1657351" cy="461665"/>
          </a:xfrm>
          <a:prstGeom prst="rect">
            <a:avLst/>
          </a:prstGeom>
          <a:noFill/>
        </p:spPr>
        <p:txBody>
          <a:bodyPr wrap="square" rtlCol="1">
            <a:spAutoFit/>
          </a:bodyPr>
          <a:lstStyle/>
          <a:p>
            <a:pPr algn="ctr"/>
            <a:r>
              <a:rPr lang="en-US" sz="2400" dirty="0"/>
              <a:t>p = 0.169</a:t>
            </a:r>
            <a:endParaRPr lang="he-IL" sz="2400" dirty="0"/>
          </a:p>
        </p:txBody>
      </p:sp>
      <p:sp>
        <p:nvSpPr>
          <p:cNvPr id="9" name="TextBox 8">
            <a:extLst>
              <a:ext uri="{FF2B5EF4-FFF2-40B4-BE49-F238E27FC236}">
                <a16:creationId xmlns:a16="http://schemas.microsoft.com/office/drawing/2014/main" id="{3539B36A-D410-3B58-9DF0-1C4E145B20CE}"/>
              </a:ext>
            </a:extLst>
          </p:cNvPr>
          <p:cNvSpPr txBox="1"/>
          <p:nvPr/>
        </p:nvSpPr>
        <p:spPr>
          <a:xfrm>
            <a:off x="3244053" y="4501182"/>
            <a:ext cx="1657352" cy="461665"/>
          </a:xfrm>
          <a:prstGeom prst="rect">
            <a:avLst/>
          </a:prstGeom>
          <a:noFill/>
        </p:spPr>
        <p:txBody>
          <a:bodyPr wrap="square" rtlCol="1">
            <a:spAutoFit/>
          </a:bodyPr>
          <a:lstStyle/>
          <a:p>
            <a:pPr algn="ctr"/>
            <a:r>
              <a:rPr lang="en-US" sz="2400" dirty="0"/>
              <a:t>p = 0.896                     </a:t>
            </a:r>
            <a:endParaRPr lang="he-IL" sz="2400" dirty="0"/>
          </a:p>
        </p:txBody>
      </p:sp>
      <p:sp>
        <p:nvSpPr>
          <p:cNvPr id="10" name="TextBox 9">
            <a:extLst>
              <a:ext uri="{FF2B5EF4-FFF2-40B4-BE49-F238E27FC236}">
                <a16:creationId xmlns:a16="http://schemas.microsoft.com/office/drawing/2014/main" id="{FBCAE922-1F66-4494-E100-8542EAE45B8C}"/>
              </a:ext>
            </a:extLst>
          </p:cNvPr>
          <p:cNvSpPr txBox="1"/>
          <p:nvPr/>
        </p:nvSpPr>
        <p:spPr>
          <a:xfrm>
            <a:off x="5576586" y="4501182"/>
            <a:ext cx="1757664" cy="461665"/>
          </a:xfrm>
          <a:prstGeom prst="rect">
            <a:avLst/>
          </a:prstGeom>
          <a:noFill/>
        </p:spPr>
        <p:txBody>
          <a:bodyPr wrap="square" rtlCol="1">
            <a:spAutoFit/>
          </a:bodyPr>
          <a:lstStyle/>
          <a:p>
            <a:pPr algn="ctr"/>
            <a:r>
              <a:rPr lang="en-US" sz="2400" dirty="0"/>
              <a:t>p = 0.169</a:t>
            </a:r>
            <a:endParaRPr lang="he-IL" sz="2400" dirty="0"/>
          </a:p>
        </p:txBody>
      </p:sp>
      <p:sp>
        <p:nvSpPr>
          <p:cNvPr id="11" name="TextBox 10">
            <a:extLst>
              <a:ext uri="{FF2B5EF4-FFF2-40B4-BE49-F238E27FC236}">
                <a16:creationId xmlns:a16="http://schemas.microsoft.com/office/drawing/2014/main" id="{8DE4F894-7FD1-A869-771C-D48AFCA2F504}"/>
              </a:ext>
            </a:extLst>
          </p:cNvPr>
          <p:cNvSpPr txBox="1"/>
          <p:nvPr/>
        </p:nvSpPr>
        <p:spPr>
          <a:xfrm>
            <a:off x="8009431" y="4501182"/>
            <a:ext cx="1757664" cy="461665"/>
          </a:xfrm>
          <a:prstGeom prst="rect">
            <a:avLst/>
          </a:prstGeom>
          <a:noFill/>
        </p:spPr>
        <p:txBody>
          <a:bodyPr wrap="square" rtlCol="1">
            <a:spAutoFit/>
          </a:bodyPr>
          <a:lstStyle/>
          <a:p>
            <a:pPr algn="ctr"/>
            <a:r>
              <a:rPr lang="en-US" sz="2400" dirty="0"/>
              <a:t>p = 0.695</a:t>
            </a:r>
            <a:endParaRPr lang="he-IL" sz="2400" dirty="0"/>
          </a:p>
        </p:txBody>
      </p:sp>
      <p:pic>
        <p:nvPicPr>
          <p:cNvPr id="22" name="Picture 21">
            <a:extLst>
              <a:ext uri="{FF2B5EF4-FFF2-40B4-BE49-F238E27FC236}">
                <a16:creationId xmlns:a16="http://schemas.microsoft.com/office/drawing/2014/main" id="{3215D24F-4D66-22B6-D76C-A557F34B4A0D}"/>
              </a:ext>
            </a:extLst>
          </p:cNvPr>
          <p:cNvPicPr>
            <a:picLocks noChangeAspect="1"/>
          </p:cNvPicPr>
          <p:nvPr/>
        </p:nvPicPr>
        <p:blipFill rotWithShape="1">
          <a:blip r:embed="rId4"/>
          <a:srcRect l="9479" t="51115" r="8906" b="9810"/>
          <a:stretch/>
        </p:blipFill>
        <p:spPr>
          <a:xfrm>
            <a:off x="0" y="1405880"/>
            <a:ext cx="12234361" cy="2959220"/>
          </a:xfrm>
          <a:prstGeom prst="rect">
            <a:avLst/>
          </a:prstGeom>
        </p:spPr>
      </p:pic>
      <p:sp>
        <p:nvSpPr>
          <p:cNvPr id="24" name="TextBox 23">
            <a:extLst>
              <a:ext uri="{FF2B5EF4-FFF2-40B4-BE49-F238E27FC236}">
                <a16:creationId xmlns:a16="http://schemas.microsoft.com/office/drawing/2014/main" id="{C34CA7BD-38E2-E378-63CA-081C23190A6B}"/>
              </a:ext>
            </a:extLst>
          </p:cNvPr>
          <p:cNvSpPr txBox="1"/>
          <p:nvPr/>
        </p:nvSpPr>
        <p:spPr>
          <a:xfrm>
            <a:off x="10509250" y="4501182"/>
            <a:ext cx="1638300" cy="461665"/>
          </a:xfrm>
          <a:prstGeom prst="rect">
            <a:avLst/>
          </a:prstGeom>
          <a:noFill/>
        </p:spPr>
        <p:txBody>
          <a:bodyPr wrap="square" rtlCol="1">
            <a:spAutoFit/>
          </a:bodyPr>
          <a:lstStyle/>
          <a:p>
            <a:pPr algn="ctr"/>
            <a:r>
              <a:rPr lang="en-US" sz="2400" dirty="0"/>
              <a:t>p = 0.896   </a:t>
            </a:r>
            <a:endParaRPr lang="he-IL" sz="2400" dirty="0"/>
          </a:p>
        </p:txBody>
      </p:sp>
    </p:spTree>
    <p:extLst>
      <p:ext uri="{BB962C8B-B14F-4D97-AF65-F5344CB8AC3E}">
        <p14:creationId xmlns:p14="http://schemas.microsoft.com/office/powerpoint/2010/main" val="121503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0"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9072" y="5410"/>
            <a:ext cx="12192000" cy="646331"/>
          </a:xfrm>
          <a:prstGeom prst="rect">
            <a:avLst/>
          </a:prstGeom>
          <a:noFill/>
        </p:spPr>
        <p:txBody>
          <a:bodyPr wrap="square" rtlCol="1">
            <a:spAutoFit/>
          </a:bodyPr>
          <a:lstStyle/>
          <a:p>
            <a:pPr algn="ctr"/>
            <a:r>
              <a:rPr lang="en-US" sz="3600" dirty="0">
                <a:solidFill>
                  <a:schemeClr val="accent5">
                    <a:lumMod val="75000"/>
                  </a:schemeClr>
                </a:solidFill>
              </a:rPr>
              <a:t>Evidence Accumulation</a:t>
            </a:r>
          </a:p>
        </p:txBody>
      </p:sp>
      <p:grpSp>
        <p:nvGrpSpPr>
          <p:cNvPr id="22" name="Group 21">
            <a:extLst>
              <a:ext uri="{FF2B5EF4-FFF2-40B4-BE49-F238E27FC236}">
                <a16:creationId xmlns:a16="http://schemas.microsoft.com/office/drawing/2014/main" id="{67953C95-0DCD-4869-A218-177687F000FC}"/>
              </a:ext>
            </a:extLst>
          </p:cNvPr>
          <p:cNvGrpSpPr/>
          <p:nvPr/>
        </p:nvGrpSpPr>
        <p:grpSpPr>
          <a:xfrm>
            <a:off x="654785" y="767732"/>
            <a:ext cx="1299005" cy="1182255"/>
            <a:chOff x="1912148" y="2456872"/>
            <a:chExt cx="1299005" cy="1182255"/>
          </a:xfrm>
        </p:grpSpPr>
        <p:sp>
          <p:nvSpPr>
            <p:cNvPr id="23" name="Rectangle: Rounded Corners 22">
              <a:extLst>
                <a:ext uri="{FF2B5EF4-FFF2-40B4-BE49-F238E27FC236}">
                  <a16:creationId xmlns:a16="http://schemas.microsoft.com/office/drawing/2014/main" id="{7F5D7891-8F83-4B7A-A24B-624F93E72BC8}"/>
                </a:ext>
              </a:extLst>
            </p:cNvPr>
            <p:cNvSpPr/>
            <p:nvPr/>
          </p:nvSpPr>
          <p:spPr>
            <a:xfrm>
              <a:off x="1912148" y="2456872"/>
              <a:ext cx="1299005"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27E4ECDE-DEDD-479E-A058-7D1606FB180A}"/>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DBE6A7F9-BBC2-4746-A696-82097E4E6A10}"/>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FF8447F5-4E58-47D8-B241-6C01119C6A54}"/>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E0C887BB-6883-49C9-B08F-AE45EC837580}"/>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Rectangle 30">
              <a:extLst>
                <a:ext uri="{FF2B5EF4-FFF2-40B4-BE49-F238E27FC236}">
                  <a16:creationId xmlns:a16="http://schemas.microsoft.com/office/drawing/2014/main" id="{4AF2615C-E84A-438F-A175-B7D4FFBD5E0A}"/>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73F816E2-72C9-4CC4-A146-FD05E94428D8}"/>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4796FC8D-87BA-4F61-82E6-4023159D9458}"/>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Rectangle 33">
              <a:extLst>
                <a:ext uri="{FF2B5EF4-FFF2-40B4-BE49-F238E27FC236}">
                  <a16:creationId xmlns:a16="http://schemas.microsoft.com/office/drawing/2014/main" id="{859E9F8F-64B6-424B-95FC-5FE6888D4009}"/>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Rectangle 34">
              <a:extLst>
                <a:ext uri="{FF2B5EF4-FFF2-40B4-BE49-F238E27FC236}">
                  <a16:creationId xmlns:a16="http://schemas.microsoft.com/office/drawing/2014/main" id="{903FD602-D04C-4D45-863A-422F9000A958}"/>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ECAC681E-488D-41AE-B0C5-350FFF5B4BAA}"/>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460DF7A4-BD76-4576-947A-F7840F695FBE}"/>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Rectangle 37">
              <a:extLst>
                <a:ext uri="{FF2B5EF4-FFF2-40B4-BE49-F238E27FC236}">
                  <a16:creationId xmlns:a16="http://schemas.microsoft.com/office/drawing/2014/main" id="{419E187A-D7B6-41D7-9AE0-0FB85EF7C572}"/>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Rectangle 38">
              <a:extLst>
                <a:ext uri="{FF2B5EF4-FFF2-40B4-BE49-F238E27FC236}">
                  <a16:creationId xmlns:a16="http://schemas.microsoft.com/office/drawing/2014/main" id="{28720211-F61B-4E44-AF1B-20AB1A2B7C3E}"/>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Rectangle 39">
              <a:extLst>
                <a:ext uri="{FF2B5EF4-FFF2-40B4-BE49-F238E27FC236}">
                  <a16:creationId xmlns:a16="http://schemas.microsoft.com/office/drawing/2014/main" id="{203D2ED0-F7AA-45A9-AE03-48FAFF1A1BDF}"/>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Rectangle 40">
              <a:extLst>
                <a:ext uri="{FF2B5EF4-FFF2-40B4-BE49-F238E27FC236}">
                  <a16:creationId xmlns:a16="http://schemas.microsoft.com/office/drawing/2014/main" id="{7A5858CE-4EA1-4245-B8E9-FAD22817FFB4}"/>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Rectangle 41">
              <a:extLst>
                <a:ext uri="{FF2B5EF4-FFF2-40B4-BE49-F238E27FC236}">
                  <a16:creationId xmlns:a16="http://schemas.microsoft.com/office/drawing/2014/main" id="{A6DEFEF2-5451-4CC7-8A26-592126C09543}"/>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Rectangle 42">
              <a:extLst>
                <a:ext uri="{FF2B5EF4-FFF2-40B4-BE49-F238E27FC236}">
                  <a16:creationId xmlns:a16="http://schemas.microsoft.com/office/drawing/2014/main" id="{E95CABBB-A766-4F97-A888-A031DFBFD4EF}"/>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63" name="Group 62">
            <a:extLst>
              <a:ext uri="{FF2B5EF4-FFF2-40B4-BE49-F238E27FC236}">
                <a16:creationId xmlns:a16="http://schemas.microsoft.com/office/drawing/2014/main" id="{B36DD24D-BAD5-459A-9E25-E4391B79C5D0}"/>
              </a:ext>
            </a:extLst>
          </p:cNvPr>
          <p:cNvGrpSpPr/>
          <p:nvPr/>
        </p:nvGrpSpPr>
        <p:grpSpPr>
          <a:xfrm>
            <a:off x="1995475" y="767732"/>
            <a:ext cx="1342599" cy="1182255"/>
            <a:chOff x="4321866" y="2456872"/>
            <a:chExt cx="1342599" cy="1182255"/>
          </a:xfrm>
        </p:grpSpPr>
        <p:sp>
          <p:nvSpPr>
            <p:cNvPr id="64" name="Rectangle: Rounded Corners 63">
              <a:extLst>
                <a:ext uri="{FF2B5EF4-FFF2-40B4-BE49-F238E27FC236}">
                  <a16:creationId xmlns:a16="http://schemas.microsoft.com/office/drawing/2014/main" id="{ACACCD30-8710-454E-BF81-A327EE42A4F4}"/>
                </a:ext>
              </a:extLst>
            </p:cNvPr>
            <p:cNvSpPr/>
            <p:nvPr/>
          </p:nvSpPr>
          <p:spPr>
            <a:xfrm>
              <a:off x="4322616" y="2456872"/>
              <a:ext cx="134184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 name="TextBox 64">
              <a:extLst>
                <a:ext uri="{FF2B5EF4-FFF2-40B4-BE49-F238E27FC236}">
                  <a16:creationId xmlns:a16="http://schemas.microsoft.com/office/drawing/2014/main" id="{472729A7-0D55-4A2B-986D-87B4BD1B3E09}"/>
                </a:ext>
              </a:extLst>
            </p:cNvPr>
            <p:cNvSpPr txBox="1"/>
            <p:nvPr/>
          </p:nvSpPr>
          <p:spPr>
            <a:xfrm>
              <a:off x="4321866" y="2794930"/>
              <a:ext cx="1341850" cy="523220"/>
            </a:xfrm>
            <a:prstGeom prst="rect">
              <a:avLst/>
            </a:prstGeom>
            <a:noFill/>
          </p:spPr>
          <p:txBody>
            <a:bodyPr wrap="square" rtlCol="1">
              <a:spAutoFit/>
            </a:bodyPr>
            <a:lstStyle/>
            <a:p>
              <a:pPr algn="ctr"/>
              <a:r>
                <a:rPr lang="en-US" sz="2800" dirty="0"/>
                <a:t>TREES</a:t>
              </a:r>
              <a:endParaRPr lang="he-IL" sz="2800" dirty="0"/>
            </a:p>
          </p:txBody>
        </p:sp>
      </p:grpSp>
      <p:grpSp>
        <p:nvGrpSpPr>
          <p:cNvPr id="85" name="Group 84">
            <a:extLst>
              <a:ext uri="{FF2B5EF4-FFF2-40B4-BE49-F238E27FC236}">
                <a16:creationId xmlns:a16="http://schemas.microsoft.com/office/drawing/2014/main" id="{4FC66048-08C7-4A47-B50A-B06012AF5754}"/>
              </a:ext>
            </a:extLst>
          </p:cNvPr>
          <p:cNvGrpSpPr/>
          <p:nvPr/>
        </p:nvGrpSpPr>
        <p:grpSpPr>
          <a:xfrm>
            <a:off x="4671832" y="767732"/>
            <a:ext cx="1541141" cy="1182255"/>
            <a:chOff x="6717979" y="3364618"/>
            <a:chExt cx="1541141" cy="1182255"/>
          </a:xfrm>
        </p:grpSpPr>
        <p:sp>
          <p:nvSpPr>
            <p:cNvPr id="86" name="Rectangle: Rounded Corners 85">
              <a:extLst>
                <a:ext uri="{FF2B5EF4-FFF2-40B4-BE49-F238E27FC236}">
                  <a16:creationId xmlns:a16="http://schemas.microsoft.com/office/drawing/2014/main" id="{05DCC596-E986-4BB0-B236-5D87B912E6B5}"/>
                </a:ext>
              </a:extLst>
            </p:cNvPr>
            <p:cNvSpPr/>
            <p:nvPr/>
          </p:nvSpPr>
          <p:spPr>
            <a:xfrm>
              <a:off x="6770182" y="3364618"/>
              <a:ext cx="1365302"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 name="TextBox 86">
              <a:extLst>
                <a:ext uri="{FF2B5EF4-FFF2-40B4-BE49-F238E27FC236}">
                  <a16:creationId xmlns:a16="http://schemas.microsoft.com/office/drawing/2014/main" id="{B5A78A2F-6DE7-4846-969E-953F721EA7A3}"/>
                </a:ext>
              </a:extLst>
            </p:cNvPr>
            <p:cNvSpPr txBox="1"/>
            <p:nvPr/>
          </p:nvSpPr>
          <p:spPr>
            <a:xfrm>
              <a:off x="6717979" y="3372541"/>
              <a:ext cx="1541141" cy="307777"/>
            </a:xfrm>
            <a:prstGeom prst="rect">
              <a:avLst/>
            </a:prstGeom>
            <a:noFill/>
          </p:spPr>
          <p:txBody>
            <a:bodyPr wrap="square" rtlCol="1">
              <a:spAutoFit/>
            </a:bodyPr>
            <a:lstStyle/>
            <a:p>
              <a:r>
                <a:rPr lang="en-US" sz="1400" dirty="0"/>
                <a:t>Artificial   Natural</a:t>
              </a:r>
              <a:endParaRPr lang="he-IL" sz="1400" dirty="0"/>
            </a:p>
          </p:txBody>
        </p:sp>
        <p:sp>
          <p:nvSpPr>
            <p:cNvPr id="88" name="TextBox 87">
              <a:extLst>
                <a:ext uri="{FF2B5EF4-FFF2-40B4-BE49-F238E27FC236}">
                  <a16:creationId xmlns:a16="http://schemas.microsoft.com/office/drawing/2014/main" id="{D35B0388-6980-48D0-A28C-066CADD010F0}"/>
                </a:ext>
              </a:extLst>
            </p:cNvPr>
            <p:cNvSpPr txBox="1"/>
            <p:nvPr/>
          </p:nvSpPr>
          <p:spPr>
            <a:xfrm>
              <a:off x="6767096" y="3928385"/>
              <a:ext cx="1355494" cy="523220"/>
            </a:xfrm>
            <a:prstGeom prst="rect">
              <a:avLst/>
            </a:prstGeom>
            <a:noFill/>
          </p:spPr>
          <p:txBody>
            <a:bodyPr wrap="square" rtlCol="1">
              <a:spAutoFit/>
            </a:bodyPr>
            <a:lstStyle/>
            <a:p>
              <a:pPr algn="ctr"/>
              <a:r>
                <a:rPr lang="en-US" sz="2800" dirty="0"/>
                <a:t>radio       </a:t>
              </a:r>
              <a:endParaRPr lang="he-IL" sz="2800" dirty="0"/>
            </a:p>
          </p:txBody>
        </p:sp>
        <p:sp>
          <p:nvSpPr>
            <p:cNvPr id="89" name="Oval 88">
              <a:extLst>
                <a:ext uri="{FF2B5EF4-FFF2-40B4-BE49-F238E27FC236}">
                  <a16:creationId xmlns:a16="http://schemas.microsoft.com/office/drawing/2014/main" id="{B4032E64-2F27-4FCF-AAF2-8EC8ED95D5EF}"/>
                </a:ext>
              </a:extLst>
            </p:cNvPr>
            <p:cNvSpPr/>
            <p:nvPr/>
          </p:nvSpPr>
          <p:spPr>
            <a:xfrm>
              <a:off x="7885779" y="3775525"/>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9" name="Oval 138">
              <a:extLst>
                <a:ext uri="{FF2B5EF4-FFF2-40B4-BE49-F238E27FC236}">
                  <a16:creationId xmlns:a16="http://schemas.microsoft.com/office/drawing/2014/main" id="{A9067BE4-F0FA-453D-8307-55EAB6D7CF86}"/>
                </a:ext>
              </a:extLst>
            </p:cNvPr>
            <p:cNvSpPr/>
            <p:nvPr/>
          </p:nvSpPr>
          <p:spPr>
            <a:xfrm>
              <a:off x="6835866" y="3775525"/>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20" name="Group 119">
            <a:extLst>
              <a:ext uri="{FF2B5EF4-FFF2-40B4-BE49-F238E27FC236}">
                <a16:creationId xmlns:a16="http://schemas.microsoft.com/office/drawing/2014/main" id="{9A895258-F4DE-466B-9339-0679A9829CAD}"/>
              </a:ext>
            </a:extLst>
          </p:cNvPr>
          <p:cNvGrpSpPr/>
          <p:nvPr/>
        </p:nvGrpSpPr>
        <p:grpSpPr>
          <a:xfrm>
            <a:off x="3374500" y="767732"/>
            <a:ext cx="1299005" cy="1182255"/>
            <a:chOff x="1912148" y="2456872"/>
            <a:chExt cx="1299005" cy="1182255"/>
          </a:xfrm>
        </p:grpSpPr>
        <p:sp>
          <p:nvSpPr>
            <p:cNvPr id="121" name="Rectangle: Rounded Corners 120">
              <a:extLst>
                <a:ext uri="{FF2B5EF4-FFF2-40B4-BE49-F238E27FC236}">
                  <a16:creationId xmlns:a16="http://schemas.microsoft.com/office/drawing/2014/main" id="{C366686E-52E2-45CE-9181-91A996D7242B}"/>
                </a:ext>
              </a:extLst>
            </p:cNvPr>
            <p:cNvSpPr/>
            <p:nvPr/>
          </p:nvSpPr>
          <p:spPr>
            <a:xfrm>
              <a:off x="1912148" y="2456872"/>
              <a:ext cx="1299005"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2" name="Rectangle 121">
              <a:extLst>
                <a:ext uri="{FF2B5EF4-FFF2-40B4-BE49-F238E27FC236}">
                  <a16:creationId xmlns:a16="http://schemas.microsoft.com/office/drawing/2014/main" id="{418D2679-987C-48F0-81A9-9C7548E510D0}"/>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3" name="Rectangle 122">
              <a:extLst>
                <a:ext uri="{FF2B5EF4-FFF2-40B4-BE49-F238E27FC236}">
                  <a16:creationId xmlns:a16="http://schemas.microsoft.com/office/drawing/2014/main" id="{9DDE96DD-39BA-40B1-A1BB-80F92090B02A}"/>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4" name="Rectangle 123">
              <a:extLst>
                <a:ext uri="{FF2B5EF4-FFF2-40B4-BE49-F238E27FC236}">
                  <a16:creationId xmlns:a16="http://schemas.microsoft.com/office/drawing/2014/main" id="{612D7058-E599-4463-98D2-58208050E338}"/>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5" name="Rectangle 124">
              <a:extLst>
                <a:ext uri="{FF2B5EF4-FFF2-40B4-BE49-F238E27FC236}">
                  <a16:creationId xmlns:a16="http://schemas.microsoft.com/office/drawing/2014/main" id="{993A3745-8459-493C-9D27-922266FAF332}"/>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6" name="Rectangle 125">
              <a:extLst>
                <a:ext uri="{FF2B5EF4-FFF2-40B4-BE49-F238E27FC236}">
                  <a16:creationId xmlns:a16="http://schemas.microsoft.com/office/drawing/2014/main" id="{88DDB632-16A8-4795-A23C-3C63AD889320}"/>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7" name="Rectangle 126">
              <a:extLst>
                <a:ext uri="{FF2B5EF4-FFF2-40B4-BE49-F238E27FC236}">
                  <a16:creationId xmlns:a16="http://schemas.microsoft.com/office/drawing/2014/main" id="{C1666321-A73C-4A8A-A132-EED7A3360C57}"/>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8" name="Rectangle 127">
              <a:extLst>
                <a:ext uri="{FF2B5EF4-FFF2-40B4-BE49-F238E27FC236}">
                  <a16:creationId xmlns:a16="http://schemas.microsoft.com/office/drawing/2014/main" id="{42CC5BDB-A1AE-443B-B1E1-DDD1B33AC03F}"/>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9" name="Rectangle 128">
              <a:extLst>
                <a:ext uri="{FF2B5EF4-FFF2-40B4-BE49-F238E27FC236}">
                  <a16:creationId xmlns:a16="http://schemas.microsoft.com/office/drawing/2014/main" id="{CCBC86C4-9001-4C91-A884-54EDD64AE496}"/>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0" name="Rectangle 129">
              <a:extLst>
                <a:ext uri="{FF2B5EF4-FFF2-40B4-BE49-F238E27FC236}">
                  <a16:creationId xmlns:a16="http://schemas.microsoft.com/office/drawing/2014/main" id="{93D7C27F-C02F-4DE2-8C1D-33D52009B69E}"/>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1" name="Rectangle 130">
              <a:extLst>
                <a:ext uri="{FF2B5EF4-FFF2-40B4-BE49-F238E27FC236}">
                  <a16:creationId xmlns:a16="http://schemas.microsoft.com/office/drawing/2014/main" id="{17088FDC-0F8A-4E2B-9026-D8FF1F791B30}"/>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2" name="Rectangle 131">
              <a:extLst>
                <a:ext uri="{FF2B5EF4-FFF2-40B4-BE49-F238E27FC236}">
                  <a16:creationId xmlns:a16="http://schemas.microsoft.com/office/drawing/2014/main" id="{8C1AFFDA-8F68-490C-9DA5-C176D8BC740F}"/>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3" name="Rectangle 132">
              <a:extLst>
                <a:ext uri="{FF2B5EF4-FFF2-40B4-BE49-F238E27FC236}">
                  <a16:creationId xmlns:a16="http://schemas.microsoft.com/office/drawing/2014/main" id="{6B9409FA-0D03-437D-A867-2D056838EFDE}"/>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4" name="Rectangle 133">
              <a:extLst>
                <a:ext uri="{FF2B5EF4-FFF2-40B4-BE49-F238E27FC236}">
                  <a16:creationId xmlns:a16="http://schemas.microsoft.com/office/drawing/2014/main" id="{319D0938-57F2-4194-83F9-B96601264247}"/>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5" name="Rectangle 134">
              <a:extLst>
                <a:ext uri="{FF2B5EF4-FFF2-40B4-BE49-F238E27FC236}">
                  <a16:creationId xmlns:a16="http://schemas.microsoft.com/office/drawing/2014/main" id="{0715AC75-9BDF-46FE-A6CC-9C75BF1E247A}"/>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6" name="Rectangle 135">
              <a:extLst>
                <a:ext uri="{FF2B5EF4-FFF2-40B4-BE49-F238E27FC236}">
                  <a16:creationId xmlns:a16="http://schemas.microsoft.com/office/drawing/2014/main" id="{DCBD9306-0061-4CD8-8D1D-A9E9B8D7C730}"/>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7" name="Rectangle 136">
              <a:extLst>
                <a:ext uri="{FF2B5EF4-FFF2-40B4-BE49-F238E27FC236}">
                  <a16:creationId xmlns:a16="http://schemas.microsoft.com/office/drawing/2014/main" id="{F16F972B-C2B2-4EAE-9359-5679AA44FA9D}"/>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8" name="Rectangle 137">
              <a:extLst>
                <a:ext uri="{FF2B5EF4-FFF2-40B4-BE49-F238E27FC236}">
                  <a16:creationId xmlns:a16="http://schemas.microsoft.com/office/drawing/2014/main" id="{0BF6EBA9-FF36-4F35-A358-C698DB107CF1}"/>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cxnSp>
        <p:nvCxnSpPr>
          <p:cNvPr id="163" name="Straight Arrow Connector 162">
            <a:extLst>
              <a:ext uri="{FF2B5EF4-FFF2-40B4-BE49-F238E27FC236}">
                <a16:creationId xmlns:a16="http://schemas.microsoft.com/office/drawing/2014/main" id="{0012DEEB-1685-46FE-9066-5EB11B601422}"/>
              </a:ext>
            </a:extLst>
          </p:cNvPr>
          <p:cNvCxnSpPr>
            <a:cxnSpLocks/>
          </p:cNvCxnSpPr>
          <p:nvPr/>
        </p:nvCxnSpPr>
        <p:spPr>
          <a:xfrm>
            <a:off x="624819" y="5788310"/>
            <a:ext cx="1119162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EEEFEF93-47A8-47D1-8181-363564DCBB8C}"/>
              </a:ext>
            </a:extLst>
          </p:cNvPr>
          <p:cNvSpPr txBox="1"/>
          <p:nvPr/>
        </p:nvSpPr>
        <p:spPr>
          <a:xfrm>
            <a:off x="434130" y="5788310"/>
            <a:ext cx="1173184" cy="461665"/>
          </a:xfrm>
          <a:prstGeom prst="rect">
            <a:avLst/>
          </a:prstGeom>
          <a:noFill/>
        </p:spPr>
        <p:txBody>
          <a:bodyPr wrap="square" rtlCol="1">
            <a:spAutoFit/>
          </a:bodyPr>
          <a:lstStyle/>
          <a:p>
            <a:pPr algn="ctr"/>
            <a:r>
              <a:rPr lang="en-US" sz="2400" dirty="0"/>
              <a:t>Time</a:t>
            </a:r>
            <a:endParaRPr lang="he-IL" sz="2400" dirty="0"/>
          </a:p>
        </p:txBody>
      </p:sp>
    </p:spTree>
    <p:extLst>
      <p:ext uri="{BB962C8B-B14F-4D97-AF65-F5344CB8AC3E}">
        <p14:creationId xmlns:p14="http://schemas.microsoft.com/office/powerpoint/2010/main" val="3504024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9072" y="5410"/>
            <a:ext cx="12192000" cy="646331"/>
          </a:xfrm>
          <a:prstGeom prst="rect">
            <a:avLst/>
          </a:prstGeom>
          <a:noFill/>
        </p:spPr>
        <p:txBody>
          <a:bodyPr wrap="square" rtlCol="1">
            <a:spAutoFit/>
          </a:bodyPr>
          <a:lstStyle/>
          <a:p>
            <a:pPr algn="ctr"/>
            <a:r>
              <a:rPr lang="en-US" sz="3600" dirty="0">
                <a:solidFill>
                  <a:schemeClr val="accent5">
                    <a:lumMod val="75000"/>
                  </a:schemeClr>
                </a:solidFill>
              </a:rPr>
              <a:t>Evidence Accumulation</a:t>
            </a:r>
          </a:p>
        </p:txBody>
      </p:sp>
      <p:sp>
        <p:nvSpPr>
          <p:cNvPr id="26" name="TextBox 25">
            <a:extLst>
              <a:ext uri="{FF2B5EF4-FFF2-40B4-BE49-F238E27FC236}">
                <a16:creationId xmlns:a16="http://schemas.microsoft.com/office/drawing/2014/main" id="{E8FE2992-F531-4EB6-8D75-13D55A83BE7D}"/>
              </a:ext>
            </a:extLst>
          </p:cNvPr>
          <p:cNvSpPr txBox="1"/>
          <p:nvPr/>
        </p:nvSpPr>
        <p:spPr>
          <a:xfrm>
            <a:off x="2429494" y="886083"/>
            <a:ext cx="3184478" cy="369332"/>
          </a:xfrm>
          <a:prstGeom prst="rect">
            <a:avLst/>
          </a:prstGeom>
          <a:noFill/>
        </p:spPr>
        <p:txBody>
          <a:bodyPr wrap="square" rtlCol="1">
            <a:spAutoFit/>
          </a:bodyPr>
          <a:lstStyle/>
          <a:p>
            <a:r>
              <a:rPr lang="en-US" dirty="0"/>
              <a:t>Long response time</a:t>
            </a:r>
            <a:endParaRPr lang="he-IL" dirty="0"/>
          </a:p>
        </p:txBody>
      </p:sp>
      <p:grpSp>
        <p:nvGrpSpPr>
          <p:cNvPr id="22" name="Group 21">
            <a:extLst>
              <a:ext uri="{FF2B5EF4-FFF2-40B4-BE49-F238E27FC236}">
                <a16:creationId xmlns:a16="http://schemas.microsoft.com/office/drawing/2014/main" id="{67953C95-0DCD-4869-A218-177687F000FC}"/>
              </a:ext>
            </a:extLst>
          </p:cNvPr>
          <p:cNvGrpSpPr/>
          <p:nvPr/>
        </p:nvGrpSpPr>
        <p:grpSpPr>
          <a:xfrm>
            <a:off x="654785" y="767732"/>
            <a:ext cx="1299005" cy="1182255"/>
            <a:chOff x="1912148" y="2456872"/>
            <a:chExt cx="1299005" cy="1182255"/>
          </a:xfrm>
        </p:grpSpPr>
        <p:sp>
          <p:nvSpPr>
            <p:cNvPr id="23" name="Rectangle: Rounded Corners 22">
              <a:extLst>
                <a:ext uri="{FF2B5EF4-FFF2-40B4-BE49-F238E27FC236}">
                  <a16:creationId xmlns:a16="http://schemas.microsoft.com/office/drawing/2014/main" id="{7F5D7891-8F83-4B7A-A24B-624F93E72BC8}"/>
                </a:ext>
              </a:extLst>
            </p:cNvPr>
            <p:cNvSpPr/>
            <p:nvPr/>
          </p:nvSpPr>
          <p:spPr>
            <a:xfrm>
              <a:off x="1912148" y="2456872"/>
              <a:ext cx="1299005"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27E4ECDE-DEDD-479E-A058-7D1606FB180A}"/>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DBE6A7F9-BBC2-4746-A696-82097E4E6A10}"/>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FF8447F5-4E58-47D8-B241-6C01119C6A54}"/>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E0C887BB-6883-49C9-B08F-AE45EC837580}"/>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Rectangle 30">
              <a:extLst>
                <a:ext uri="{FF2B5EF4-FFF2-40B4-BE49-F238E27FC236}">
                  <a16:creationId xmlns:a16="http://schemas.microsoft.com/office/drawing/2014/main" id="{4AF2615C-E84A-438F-A175-B7D4FFBD5E0A}"/>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73F816E2-72C9-4CC4-A146-FD05E94428D8}"/>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4796FC8D-87BA-4F61-82E6-4023159D9458}"/>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Rectangle 33">
              <a:extLst>
                <a:ext uri="{FF2B5EF4-FFF2-40B4-BE49-F238E27FC236}">
                  <a16:creationId xmlns:a16="http://schemas.microsoft.com/office/drawing/2014/main" id="{859E9F8F-64B6-424B-95FC-5FE6888D4009}"/>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Rectangle 34">
              <a:extLst>
                <a:ext uri="{FF2B5EF4-FFF2-40B4-BE49-F238E27FC236}">
                  <a16:creationId xmlns:a16="http://schemas.microsoft.com/office/drawing/2014/main" id="{903FD602-D04C-4D45-863A-422F9000A958}"/>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ECAC681E-488D-41AE-B0C5-350FFF5B4BAA}"/>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460DF7A4-BD76-4576-947A-F7840F695FBE}"/>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Rectangle 37">
              <a:extLst>
                <a:ext uri="{FF2B5EF4-FFF2-40B4-BE49-F238E27FC236}">
                  <a16:creationId xmlns:a16="http://schemas.microsoft.com/office/drawing/2014/main" id="{419E187A-D7B6-41D7-9AE0-0FB85EF7C572}"/>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Rectangle 38">
              <a:extLst>
                <a:ext uri="{FF2B5EF4-FFF2-40B4-BE49-F238E27FC236}">
                  <a16:creationId xmlns:a16="http://schemas.microsoft.com/office/drawing/2014/main" id="{28720211-F61B-4E44-AF1B-20AB1A2B7C3E}"/>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Rectangle 39">
              <a:extLst>
                <a:ext uri="{FF2B5EF4-FFF2-40B4-BE49-F238E27FC236}">
                  <a16:creationId xmlns:a16="http://schemas.microsoft.com/office/drawing/2014/main" id="{203D2ED0-F7AA-45A9-AE03-48FAFF1A1BDF}"/>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Rectangle 40">
              <a:extLst>
                <a:ext uri="{FF2B5EF4-FFF2-40B4-BE49-F238E27FC236}">
                  <a16:creationId xmlns:a16="http://schemas.microsoft.com/office/drawing/2014/main" id="{7A5858CE-4EA1-4245-B8E9-FAD22817FFB4}"/>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Rectangle 41">
              <a:extLst>
                <a:ext uri="{FF2B5EF4-FFF2-40B4-BE49-F238E27FC236}">
                  <a16:creationId xmlns:a16="http://schemas.microsoft.com/office/drawing/2014/main" id="{A6DEFEF2-5451-4CC7-8A26-592126C09543}"/>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Rectangle 42">
              <a:extLst>
                <a:ext uri="{FF2B5EF4-FFF2-40B4-BE49-F238E27FC236}">
                  <a16:creationId xmlns:a16="http://schemas.microsoft.com/office/drawing/2014/main" id="{E95CABBB-A766-4F97-A888-A031DFBFD4EF}"/>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63" name="Group 62">
            <a:extLst>
              <a:ext uri="{FF2B5EF4-FFF2-40B4-BE49-F238E27FC236}">
                <a16:creationId xmlns:a16="http://schemas.microsoft.com/office/drawing/2014/main" id="{B36DD24D-BAD5-459A-9E25-E4391B79C5D0}"/>
              </a:ext>
            </a:extLst>
          </p:cNvPr>
          <p:cNvGrpSpPr/>
          <p:nvPr/>
        </p:nvGrpSpPr>
        <p:grpSpPr>
          <a:xfrm>
            <a:off x="1995475" y="767732"/>
            <a:ext cx="1342599" cy="1182255"/>
            <a:chOff x="4321866" y="2456872"/>
            <a:chExt cx="1342599" cy="1182255"/>
          </a:xfrm>
        </p:grpSpPr>
        <p:sp>
          <p:nvSpPr>
            <p:cNvPr id="64" name="Rectangle: Rounded Corners 63">
              <a:extLst>
                <a:ext uri="{FF2B5EF4-FFF2-40B4-BE49-F238E27FC236}">
                  <a16:creationId xmlns:a16="http://schemas.microsoft.com/office/drawing/2014/main" id="{ACACCD30-8710-454E-BF81-A327EE42A4F4}"/>
                </a:ext>
              </a:extLst>
            </p:cNvPr>
            <p:cNvSpPr/>
            <p:nvPr/>
          </p:nvSpPr>
          <p:spPr>
            <a:xfrm>
              <a:off x="4322616" y="2456872"/>
              <a:ext cx="134184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 name="TextBox 64">
              <a:extLst>
                <a:ext uri="{FF2B5EF4-FFF2-40B4-BE49-F238E27FC236}">
                  <a16:creationId xmlns:a16="http://schemas.microsoft.com/office/drawing/2014/main" id="{472729A7-0D55-4A2B-986D-87B4BD1B3E09}"/>
                </a:ext>
              </a:extLst>
            </p:cNvPr>
            <p:cNvSpPr txBox="1"/>
            <p:nvPr/>
          </p:nvSpPr>
          <p:spPr>
            <a:xfrm>
              <a:off x="4321866" y="2794930"/>
              <a:ext cx="1341850" cy="523220"/>
            </a:xfrm>
            <a:prstGeom prst="rect">
              <a:avLst/>
            </a:prstGeom>
            <a:noFill/>
          </p:spPr>
          <p:txBody>
            <a:bodyPr wrap="square" rtlCol="1">
              <a:spAutoFit/>
            </a:bodyPr>
            <a:lstStyle/>
            <a:p>
              <a:pPr algn="ctr"/>
              <a:r>
                <a:rPr lang="en-US" sz="2800" dirty="0"/>
                <a:t>TREES</a:t>
              </a:r>
              <a:endParaRPr lang="he-IL" sz="2800" dirty="0"/>
            </a:p>
          </p:txBody>
        </p:sp>
      </p:grpSp>
      <p:grpSp>
        <p:nvGrpSpPr>
          <p:cNvPr id="85" name="Group 84">
            <a:extLst>
              <a:ext uri="{FF2B5EF4-FFF2-40B4-BE49-F238E27FC236}">
                <a16:creationId xmlns:a16="http://schemas.microsoft.com/office/drawing/2014/main" id="{4FC66048-08C7-4A47-B50A-B06012AF5754}"/>
              </a:ext>
            </a:extLst>
          </p:cNvPr>
          <p:cNvGrpSpPr/>
          <p:nvPr/>
        </p:nvGrpSpPr>
        <p:grpSpPr>
          <a:xfrm>
            <a:off x="4671832" y="767732"/>
            <a:ext cx="1541141" cy="1182255"/>
            <a:chOff x="6717979" y="3364618"/>
            <a:chExt cx="1541141" cy="1182255"/>
          </a:xfrm>
        </p:grpSpPr>
        <p:sp>
          <p:nvSpPr>
            <p:cNvPr id="86" name="Rectangle: Rounded Corners 85">
              <a:extLst>
                <a:ext uri="{FF2B5EF4-FFF2-40B4-BE49-F238E27FC236}">
                  <a16:creationId xmlns:a16="http://schemas.microsoft.com/office/drawing/2014/main" id="{05DCC596-E986-4BB0-B236-5D87B912E6B5}"/>
                </a:ext>
              </a:extLst>
            </p:cNvPr>
            <p:cNvSpPr/>
            <p:nvPr/>
          </p:nvSpPr>
          <p:spPr>
            <a:xfrm>
              <a:off x="6770182" y="3364618"/>
              <a:ext cx="1365302"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 name="TextBox 86">
              <a:extLst>
                <a:ext uri="{FF2B5EF4-FFF2-40B4-BE49-F238E27FC236}">
                  <a16:creationId xmlns:a16="http://schemas.microsoft.com/office/drawing/2014/main" id="{B5A78A2F-6DE7-4846-969E-953F721EA7A3}"/>
                </a:ext>
              </a:extLst>
            </p:cNvPr>
            <p:cNvSpPr txBox="1"/>
            <p:nvPr/>
          </p:nvSpPr>
          <p:spPr>
            <a:xfrm>
              <a:off x="6717979" y="3372541"/>
              <a:ext cx="1541141" cy="307777"/>
            </a:xfrm>
            <a:prstGeom prst="rect">
              <a:avLst/>
            </a:prstGeom>
            <a:noFill/>
          </p:spPr>
          <p:txBody>
            <a:bodyPr wrap="square" rtlCol="1">
              <a:spAutoFit/>
            </a:bodyPr>
            <a:lstStyle/>
            <a:p>
              <a:r>
                <a:rPr lang="en-US" sz="1400" dirty="0"/>
                <a:t>Artificial   Natural</a:t>
              </a:r>
              <a:endParaRPr lang="he-IL" sz="1400" dirty="0"/>
            </a:p>
          </p:txBody>
        </p:sp>
        <p:sp>
          <p:nvSpPr>
            <p:cNvPr id="88" name="TextBox 87">
              <a:extLst>
                <a:ext uri="{FF2B5EF4-FFF2-40B4-BE49-F238E27FC236}">
                  <a16:creationId xmlns:a16="http://schemas.microsoft.com/office/drawing/2014/main" id="{D35B0388-6980-48D0-A28C-066CADD010F0}"/>
                </a:ext>
              </a:extLst>
            </p:cNvPr>
            <p:cNvSpPr txBox="1"/>
            <p:nvPr/>
          </p:nvSpPr>
          <p:spPr>
            <a:xfrm>
              <a:off x="6767096" y="3928385"/>
              <a:ext cx="1355494" cy="523220"/>
            </a:xfrm>
            <a:prstGeom prst="rect">
              <a:avLst/>
            </a:prstGeom>
            <a:noFill/>
          </p:spPr>
          <p:txBody>
            <a:bodyPr wrap="square" rtlCol="1">
              <a:spAutoFit/>
            </a:bodyPr>
            <a:lstStyle/>
            <a:p>
              <a:pPr algn="ctr"/>
              <a:r>
                <a:rPr lang="en-US" sz="2800" dirty="0"/>
                <a:t>radio       </a:t>
              </a:r>
              <a:endParaRPr lang="he-IL" sz="2800" dirty="0"/>
            </a:p>
          </p:txBody>
        </p:sp>
        <p:sp>
          <p:nvSpPr>
            <p:cNvPr id="89" name="Oval 88">
              <a:extLst>
                <a:ext uri="{FF2B5EF4-FFF2-40B4-BE49-F238E27FC236}">
                  <a16:creationId xmlns:a16="http://schemas.microsoft.com/office/drawing/2014/main" id="{B4032E64-2F27-4FCF-AAF2-8EC8ED95D5EF}"/>
                </a:ext>
              </a:extLst>
            </p:cNvPr>
            <p:cNvSpPr/>
            <p:nvPr/>
          </p:nvSpPr>
          <p:spPr>
            <a:xfrm>
              <a:off x="7885779" y="3775525"/>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9" name="Oval 138">
              <a:extLst>
                <a:ext uri="{FF2B5EF4-FFF2-40B4-BE49-F238E27FC236}">
                  <a16:creationId xmlns:a16="http://schemas.microsoft.com/office/drawing/2014/main" id="{A9067BE4-F0FA-453D-8307-55EAB6D7CF86}"/>
                </a:ext>
              </a:extLst>
            </p:cNvPr>
            <p:cNvSpPr/>
            <p:nvPr/>
          </p:nvSpPr>
          <p:spPr>
            <a:xfrm>
              <a:off x="6835866" y="3775525"/>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20" name="Group 119">
            <a:extLst>
              <a:ext uri="{FF2B5EF4-FFF2-40B4-BE49-F238E27FC236}">
                <a16:creationId xmlns:a16="http://schemas.microsoft.com/office/drawing/2014/main" id="{9A895258-F4DE-466B-9339-0679A9829CAD}"/>
              </a:ext>
            </a:extLst>
          </p:cNvPr>
          <p:cNvGrpSpPr/>
          <p:nvPr/>
        </p:nvGrpSpPr>
        <p:grpSpPr>
          <a:xfrm>
            <a:off x="3374500" y="767732"/>
            <a:ext cx="1299005" cy="1182255"/>
            <a:chOff x="1912148" y="2456872"/>
            <a:chExt cx="1299005" cy="1182255"/>
          </a:xfrm>
        </p:grpSpPr>
        <p:sp>
          <p:nvSpPr>
            <p:cNvPr id="121" name="Rectangle: Rounded Corners 120">
              <a:extLst>
                <a:ext uri="{FF2B5EF4-FFF2-40B4-BE49-F238E27FC236}">
                  <a16:creationId xmlns:a16="http://schemas.microsoft.com/office/drawing/2014/main" id="{C366686E-52E2-45CE-9181-91A996D7242B}"/>
                </a:ext>
              </a:extLst>
            </p:cNvPr>
            <p:cNvSpPr/>
            <p:nvPr/>
          </p:nvSpPr>
          <p:spPr>
            <a:xfrm>
              <a:off x="1912148" y="2456872"/>
              <a:ext cx="1299005"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2" name="Rectangle 121">
              <a:extLst>
                <a:ext uri="{FF2B5EF4-FFF2-40B4-BE49-F238E27FC236}">
                  <a16:creationId xmlns:a16="http://schemas.microsoft.com/office/drawing/2014/main" id="{418D2679-987C-48F0-81A9-9C7548E510D0}"/>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3" name="Rectangle 122">
              <a:extLst>
                <a:ext uri="{FF2B5EF4-FFF2-40B4-BE49-F238E27FC236}">
                  <a16:creationId xmlns:a16="http://schemas.microsoft.com/office/drawing/2014/main" id="{9DDE96DD-39BA-40B1-A1BB-80F92090B02A}"/>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4" name="Rectangle 123">
              <a:extLst>
                <a:ext uri="{FF2B5EF4-FFF2-40B4-BE49-F238E27FC236}">
                  <a16:creationId xmlns:a16="http://schemas.microsoft.com/office/drawing/2014/main" id="{612D7058-E599-4463-98D2-58208050E338}"/>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5" name="Rectangle 124">
              <a:extLst>
                <a:ext uri="{FF2B5EF4-FFF2-40B4-BE49-F238E27FC236}">
                  <a16:creationId xmlns:a16="http://schemas.microsoft.com/office/drawing/2014/main" id="{993A3745-8459-493C-9D27-922266FAF332}"/>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6" name="Rectangle 125">
              <a:extLst>
                <a:ext uri="{FF2B5EF4-FFF2-40B4-BE49-F238E27FC236}">
                  <a16:creationId xmlns:a16="http://schemas.microsoft.com/office/drawing/2014/main" id="{88DDB632-16A8-4795-A23C-3C63AD889320}"/>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7" name="Rectangle 126">
              <a:extLst>
                <a:ext uri="{FF2B5EF4-FFF2-40B4-BE49-F238E27FC236}">
                  <a16:creationId xmlns:a16="http://schemas.microsoft.com/office/drawing/2014/main" id="{C1666321-A73C-4A8A-A132-EED7A3360C57}"/>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8" name="Rectangle 127">
              <a:extLst>
                <a:ext uri="{FF2B5EF4-FFF2-40B4-BE49-F238E27FC236}">
                  <a16:creationId xmlns:a16="http://schemas.microsoft.com/office/drawing/2014/main" id="{42CC5BDB-A1AE-443B-B1E1-DDD1B33AC03F}"/>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9" name="Rectangle 128">
              <a:extLst>
                <a:ext uri="{FF2B5EF4-FFF2-40B4-BE49-F238E27FC236}">
                  <a16:creationId xmlns:a16="http://schemas.microsoft.com/office/drawing/2014/main" id="{CCBC86C4-9001-4C91-A884-54EDD64AE496}"/>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0" name="Rectangle 129">
              <a:extLst>
                <a:ext uri="{FF2B5EF4-FFF2-40B4-BE49-F238E27FC236}">
                  <a16:creationId xmlns:a16="http://schemas.microsoft.com/office/drawing/2014/main" id="{93D7C27F-C02F-4DE2-8C1D-33D52009B69E}"/>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1" name="Rectangle 130">
              <a:extLst>
                <a:ext uri="{FF2B5EF4-FFF2-40B4-BE49-F238E27FC236}">
                  <a16:creationId xmlns:a16="http://schemas.microsoft.com/office/drawing/2014/main" id="{17088FDC-0F8A-4E2B-9026-D8FF1F791B30}"/>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2" name="Rectangle 131">
              <a:extLst>
                <a:ext uri="{FF2B5EF4-FFF2-40B4-BE49-F238E27FC236}">
                  <a16:creationId xmlns:a16="http://schemas.microsoft.com/office/drawing/2014/main" id="{8C1AFFDA-8F68-490C-9DA5-C176D8BC740F}"/>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3" name="Rectangle 132">
              <a:extLst>
                <a:ext uri="{FF2B5EF4-FFF2-40B4-BE49-F238E27FC236}">
                  <a16:creationId xmlns:a16="http://schemas.microsoft.com/office/drawing/2014/main" id="{6B9409FA-0D03-437D-A867-2D056838EFDE}"/>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4" name="Rectangle 133">
              <a:extLst>
                <a:ext uri="{FF2B5EF4-FFF2-40B4-BE49-F238E27FC236}">
                  <a16:creationId xmlns:a16="http://schemas.microsoft.com/office/drawing/2014/main" id="{319D0938-57F2-4194-83F9-B96601264247}"/>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5" name="Rectangle 134">
              <a:extLst>
                <a:ext uri="{FF2B5EF4-FFF2-40B4-BE49-F238E27FC236}">
                  <a16:creationId xmlns:a16="http://schemas.microsoft.com/office/drawing/2014/main" id="{0715AC75-9BDF-46FE-A6CC-9C75BF1E247A}"/>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6" name="Rectangle 135">
              <a:extLst>
                <a:ext uri="{FF2B5EF4-FFF2-40B4-BE49-F238E27FC236}">
                  <a16:creationId xmlns:a16="http://schemas.microsoft.com/office/drawing/2014/main" id="{DCBD9306-0061-4CD8-8D1D-A9E9B8D7C730}"/>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7" name="Rectangle 136">
              <a:extLst>
                <a:ext uri="{FF2B5EF4-FFF2-40B4-BE49-F238E27FC236}">
                  <a16:creationId xmlns:a16="http://schemas.microsoft.com/office/drawing/2014/main" id="{F16F972B-C2B2-4EAE-9359-5679AA44FA9D}"/>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8" name="Rectangle 137">
              <a:extLst>
                <a:ext uri="{FF2B5EF4-FFF2-40B4-BE49-F238E27FC236}">
                  <a16:creationId xmlns:a16="http://schemas.microsoft.com/office/drawing/2014/main" id="{0BF6EBA9-FF36-4F35-A358-C698DB107CF1}"/>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cxnSp>
        <p:nvCxnSpPr>
          <p:cNvPr id="141" name="Straight Connector 140">
            <a:extLst>
              <a:ext uri="{FF2B5EF4-FFF2-40B4-BE49-F238E27FC236}">
                <a16:creationId xmlns:a16="http://schemas.microsoft.com/office/drawing/2014/main" id="{82ED99E8-F08D-4844-80B5-89CDCCEFC9E3}"/>
              </a:ext>
            </a:extLst>
          </p:cNvPr>
          <p:cNvCxnSpPr/>
          <p:nvPr/>
        </p:nvCxnSpPr>
        <p:spPr>
          <a:xfrm flipV="1">
            <a:off x="597605" y="2471057"/>
            <a:ext cx="0" cy="25690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EF37AA6-918D-4A43-B678-A28BF87B4759}"/>
              </a:ext>
            </a:extLst>
          </p:cNvPr>
          <p:cNvCxnSpPr>
            <a:cxnSpLocks/>
          </p:cNvCxnSpPr>
          <p:nvPr/>
        </p:nvCxnSpPr>
        <p:spPr>
          <a:xfrm flipH="1">
            <a:off x="597605" y="3673929"/>
            <a:ext cx="93351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84" name="Group 3083">
            <a:extLst>
              <a:ext uri="{FF2B5EF4-FFF2-40B4-BE49-F238E27FC236}">
                <a16:creationId xmlns:a16="http://schemas.microsoft.com/office/drawing/2014/main" id="{B607648E-DA3B-497C-889C-3D9244B3D1D2}"/>
              </a:ext>
            </a:extLst>
          </p:cNvPr>
          <p:cNvGrpSpPr/>
          <p:nvPr/>
        </p:nvGrpSpPr>
        <p:grpSpPr>
          <a:xfrm>
            <a:off x="597605" y="2549945"/>
            <a:ext cx="9689395" cy="2337742"/>
            <a:chOff x="597605" y="2549945"/>
            <a:chExt cx="10821431" cy="2337742"/>
          </a:xfrm>
        </p:grpSpPr>
        <p:cxnSp>
          <p:nvCxnSpPr>
            <p:cNvPr id="145" name="Straight Connector 144">
              <a:extLst>
                <a:ext uri="{FF2B5EF4-FFF2-40B4-BE49-F238E27FC236}">
                  <a16:creationId xmlns:a16="http://schemas.microsoft.com/office/drawing/2014/main" id="{7B9DBB6F-6860-4D79-A678-331A23157298}"/>
                </a:ext>
              </a:extLst>
            </p:cNvPr>
            <p:cNvCxnSpPr>
              <a:cxnSpLocks/>
            </p:cNvCxnSpPr>
            <p:nvPr/>
          </p:nvCxnSpPr>
          <p:spPr>
            <a:xfrm flipH="1">
              <a:off x="597605" y="2549945"/>
              <a:ext cx="10821431" cy="15261"/>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CE6D51B-8746-430E-B945-BDDBDD094436}"/>
                </a:ext>
              </a:extLst>
            </p:cNvPr>
            <p:cNvCxnSpPr>
              <a:cxnSpLocks/>
            </p:cNvCxnSpPr>
            <p:nvPr/>
          </p:nvCxnSpPr>
          <p:spPr>
            <a:xfrm flipH="1">
              <a:off x="597605" y="4887687"/>
              <a:ext cx="10821431" cy="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163" name="Straight Arrow Connector 162">
            <a:extLst>
              <a:ext uri="{FF2B5EF4-FFF2-40B4-BE49-F238E27FC236}">
                <a16:creationId xmlns:a16="http://schemas.microsoft.com/office/drawing/2014/main" id="{0012DEEB-1685-46FE-9066-5EB11B601422}"/>
              </a:ext>
            </a:extLst>
          </p:cNvPr>
          <p:cNvCxnSpPr>
            <a:cxnSpLocks/>
          </p:cNvCxnSpPr>
          <p:nvPr/>
        </p:nvCxnSpPr>
        <p:spPr>
          <a:xfrm>
            <a:off x="624819" y="5788310"/>
            <a:ext cx="1119162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EEEFEF93-47A8-47D1-8181-363564DCBB8C}"/>
              </a:ext>
            </a:extLst>
          </p:cNvPr>
          <p:cNvSpPr txBox="1"/>
          <p:nvPr/>
        </p:nvSpPr>
        <p:spPr>
          <a:xfrm>
            <a:off x="434130" y="5788310"/>
            <a:ext cx="1173184" cy="461665"/>
          </a:xfrm>
          <a:prstGeom prst="rect">
            <a:avLst/>
          </a:prstGeom>
          <a:noFill/>
        </p:spPr>
        <p:txBody>
          <a:bodyPr wrap="square" rtlCol="1">
            <a:spAutoFit/>
          </a:bodyPr>
          <a:lstStyle/>
          <a:p>
            <a:pPr algn="ctr"/>
            <a:r>
              <a:rPr lang="en-US" sz="2400" dirty="0"/>
              <a:t>Time</a:t>
            </a:r>
            <a:endParaRPr lang="he-IL" sz="2400" dirty="0"/>
          </a:p>
        </p:txBody>
      </p:sp>
      <p:sp>
        <p:nvSpPr>
          <p:cNvPr id="201" name="TextBox 200">
            <a:extLst>
              <a:ext uri="{FF2B5EF4-FFF2-40B4-BE49-F238E27FC236}">
                <a16:creationId xmlns:a16="http://schemas.microsoft.com/office/drawing/2014/main" id="{82910E05-4511-4F78-B31A-14662680CE93}"/>
              </a:ext>
            </a:extLst>
          </p:cNvPr>
          <p:cNvSpPr txBox="1"/>
          <p:nvPr/>
        </p:nvSpPr>
        <p:spPr>
          <a:xfrm rot="16200000">
            <a:off x="-497110" y="3443097"/>
            <a:ext cx="1607584" cy="461665"/>
          </a:xfrm>
          <a:prstGeom prst="rect">
            <a:avLst/>
          </a:prstGeom>
          <a:noFill/>
        </p:spPr>
        <p:txBody>
          <a:bodyPr wrap="square" rtlCol="1">
            <a:spAutoFit/>
          </a:bodyPr>
          <a:lstStyle/>
          <a:p>
            <a:pPr algn="ctr"/>
            <a:r>
              <a:rPr lang="en-US" sz="2400" dirty="0"/>
              <a:t>Evidence</a:t>
            </a:r>
            <a:endParaRPr lang="he-IL" sz="2400" dirty="0"/>
          </a:p>
        </p:txBody>
      </p:sp>
      <p:sp>
        <p:nvSpPr>
          <p:cNvPr id="75" name="TextBox 74">
            <a:extLst>
              <a:ext uri="{FF2B5EF4-FFF2-40B4-BE49-F238E27FC236}">
                <a16:creationId xmlns:a16="http://schemas.microsoft.com/office/drawing/2014/main" id="{C3BB47AA-3829-4F3D-8FCA-698FA851B404}"/>
              </a:ext>
            </a:extLst>
          </p:cNvPr>
          <p:cNvSpPr txBox="1"/>
          <p:nvPr/>
        </p:nvSpPr>
        <p:spPr>
          <a:xfrm>
            <a:off x="10351397" y="2340409"/>
            <a:ext cx="1573706" cy="461665"/>
          </a:xfrm>
          <a:prstGeom prst="rect">
            <a:avLst/>
          </a:prstGeom>
          <a:noFill/>
        </p:spPr>
        <p:txBody>
          <a:bodyPr wrap="square" rtlCol="1">
            <a:spAutoFit/>
          </a:bodyPr>
          <a:lstStyle/>
          <a:p>
            <a:r>
              <a:rPr lang="en-US" sz="2400" dirty="0"/>
              <a:t>Artificial</a:t>
            </a:r>
            <a:endParaRPr lang="he-IL" sz="2400" dirty="0"/>
          </a:p>
        </p:txBody>
      </p:sp>
      <p:sp>
        <p:nvSpPr>
          <p:cNvPr id="76" name="TextBox 75">
            <a:extLst>
              <a:ext uri="{FF2B5EF4-FFF2-40B4-BE49-F238E27FC236}">
                <a16:creationId xmlns:a16="http://schemas.microsoft.com/office/drawing/2014/main" id="{72575A2D-E1E8-488D-8D23-7050BDDB6874}"/>
              </a:ext>
            </a:extLst>
          </p:cNvPr>
          <p:cNvSpPr txBox="1"/>
          <p:nvPr/>
        </p:nvSpPr>
        <p:spPr>
          <a:xfrm>
            <a:off x="10351397" y="4703021"/>
            <a:ext cx="1173184" cy="461665"/>
          </a:xfrm>
          <a:prstGeom prst="rect">
            <a:avLst/>
          </a:prstGeom>
          <a:noFill/>
        </p:spPr>
        <p:txBody>
          <a:bodyPr wrap="square" rtlCol="1">
            <a:spAutoFit/>
          </a:bodyPr>
          <a:lstStyle/>
          <a:p>
            <a:r>
              <a:rPr lang="en-US" sz="2400" dirty="0"/>
              <a:t>Natural</a:t>
            </a:r>
            <a:endParaRPr lang="he-IL" sz="2400" dirty="0"/>
          </a:p>
        </p:txBody>
      </p:sp>
    </p:spTree>
    <p:extLst>
      <p:ext uri="{BB962C8B-B14F-4D97-AF65-F5344CB8AC3E}">
        <p14:creationId xmlns:p14="http://schemas.microsoft.com/office/powerpoint/2010/main" val="145982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9F8D71B-797F-D549-0D74-3C44E91D807E}"/>
              </a:ext>
            </a:extLst>
          </p:cNvPr>
          <p:cNvSpPr/>
          <p:nvPr/>
        </p:nvSpPr>
        <p:spPr>
          <a:xfrm>
            <a:off x="2019694" y="3666759"/>
            <a:ext cx="3663050" cy="877191"/>
          </a:xfrm>
          <a:custGeom>
            <a:avLst/>
            <a:gdLst>
              <a:gd name="connsiteX0" fmla="*/ 0 w 3646381"/>
              <a:gd name="connsiteY0" fmla="*/ 22440 h 863912"/>
              <a:gd name="connsiteX1" fmla="*/ 482444 w 3646381"/>
              <a:gd name="connsiteY1" fmla="*/ 258052 h 863912"/>
              <a:gd name="connsiteX2" fmla="*/ 628300 w 3646381"/>
              <a:gd name="connsiteY2" fmla="*/ 246832 h 863912"/>
              <a:gd name="connsiteX3" fmla="*/ 1200501 w 3646381"/>
              <a:gd name="connsiteY3" fmla="*/ 493664 h 863912"/>
              <a:gd name="connsiteX4" fmla="*/ 1565139 w 3646381"/>
              <a:gd name="connsiteY4" fmla="*/ 532933 h 863912"/>
              <a:gd name="connsiteX5" fmla="*/ 1985875 w 3646381"/>
              <a:gd name="connsiteY5" fmla="*/ 768545 h 863912"/>
              <a:gd name="connsiteX6" fmla="*/ 2507588 w 3646381"/>
              <a:gd name="connsiteY6" fmla="*/ 706837 h 863912"/>
              <a:gd name="connsiteX7" fmla="*/ 2692712 w 3646381"/>
              <a:gd name="connsiteY7" fmla="*/ 863912 h 863912"/>
              <a:gd name="connsiteX8" fmla="*/ 3135887 w 3646381"/>
              <a:gd name="connsiteY8" fmla="*/ 471225 h 863912"/>
              <a:gd name="connsiteX9" fmla="*/ 3534184 w 3646381"/>
              <a:gd name="connsiteY9" fmla="*/ 381468 h 863912"/>
              <a:gd name="connsiteX10" fmla="*/ 3646381 w 3646381"/>
              <a:gd name="connsiteY10" fmla="*/ 0 h 863912"/>
              <a:gd name="connsiteX11" fmla="*/ 0 w 3646381"/>
              <a:gd name="connsiteY11" fmla="*/ 22440 h 863912"/>
              <a:gd name="connsiteX0" fmla="*/ 0 w 3663050"/>
              <a:gd name="connsiteY0" fmla="*/ 0 h 877191"/>
              <a:gd name="connsiteX1" fmla="*/ 499113 w 3663050"/>
              <a:gd name="connsiteY1" fmla="*/ 271331 h 877191"/>
              <a:gd name="connsiteX2" fmla="*/ 644969 w 3663050"/>
              <a:gd name="connsiteY2" fmla="*/ 260111 h 877191"/>
              <a:gd name="connsiteX3" fmla="*/ 1217170 w 3663050"/>
              <a:gd name="connsiteY3" fmla="*/ 506943 h 877191"/>
              <a:gd name="connsiteX4" fmla="*/ 1581808 w 3663050"/>
              <a:gd name="connsiteY4" fmla="*/ 546212 h 877191"/>
              <a:gd name="connsiteX5" fmla="*/ 2002544 w 3663050"/>
              <a:gd name="connsiteY5" fmla="*/ 781824 h 877191"/>
              <a:gd name="connsiteX6" fmla="*/ 2524257 w 3663050"/>
              <a:gd name="connsiteY6" fmla="*/ 720116 h 877191"/>
              <a:gd name="connsiteX7" fmla="*/ 2709381 w 3663050"/>
              <a:gd name="connsiteY7" fmla="*/ 877191 h 877191"/>
              <a:gd name="connsiteX8" fmla="*/ 3152556 w 3663050"/>
              <a:gd name="connsiteY8" fmla="*/ 484504 h 877191"/>
              <a:gd name="connsiteX9" fmla="*/ 3550853 w 3663050"/>
              <a:gd name="connsiteY9" fmla="*/ 394747 h 877191"/>
              <a:gd name="connsiteX10" fmla="*/ 3663050 w 3663050"/>
              <a:gd name="connsiteY10" fmla="*/ 13279 h 877191"/>
              <a:gd name="connsiteX11" fmla="*/ 0 w 3663050"/>
              <a:gd name="connsiteY11" fmla="*/ 0 h 877191"/>
              <a:gd name="connsiteX0" fmla="*/ 0 w 3663050"/>
              <a:gd name="connsiteY0" fmla="*/ 0 h 877191"/>
              <a:gd name="connsiteX1" fmla="*/ 506257 w 3663050"/>
              <a:gd name="connsiteY1" fmla="*/ 292762 h 877191"/>
              <a:gd name="connsiteX2" fmla="*/ 644969 w 3663050"/>
              <a:gd name="connsiteY2" fmla="*/ 260111 h 877191"/>
              <a:gd name="connsiteX3" fmla="*/ 1217170 w 3663050"/>
              <a:gd name="connsiteY3" fmla="*/ 506943 h 877191"/>
              <a:gd name="connsiteX4" fmla="*/ 1581808 w 3663050"/>
              <a:gd name="connsiteY4" fmla="*/ 546212 h 877191"/>
              <a:gd name="connsiteX5" fmla="*/ 2002544 w 3663050"/>
              <a:gd name="connsiteY5" fmla="*/ 781824 h 877191"/>
              <a:gd name="connsiteX6" fmla="*/ 2524257 w 3663050"/>
              <a:gd name="connsiteY6" fmla="*/ 720116 h 877191"/>
              <a:gd name="connsiteX7" fmla="*/ 2709381 w 3663050"/>
              <a:gd name="connsiteY7" fmla="*/ 877191 h 877191"/>
              <a:gd name="connsiteX8" fmla="*/ 3152556 w 3663050"/>
              <a:gd name="connsiteY8" fmla="*/ 484504 h 877191"/>
              <a:gd name="connsiteX9" fmla="*/ 3550853 w 3663050"/>
              <a:gd name="connsiteY9" fmla="*/ 394747 h 877191"/>
              <a:gd name="connsiteX10" fmla="*/ 3663050 w 3663050"/>
              <a:gd name="connsiteY10" fmla="*/ 13279 h 877191"/>
              <a:gd name="connsiteX11" fmla="*/ 0 w 3663050"/>
              <a:gd name="connsiteY11" fmla="*/ 0 h 87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3050" h="877191">
                <a:moveTo>
                  <a:pt x="0" y="0"/>
                </a:moveTo>
                <a:lnTo>
                  <a:pt x="506257" y="292762"/>
                </a:lnTo>
                <a:lnTo>
                  <a:pt x="644969" y="260111"/>
                </a:lnTo>
                <a:lnTo>
                  <a:pt x="1217170" y="506943"/>
                </a:lnTo>
                <a:lnTo>
                  <a:pt x="1581808" y="546212"/>
                </a:lnTo>
                <a:lnTo>
                  <a:pt x="2002544" y="781824"/>
                </a:lnTo>
                <a:lnTo>
                  <a:pt x="2524257" y="720116"/>
                </a:lnTo>
                <a:lnTo>
                  <a:pt x="2709381" y="877191"/>
                </a:lnTo>
                <a:lnTo>
                  <a:pt x="3152556" y="484504"/>
                </a:lnTo>
                <a:lnTo>
                  <a:pt x="3550853" y="394747"/>
                </a:lnTo>
                <a:lnTo>
                  <a:pt x="3663050" y="13279"/>
                </a:lnTo>
                <a:lnTo>
                  <a:pt x="0" y="0"/>
                </a:lnTo>
                <a:close/>
              </a:path>
            </a:pathLst>
          </a:custGeom>
          <a:solidFill>
            <a:srgbClr val="FF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82" name="Freeform: Shape 3081">
            <a:extLst>
              <a:ext uri="{FF2B5EF4-FFF2-40B4-BE49-F238E27FC236}">
                <a16:creationId xmlns:a16="http://schemas.microsoft.com/office/drawing/2014/main" id="{2E7C9341-9349-487E-B374-F470182DED01}"/>
              </a:ext>
            </a:extLst>
          </p:cNvPr>
          <p:cNvSpPr/>
          <p:nvPr/>
        </p:nvSpPr>
        <p:spPr>
          <a:xfrm>
            <a:off x="1987810" y="3657600"/>
            <a:ext cx="2710543" cy="876300"/>
          </a:xfrm>
          <a:custGeom>
            <a:avLst/>
            <a:gdLst>
              <a:gd name="connsiteX0" fmla="*/ 0 w 2710543"/>
              <a:gd name="connsiteY0" fmla="*/ 0 h 876300"/>
              <a:gd name="connsiteX1" fmla="*/ 527957 w 2710543"/>
              <a:gd name="connsiteY1" fmla="*/ 299357 h 876300"/>
              <a:gd name="connsiteX2" fmla="*/ 664029 w 2710543"/>
              <a:gd name="connsiteY2" fmla="*/ 261257 h 876300"/>
              <a:gd name="connsiteX3" fmla="*/ 1246414 w 2710543"/>
              <a:gd name="connsiteY3" fmla="*/ 517071 h 876300"/>
              <a:gd name="connsiteX4" fmla="*/ 1605643 w 2710543"/>
              <a:gd name="connsiteY4" fmla="*/ 555171 h 876300"/>
              <a:gd name="connsiteX5" fmla="*/ 2024743 w 2710543"/>
              <a:gd name="connsiteY5" fmla="*/ 794657 h 876300"/>
              <a:gd name="connsiteX6" fmla="*/ 2558143 w 2710543"/>
              <a:gd name="connsiteY6" fmla="*/ 718457 h 876300"/>
              <a:gd name="connsiteX7" fmla="*/ 2710543 w 2710543"/>
              <a:gd name="connsiteY7" fmla="*/ 87630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0543" h="876300">
                <a:moveTo>
                  <a:pt x="0" y="0"/>
                </a:moveTo>
                <a:lnTo>
                  <a:pt x="527957" y="299357"/>
                </a:lnTo>
                <a:lnTo>
                  <a:pt x="664029" y="261257"/>
                </a:lnTo>
                <a:lnTo>
                  <a:pt x="1246414" y="517071"/>
                </a:lnTo>
                <a:lnTo>
                  <a:pt x="1605643" y="555171"/>
                </a:lnTo>
                <a:lnTo>
                  <a:pt x="2024743" y="794657"/>
                </a:lnTo>
                <a:lnTo>
                  <a:pt x="2558143" y="718457"/>
                </a:lnTo>
                <a:lnTo>
                  <a:pt x="2710543" y="876300"/>
                </a:lnTo>
              </a:path>
            </a:pathLst>
          </a:custGeom>
          <a:noFill/>
          <a:ln w="28575">
            <a:solidFill>
              <a:srgbClr val="DC322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TextBox 24">
            <a:extLst>
              <a:ext uri="{FF2B5EF4-FFF2-40B4-BE49-F238E27FC236}">
                <a16:creationId xmlns:a16="http://schemas.microsoft.com/office/drawing/2014/main" id="{B6808071-89DE-4B00-91C3-360DB0F8DAFB}"/>
              </a:ext>
            </a:extLst>
          </p:cNvPr>
          <p:cNvSpPr txBox="1"/>
          <p:nvPr/>
        </p:nvSpPr>
        <p:spPr>
          <a:xfrm>
            <a:off x="-9072" y="5410"/>
            <a:ext cx="12192000" cy="646331"/>
          </a:xfrm>
          <a:prstGeom prst="rect">
            <a:avLst/>
          </a:prstGeom>
          <a:noFill/>
        </p:spPr>
        <p:txBody>
          <a:bodyPr wrap="square" rtlCol="1">
            <a:spAutoFit/>
          </a:bodyPr>
          <a:lstStyle/>
          <a:p>
            <a:pPr algn="ctr"/>
            <a:r>
              <a:rPr lang="en-US" sz="3600" dirty="0">
                <a:solidFill>
                  <a:schemeClr val="accent5">
                    <a:lumMod val="75000"/>
                  </a:schemeClr>
                </a:solidFill>
              </a:rPr>
              <a:t>Evidence Accumulation</a:t>
            </a:r>
          </a:p>
        </p:txBody>
      </p:sp>
      <p:sp>
        <p:nvSpPr>
          <p:cNvPr id="26" name="TextBox 25">
            <a:extLst>
              <a:ext uri="{FF2B5EF4-FFF2-40B4-BE49-F238E27FC236}">
                <a16:creationId xmlns:a16="http://schemas.microsoft.com/office/drawing/2014/main" id="{E8FE2992-F531-4EB6-8D75-13D55A83BE7D}"/>
              </a:ext>
            </a:extLst>
          </p:cNvPr>
          <p:cNvSpPr txBox="1"/>
          <p:nvPr/>
        </p:nvSpPr>
        <p:spPr>
          <a:xfrm>
            <a:off x="2429494" y="886083"/>
            <a:ext cx="3184478" cy="369332"/>
          </a:xfrm>
          <a:prstGeom prst="rect">
            <a:avLst/>
          </a:prstGeom>
          <a:noFill/>
        </p:spPr>
        <p:txBody>
          <a:bodyPr wrap="square" rtlCol="1">
            <a:spAutoFit/>
          </a:bodyPr>
          <a:lstStyle/>
          <a:p>
            <a:r>
              <a:rPr lang="en-US" dirty="0"/>
              <a:t>Long response time</a:t>
            </a:r>
            <a:endParaRPr lang="he-IL" dirty="0"/>
          </a:p>
        </p:txBody>
      </p:sp>
      <p:grpSp>
        <p:nvGrpSpPr>
          <p:cNvPr id="22" name="Group 21">
            <a:extLst>
              <a:ext uri="{FF2B5EF4-FFF2-40B4-BE49-F238E27FC236}">
                <a16:creationId xmlns:a16="http://schemas.microsoft.com/office/drawing/2014/main" id="{67953C95-0DCD-4869-A218-177687F000FC}"/>
              </a:ext>
            </a:extLst>
          </p:cNvPr>
          <p:cNvGrpSpPr/>
          <p:nvPr/>
        </p:nvGrpSpPr>
        <p:grpSpPr>
          <a:xfrm>
            <a:off x="654785" y="767732"/>
            <a:ext cx="1299005" cy="1182255"/>
            <a:chOff x="1912148" y="2456872"/>
            <a:chExt cx="1299005" cy="1182255"/>
          </a:xfrm>
        </p:grpSpPr>
        <p:sp>
          <p:nvSpPr>
            <p:cNvPr id="23" name="Rectangle: Rounded Corners 22">
              <a:extLst>
                <a:ext uri="{FF2B5EF4-FFF2-40B4-BE49-F238E27FC236}">
                  <a16:creationId xmlns:a16="http://schemas.microsoft.com/office/drawing/2014/main" id="{7F5D7891-8F83-4B7A-A24B-624F93E72BC8}"/>
                </a:ext>
              </a:extLst>
            </p:cNvPr>
            <p:cNvSpPr/>
            <p:nvPr/>
          </p:nvSpPr>
          <p:spPr>
            <a:xfrm>
              <a:off x="1912148" y="2456872"/>
              <a:ext cx="1299005"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27E4ECDE-DEDD-479E-A058-7D1606FB180A}"/>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DBE6A7F9-BBC2-4746-A696-82097E4E6A10}"/>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FF8447F5-4E58-47D8-B241-6C01119C6A54}"/>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E0C887BB-6883-49C9-B08F-AE45EC837580}"/>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Rectangle 30">
              <a:extLst>
                <a:ext uri="{FF2B5EF4-FFF2-40B4-BE49-F238E27FC236}">
                  <a16:creationId xmlns:a16="http://schemas.microsoft.com/office/drawing/2014/main" id="{4AF2615C-E84A-438F-A175-B7D4FFBD5E0A}"/>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73F816E2-72C9-4CC4-A146-FD05E94428D8}"/>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4796FC8D-87BA-4F61-82E6-4023159D9458}"/>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Rectangle 33">
              <a:extLst>
                <a:ext uri="{FF2B5EF4-FFF2-40B4-BE49-F238E27FC236}">
                  <a16:creationId xmlns:a16="http://schemas.microsoft.com/office/drawing/2014/main" id="{859E9F8F-64B6-424B-95FC-5FE6888D4009}"/>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Rectangle 34">
              <a:extLst>
                <a:ext uri="{FF2B5EF4-FFF2-40B4-BE49-F238E27FC236}">
                  <a16:creationId xmlns:a16="http://schemas.microsoft.com/office/drawing/2014/main" id="{903FD602-D04C-4D45-863A-422F9000A958}"/>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ECAC681E-488D-41AE-B0C5-350FFF5B4BAA}"/>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460DF7A4-BD76-4576-947A-F7840F695FBE}"/>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Rectangle 37">
              <a:extLst>
                <a:ext uri="{FF2B5EF4-FFF2-40B4-BE49-F238E27FC236}">
                  <a16:creationId xmlns:a16="http://schemas.microsoft.com/office/drawing/2014/main" id="{419E187A-D7B6-41D7-9AE0-0FB85EF7C572}"/>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Rectangle 38">
              <a:extLst>
                <a:ext uri="{FF2B5EF4-FFF2-40B4-BE49-F238E27FC236}">
                  <a16:creationId xmlns:a16="http://schemas.microsoft.com/office/drawing/2014/main" id="{28720211-F61B-4E44-AF1B-20AB1A2B7C3E}"/>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Rectangle 39">
              <a:extLst>
                <a:ext uri="{FF2B5EF4-FFF2-40B4-BE49-F238E27FC236}">
                  <a16:creationId xmlns:a16="http://schemas.microsoft.com/office/drawing/2014/main" id="{203D2ED0-F7AA-45A9-AE03-48FAFF1A1BDF}"/>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Rectangle 40">
              <a:extLst>
                <a:ext uri="{FF2B5EF4-FFF2-40B4-BE49-F238E27FC236}">
                  <a16:creationId xmlns:a16="http://schemas.microsoft.com/office/drawing/2014/main" id="{7A5858CE-4EA1-4245-B8E9-FAD22817FFB4}"/>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Rectangle 41">
              <a:extLst>
                <a:ext uri="{FF2B5EF4-FFF2-40B4-BE49-F238E27FC236}">
                  <a16:creationId xmlns:a16="http://schemas.microsoft.com/office/drawing/2014/main" id="{A6DEFEF2-5451-4CC7-8A26-592126C09543}"/>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Rectangle 42">
              <a:extLst>
                <a:ext uri="{FF2B5EF4-FFF2-40B4-BE49-F238E27FC236}">
                  <a16:creationId xmlns:a16="http://schemas.microsoft.com/office/drawing/2014/main" id="{E95CABBB-A766-4F97-A888-A031DFBFD4EF}"/>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63" name="Group 62">
            <a:extLst>
              <a:ext uri="{FF2B5EF4-FFF2-40B4-BE49-F238E27FC236}">
                <a16:creationId xmlns:a16="http://schemas.microsoft.com/office/drawing/2014/main" id="{B36DD24D-BAD5-459A-9E25-E4391B79C5D0}"/>
              </a:ext>
            </a:extLst>
          </p:cNvPr>
          <p:cNvGrpSpPr/>
          <p:nvPr/>
        </p:nvGrpSpPr>
        <p:grpSpPr>
          <a:xfrm>
            <a:off x="1995475" y="767732"/>
            <a:ext cx="1342599" cy="1182255"/>
            <a:chOff x="4321866" y="2456872"/>
            <a:chExt cx="1342599" cy="1182255"/>
          </a:xfrm>
        </p:grpSpPr>
        <p:sp>
          <p:nvSpPr>
            <p:cNvPr id="64" name="Rectangle: Rounded Corners 63">
              <a:extLst>
                <a:ext uri="{FF2B5EF4-FFF2-40B4-BE49-F238E27FC236}">
                  <a16:creationId xmlns:a16="http://schemas.microsoft.com/office/drawing/2014/main" id="{ACACCD30-8710-454E-BF81-A327EE42A4F4}"/>
                </a:ext>
              </a:extLst>
            </p:cNvPr>
            <p:cNvSpPr/>
            <p:nvPr/>
          </p:nvSpPr>
          <p:spPr>
            <a:xfrm>
              <a:off x="4322616" y="2456872"/>
              <a:ext cx="134184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 name="TextBox 64">
              <a:extLst>
                <a:ext uri="{FF2B5EF4-FFF2-40B4-BE49-F238E27FC236}">
                  <a16:creationId xmlns:a16="http://schemas.microsoft.com/office/drawing/2014/main" id="{472729A7-0D55-4A2B-986D-87B4BD1B3E09}"/>
                </a:ext>
              </a:extLst>
            </p:cNvPr>
            <p:cNvSpPr txBox="1"/>
            <p:nvPr/>
          </p:nvSpPr>
          <p:spPr>
            <a:xfrm>
              <a:off x="4321866" y="2794930"/>
              <a:ext cx="1341850" cy="523220"/>
            </a:xfrm>
            <a:prstGeom prst="rect">
              <a:avLst/>
            </a:prstGeom>
            <a:noFill/>
          </p:spPr>
          <p:txBody>
            <a:bodyPr wrap="square" rtlCol="1">
              <a:spAutoFit/>
            </a:bodyPr>
            <a:lstStyle/>
            <a:p>
              <a:pPr algn="ctr"/>
              <a:r>
                <a:rPr lang="en-US" sz="2800" dirty="0"/>
                <a:t>TREES</a:t>
              </a:r>
              <a:endParaRPr lang="he-IL" sz="2800" dirty="0"/>
            </a:p>
          </p:txBody>
        </p:sp>
      </p:grpSp>
      <p:grpSp>
        <p:nvGrpSpPr>
          <p:cNvPr id="85" name="Group 84">
            <a:extLst>
              <a:ext uri="{FF2B5EF4-FFF2-40B4-BE49-F238E27FC236}">
                <a16:creationId xmlns:a16="http://schemas.microsoft.com/office/drawing/2014/main" id="{4FC66048-08C7-4A47-B50A-B06012AF5754}"/>
              </a:ext>
            </a:extLst>
          </p:cNvPr>
          <p:cNvGrpSpPr/>
          <p:nvPr/>
        </p:nvGrpSpPr>
        <p:grpSpPr>
          <a:xfrm>
            <a:off x="4671832" y="767732"/>
            <a:ext cx="1541141" cy="1182255"/>
            <a:chOff x="6717979" y="3364618"/>
            <a:chExt cx="1541141" cy="1182255"/>
          </a:xfrm>
        </p:grpSpPr>
        <p:sp>
          <p:nvSpPr>
            <p:cNvPr id="86" name="Rectangle: Rounded Corners 85">
              <a:extLst>
                <a:ext uri="{FF2B5EF4-FFF2-40B4-BE49-F238E27FC236}">
                  <a16:creationId xmlns:a16="http://schemas.microsoft.com/office/drawing/2014/main" id="{05DCC596-E986-4BB0-B236-5D87B912E6B5}"/>
                </a:ext>
              </a:extLst>
            </p:cNvPr>
            <p:cNvSpPr/>
            <p:nvPr/>
          </p:nvSpPr>
          <p:spPr>
            <a:xfrm>
              <a:off x="6770182" y="3364618"/>
              <a:ext cx="1365302"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 name="TextBox 86">
              <a:extLst>
                <a:ext uri="{FF2B5EF4-FFF2-40B4-BE49-F238E27FC236}">
                  <a16:creationId xmlns:a16="http://schemas.microsoft.com/office/drawing/2014/main" id="{B5A78A2F-6DE7-4846-969E-953F721EA7A3}"/>
                </a:ext>
              </a:extLst>
            </p:cNvPr>
            <p:cNvSpPr txBox="1"/>
            <p:nvPr/>
          </p:nvSpPr>
          <p:spPr>
            <a:xfrm>
              <a:off x="6717979" y="3372541"/>
              <a:ext cx="1541141" cy="307777"/>
            </a:xfrm>
            <a:prstGeom prst="rect">
              <a:avLst/>
            </a:prstGeom>
            <a:noFill/>
          </p:spPr>
          <p:txBody>
            <a:bodyPr wrap="square" rtlCol="1">
              <a:spAutoFit/>
            </a:bodyPr>
            <a:lstStyle/>
            <a:p>
              <a:r>
                <a:rPr lang="en-US" sz="1400" dirty="0"/>
                <a:t>Artificial   Natural</a:t>
              </a:r>
              <a:endParaRPr lang="he-IL" sz="1400" dirty="0"/>
            </a:p>
          </p:txBody>
        </p:sp>
        <p:sp>
          <p:nvSpPr>
            <p:cNvPr id="88" name="TextBox 87">
              <a:extLst>
                <a:ext uri="{FF2B5EF4-FFF2-40B4-BE49-F238E27FC236}">
                  <a16:creationId xmlns:a16="http://schemas.microsoft.com/office/drawing/2014/main" id="{D35B0388-6980-48D0-A28C-066CADD010F0}"/>
                </a:ext>
              </a:extLst>
            </p:cNvPr>
            <p:cNvSpPr txBox="1"/>
            <p:nvPr/>
          </p:nvSpPr>
          <p:spPr>
            <a:xfrm>
              <a:off x="6767096" y="3928385"/>
              <a:ext cx="1355494" cy="523220"/>
            </a:xfrm>
            <a:prstGeom prst="rect">
              <a:avLst/>
            </a:prstGeom>
            <a:noFill/>
          </p:spPr>
          <p:txBody>
            <a:bodyPr wrap="square" rtlCol="1">
              <a:spAutoFit/>
            </a:bodyPr>
            <a:lstStyle/>
            <a:p>
              <a:pPr algn="ctr"/>
              <a:r>
                <a:rPr lang="en-US" sz="2800" dirty="0"/>
                <a:t>radio       </a:t>
              </a:r>
              <a:endParaRPr lang="he-IL" sz="2800" dirty="0"/>
            </a:p>
          </p:txBody>
        </p:sp>
        <p:sp>
          <p:nvSpPr>
            <p:cNvPr id="89" name="Oval 88">
              <a:extLst>
                <a:ext uri="{FF2B5EF4-FFF2-40B4-BE49-F238E27FC236}">
                  <a16:creationId xmlns:a16="http://schemas.microsoft.com/office/drawing/2014/main" id="{B4032E64-2F27-4FCF-AAF2-8EC8ED95D5EF}"/>
                </a:ext>
              </a:extLst>
            </p:cNvPr>
            <p:cNvSpPr/>
            <p:nvPr/>
          </p:nvSpPr>
          <p:spPr>
            <a:xfrm>
              <a:off x="7885779" y="3775525"/>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9" name="Oval 138">
              <a:extLst>
                <a:ext uri="{FF2B5EF4-FFF2-40B4-BE49-F238E27FC236}">
                  <a16:creationId xmlns:a16="http://schemas.microsoft.com/office/drawing/2014/main" id="{A9067BE4-F0FA-453D-8307-55EAB6D7CF86}"/>
                </a:ext>
              </a:extLst>
            </p:cNvPr>
            <p:cNvSpPr/>
            <p:nvPr/>
          </p:nvSpPr>
          <p:spPr>
            <a:xfrm>
              <a:off x="6835866" y="3775525"/>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20" name="Group 119">
            <a:extLst>
              <a:ext uri="{FF2B5EF4-FFF2-40B4-BE49-F238E27FC236}">
                <a16:creationId xmlns:a16="http://schemas.microsoft.com/office/drawing/2014/main" id="{9A895258-F4DE-466B-9339-0679A9829CAD}"/>
              </a:ext>
            </a:extLst>
          </p:cNvPr>
          <p:cNvGrpSpPr/>
          <p:nvPr/>
        </p:nvGrpSpPr>
        <p:grpSpPr>
          <a:xfrm>
            <a:off x="3374500" y="767732"/>
            <a:ext cx="1299005" cy="1182255"/>
            <a:chOff x="1912148" y="2456872"/>
            <a:chExt cx="1299005" cy="1182255"/>
          </a:xfrm>
        </p:grpSpPr>
        <p:sp>
          <p:nvSpPr>
            <p:cNvPr id="121" name="Rectangle: Rounded Corners 120">
              <a:extLst>
                <a:ext uri="{FF2B5EF4-FFF2-40B4-BE49-F238E27FC236}">
                  <a16:creationId xmlns:a16="http://schemas.microsoft.com/office/drawing/2014/main" id="{C366686E-52E2-45CE-9181-91A996D7242B}"/>
                </a:ext>
              </a:extLst>
            </p:cNvPr>
            <p:cNvSpPr/>
            <p:nvPr/>
          </p:nvSpPr>
          <p:spPr>
            <a:xfrm>
              <a:off x="1912148" y="2456872"/>
              <a:ext cx="1299005"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2" name="Rectangle 121">
              <a:extLst>
                <a:ext uri="{FF2B5EF4-FFF2-40B4-BE49-F238E27FC236}">
                  <a16:creationId xmlns:a16="http://schemas.microsoft.com/office/drawing/2014/main" id="{418D2679-987C-48F0-81A9-9C7548E510D0}"/>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3" name="Rectangle 122">
              <a:extLst>
                <a:ext uri="{FF2B5EF4-FFF2-40B4-BE49-F238E27FC236}">
                  <a16:creationId xmlns:a16="http://schemas.microsoft.com/office/drawing/2014/main" id="{9DDE96DD-39BA-40B1-A1BB-80F92090B02A}"/>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4" name="Rectangle 123">
              <a:extLst>
                <a:ext uri="{FF2B5EF4-FFF2-40B4-BE49-F238E27FC236}">
                  <a16:creationId xmlns:a16="http://schemas.microsoft.com/office/drawing/2014/main" id="{612D7058-E599-4463-98D2-58208050E338}"/>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5" name="Rectangle 124">
              <a:extLst>
                <a:ext uri="{FF2B5EF4-FFF2-40B4-BE49-F238E27FC236}">
                  <a16:creationId xmlns:a16="http://schemas.microsoft.com/office/drawing/2014/main" id="{993A3745-8459-493C-9D27-922266FAF332}"/>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6" name="Rectangle 125">
              <a:extLst>
                <a:ext uri="{FF2B5EF4-FFF2-40B4-BE49-F238E27FC236}">
                  <a16:creationId xmlns:a16="http://schemas.microsoft.com/office/drawing/2014/main" id="{88DDB632-16A8-4795-A23C-3C63AD889320}"/>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7" name="Rectangle 126">
              <a:extLst>
                <a:ext uri="{FF2B5EF4-FFF2-40B4-BE49-F238E27FC236}">
                  <a16:creationId xmlns:a16="http://schemas.microsoft.com/office/drawing/2014/main" id="{C1666321-A73C-4A8A-A132-EED7A3360C57}"/>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8" name="Rectangle 127">
              <a:extLst>
                <a:ext uri="{FF2B5EF4-FFF2-40B4-BE49-F238E27FC236}">
                  <a16:creationId xmlns:a16="http://schemas.microsoft.com/office/drawing/2014/main" id="{42CC5BDB-A1AE-443B-B1E1-DDD1B33AC03F}"/>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9" name="Rectangle 128">
              <a:extLst>
                <a:ext uri="{FF2B5EF4-FFF2-40B4-BE49-F238E27FC236}">
                  <a16:creationId xmlns:a16="http://schemas.microsoft.com/office/drawing/2014/main" id="{CCBC86C4-9001-4C91-A884-54EDD64AE496}"/>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0" name="Rectangle 129">
              <a:extLst>
                <a:ext uri="{FF2B5EF4-FFF2-40B4-BE49-F238E27FC236}">
                  <a16:creationId xmlns:a16="http://schemas.microsoft.com/office/drawing/2014/main" id="{93D7C27F-C02F-4DE2-8C1D-33D52009B69E}"/>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1" name="Rectangle 130">
              <a:extLst>
                <a:ext uri="{FF2B5EF4-FFF2-40B4-BE49-F238E27FC236}">
                  <a16:creationId xmlns:a16="http://schemas.microsoft.com/office/drawing/2014/main" id="{17088FDC-0F8A-4E2B-9026-D8FF1F791B30}"/>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2" name="Rectangle 131">
              <a:extLst>
                <a:ext uri="{FF2B5EF4-FFF2-40B4-BE49-F238E27FC236}">
                  <a16:creationId xmlns:a16="http://schemas.microsoft.com/office/drawing/2014/main" id="{8C1AFFDA-8F68-490C-9DA5-C176D8BC740F}"/>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3" name="Rectangle 132">
              <a:extLst>
                <a:ext uri="{FF2B5EF4-FFF2-40B4-BE49-F238E27FC236}">
                  <a16:creationId xmlns:a16="http://schemas.microsoft.com/office/drawing/2014/main" id="{6B9409FA-0D03-437D-A867-2D056838EFDE}"/>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4" name="Rectangle 133">
              <a:extLst>
                <a:ext uri="{FF2B5EF4-FFF2-40B4-BE49-F238E27FC236}">
                  <a16:creationId xmlns:a16="http://schemas.microsoft.com/office/drawing/2014/main" id="{319D0938-57F2-4194-83F9-B96601264247}"/>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5" name="Rectangle 134">
              <a:extLst>
                <a:ext uri="{FF2B5EF4-FFF2-40B4-BE49-F238E27FC236}">
                  <a16:creationId xmlns:a16="http://schemas.microsoft.com/office/drawing/2014/main" id="{0715AC75-9BDF-46FE-A6CC-9C75BF1E247A}"/>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6" name="Rectangle 135">
              <a:extLst>
                <a:ext uri="{FF2B5EF4-FFF2-40B4-BE49-F238E27FC236}">
                  <a16:creationId xmlns:a16="http://schemas.microsoft.com/office/drawing/2014/main" id="{DCBD9306-0061-4CD8-8D1D-A9E9B8D7C730}"/>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7" name="Rectangle 136">
              <a:extLst>
                <a:ext uri="{FF2B5EF4-FFF2-40B4-BE49-F238E27FC236}">
                  <a16:creationId xmlns:a16="http://schemas.microsoft.com/office/drawing/2014/main" id="{F16F972B-C2B2-4EAE-9359-5679AA44FA9D}"/>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8" name="Rectangle 137">
              <a:extLst>
                <a:ext uri="{FF2B5EF4-FFF2-40B4-BE49-F238E27FC236}">
                  <a16:creationId xmlns:a16="http://schemas.microsoft.com/office/drawing/2014/main" id="{0BF6EBA9-FF36-4F35-A358-C698DB107CF1}"/>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cxnSp>
        <p:nvCxnSpPr>
          <p:cNvPr id="141" name="Straight Connector 140">
            <a:extLst>
              <a:ext uri="{FF2B5EF4-FFF2-40B4-BE49-F238E27FC236}">
                <a16:creationId xmlns:a16="http://schemas.microsoft.com/office/drawing/2014/main" id="{82ED99E8-F08D-4844-80B5-89CDCCEFC9E3}"/>
              </a:ext>
            </a:extLst>
          </p:cNvPr>
          <p:cNvCxnSpPr/>
          <p:nvPr/>
        </p:nvCxnSpPr>
        <p:spPr>
          <a:xfrm flipV="1">
            <a:off x="597605" y="2471057"/>
            <a:ext cx="0" cy="25690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EF37AA6-918D-4A43-B678-A28BF87B4759}"/>
              </a:ext>
            </a:extLst>
          </p:cNvPr>
          <p:cNvCxnSpPr>
            <a:cxnSpLocks/>
          </p:cNvCxnSpPr>
          <p:nvPr/>
        </p:nvCxnSpPr>
        <p:spPr>
          <a:xfrm flipH="1">
            <a:off x="597605" y="3673929"/>
            <a:ext cx="93351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84" name="Group 3083">
            <a:extLst>
              <a:ext uri="{FF2B5EF4-FFF2-40B4-BE49-F238E27FC236}">
                <a16:creationId xmlns:a16="http://schemas.microsoft.com/office/drawing/2014/main" id="{B607648E-DA3B-497C-889C-3D9244B3D1D2}"/>
              </a:ext>
            </a:extLst>
          </p:cNvPr>
          <p:cNvGrpSpPr/>
          <p:nvPr/>
        </p:nvGrpSpPr>
        <p:grpSpPr>
          <a:xfrm>
            <a:off x="597605" y="2549945"/>
            <a:ext cx="9689395" cy="2337742"/>
            <a:chOff x="597605" y="2549945"/>
            <a:chExt cx="10821431" cy="2337742"/>
          </a:xfrm>
        </p:grpSpPr>
        <p:cxnSp>
          <p:nvCxnSpPr>
            <p:cNvPr id="145" name="Straight Connector 144">
              <a:extLst>
                <a:ext uri="{FF2B5EF4-FFF2-40B4-BE49-F238E27FC236}">
                  <a16:creationId xmlns:a16="http://schemas.microsoft.com/office/drawing/2014/main" id="{7B9DBB6F-6860-4D79-A678-331A23157298}"/>
                </a:ext>
              </a:extLst>
            </p:cNvPr>
            <p:cNvCxnSpPr>
              <a:cxnSpLocks/>
            </p:cNvCxnSpPr>
            <p:nvPr/>
          </p:nvCxnSpPr>
          <p:spPr>
            <a:xfrm flipH="1">
              <a:off x="597605" y="2549945"/>
              <a:ext cx="10821431" cy="15261"/>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CE6D51B-8746-430E-B945-BDDBDD094436}"/>
                </a:ext>
              </a:extLst>
            </p:cNvPr>
            <p:cNvCxnSpPr>
              <a:cxnSpLocks/>
            </p:cNvCxnSpPr>
            <p:nvPr/>
          </p:nvCxnSpPr>
          <p:spPr>
            <a:xfrm flipH="1">
              <a:off x="597605" y="4887687"/>
              <a:ext cx="10821431" cy="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47" name="TextBox 146">
            <a:extLst>
              <a:ext uri="{FF2B5EF4-FFF2-40B4-BE49-F238E27FC236}">
                <a16:creationId xmlns:a16="http://schemas.microsoft.com/office/drawing/2014/main" id="{AA2CE913-4159-4C68-915F-BDA507A8E36B}"/>
              </a:ext>
            </a:extLst>
          </p:cNvPr>
          <p:cNvSpPr txBox="1"/>
          <p:nvPr/>
        </p:nvSpPr>
        <p:spPr>
          <a:xfrm>
            <a:off x="10351396" y="2340409"/>
            <a:ext cx="1365235" cy="461665"/>
          </a:xfrm>
          <a:prstGeom prst="rect">
            <a:avLst/>
          </a:prstGeom>
          <a:noFill/>
        </p:spPr>
        <p:txBody>
          <a:bodyPr wrap="square" rtlCol="1">
            <a:spAutoFit/>
          </a:bodyPr>
          <a:lstStyle/>
          <a:p>
            <a:r>
              <a:rPr lang="en-US" sz="2400" dirty="0"/>
              <a:t>Artificial</a:t>
            </a:r>
            <a:endParaRPr lang="he-IL" sz="2400" dirty="0"/>
          </a:p>
        </p:txBody>
      </p:sp>
      <p:sp>
        <p:nvSpPr>
          <p:cNvPr id="148" name="TextBox 147">
            <a:extLst>
              <a:ext uri="{FF2B5EF4-FFF2-40B4-BE49-F238E27FC236}">
                <a16:creationId xmlns:a16="http://schemas.microsoft.com/office/drawing/2014/main" id="{9C661FA2-B317-4780-9AC1-CB09CCCCE4E1}"/>
              </a:ext>
            </a:extLst>
          </p:cNvPr>
          <p:cNvSpPr txBox="1"/>
          <p:nvPr/>
        </p:nvSpPr>
        <p:spPr>
          <a:xfrm>
            <a:off x="10351397" y="4703021"/>
            <a:ext cx="1173184" cy="461665"/>
          </a:xfrm>
          <a:prstGeom prst="rect">
            <a:avLst/>
          </a:prstGeom>
          <a:noFill/>
        </p:spPr>
        <p:txBody>
          <a:bodyPr wrap="square" rtlCol="1">
            <a:spAutoFit/>
          </a:bodyPr>
          <a:lstStyle/>
          <a:p>
            <a:r>
              <a:rPr lang="en-US" sz="2400" dirty="0"/>
              <a:t>Natural</a:t>
            </a:r>
            <a:endParaRPr lang="he-IL" sz="2400" dirty="0"/>
          </a:p>
        </p:txBody>
      </p:sp>
      <p:cxnSp>
        <p:nvCxnSpPr>
          <p:cNvPr id="163" name="Straight Arrow Connector 162">
            <a:extLst>
              <a:ext uri="{FF2B5EF4-FFF2-40B4-BE49-F238E27FC236}">
                <a16:creationId xmlns:a16="http://schemas.microsoft.com/office/drawing/2014/main" id="{0012DEEB-1685-46FE-9066-5EB11B601422}"/>
              </a:ext>
            </a:extLst>
          </p:cNvPr>
          <p:cNvCxnSpPr>
            <a:cxnSpLocks/>
          </p:cNvCxnSpPr>
          <p:nvPr/>
        </p:nvCxnSpPr>
        <p:spPr>
          <a:xfrm>
            <a:off x="624819" y="5788310"/>
            <a:ext cx="1119162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6E26B288-F2BD-4215-A1D5-AFA63A7A8261}"/>
              </a:ext>
            </a:extLst>
          </p:cNvPr>
          <p:cNvSpPr txBox="1"/>
          <p:nvPr/>
        </p:nvSpPr>
        <p:spPr>
          <a:xfrm>
            <a:off x="9108123" y="5788310"/>
            <a:ext cx="1684640" cy="738664"/>
          </a:xfrm>
          <a:prstGeom prst="rect">
            <a:avLst/>
          </a:prstGeom>
          <a:noFill/>
        </p:spPr>
        <p:txBody>
          <a:bodyPr wrap="square" rtlCol="1">
            <a:spAutoFit/>
          </a:bodyPr>
          <a:lstStyle/>
          <a:p>
            <a:pPr algn="ctr"/>
            <a:r>
              <a:rPr lang="en-US" sz="2400" dirty="0">
                <a:solidFill>
                  <a:srgbClr val="DC3220"/>
                </a:solidFill>
              </a:rPr>
              <a:t>RT Limit</a:t>
            </a:r>
          </a:p>
          <a:p>
            <a:pPr algn="ctr"/>
            <a:r>
              <a:rPr lang="en-US" dirty="0">
                <a:solidFill>
                  <a:srgbClr val="DC3220"/>
                </a:solidFill>
              </a:rPr>
              <a:t>1500ms</a:t>
            </a:r>
            <a:endParaRPr lang="he-IL" dirty="0">
              <a:solidFill>
                <a:srgbClr val="DC3220"/>
              </a:solidFill>
            </a:endParaRPr>
          </a:p>
        </p:txBody>
      </p:sp>
      <p:cxnSp>
        <p:nvCxnSpPr>
          <p:cNvPr id="172" name="Straight Connector 171">
            <a:extLst>
              <a:ext uri="{FF2B5EF4-FFF2-40B4-BE49-F238E27FC236}">
                <a16:creationId xmlns:a16="http://schemas.microsoft.com/office/drawing/2014/main" id="{D7E619F5-AA1E-4BCE-BBF9-FFA5AEA041F5}"/>
              </a:ext>
            </a:extLst>
          </p:cNvPr>
          <p:cNvCxnSpPr/>
          <p:nvPr/>
        </p:nvCxnSpPr>
        <p:spPr>
          <a:xfrm>
            <a:off x="1985158" y="769797"/>
            <a:ext cx="0" cy="5018512"/>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0DDD7D0A-6825-495B-81EA-EBB925F12602}"/>
              </a:ext>
            </a:extLst>
          </p:cNvPr>
          <p:cNvCxnSpPr/>
          <p:nvPr/>
        </p:nvCxnSpPr>
        <p:spPr>
          <a:xfrm>
            <a:off x="4692643" y="769797"/>
            <a:ext cx="0" cy="5018512"/>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F7AD827-F74B-4DF5-A6D5-922FA852E43F}"/>
              </a:ext>
            </a:extLst>
          </p:cNvPr>
          <p:cNvCxnSpPr/>
          <p:nvPr/>
        </p:nvCxnSpPr>
        <p:spPr>
          <a:xfrm>
            <a:off x="9950443" y="769797"/>
            <a:ext cx="0" cy="501851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A52A059-67CE-4F18-9941-CEBBB0A12F9F}"/>
              </a:ext>
            </a:extLst>
          </p:cNvPr>
          <p:cNvCxnSpPr>
            <a:cxnSpLocks/>
          </p:cNvCxnSpPr>
          <p:nvPr/>
        </p:nvCxnSpPr>
        <p:spPr>
          <a:xfrm>
            <a:off x="7076882" y="2365756"/>
            <a:ext cx="0" cy="342255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1E74E1E9-5F9E-4788-865B-61E517DAB183}"/>
              </a:ext>
            </a:extLst>
          </p:cNvPr>
          <p:cNvSpPr txBox="1"/>
          <p:nvPr/>
        </p:nvSpPr>
        <p:spPr>
          <a:xfrm>
            <a:off x="6393000" y="5788310"/>
            <a:ext cx="1566544" cy="461665"/>
          </a:xfrm>
          <a:prstGeom prst="rect">
            <a:avLst/>
          </a:prstGeom>
          <a:noFill/>
        </p:spPr>
        <p:txBody>
          <a:bodyPr wrap="square" rtlCol="1">
            <a:spAutoFit/>
          </a:bodyPr>
          <a:lstStyle/>
          <a:p>
            <a:pPr algn="ctr"/>
            <a:r>
              <a:rPr lang="en-US" sz="2400" dirty="0"/>
              <a:t>Decision</a:t>
            </a:r>
            <a:endParaRPr lang="he-IL" sz="2400" dirty="0"/>
          </a:p>
        </p:txBody>
      </p:sp>
      <p:sp>
        <p:nvSpPr>
          <p:cNvPr id="187" name="TextBox 186">
            <a:extLst>
              <a:ext uri="{FF2B5EF4-FFF2-40B4-BE49-F238E27FC236}">
                <a16:creationId xmlns:a16="http://schemas.microsoft.com/office/drawing/2014/main" id="{EEEFEF93-47A8-47D1-8181-363564DCBB8C}"/>
              </a:ext>
            </a:extLst>
          </p:cNvPr>
          <p:cNvSpPr txBox="1"/>
          <p:nvPr/>
        </p:nvSpPr>
        <p:spPr>
          <a:xfrm>
            <a:off x="434130" y="5788310"/>
            <a:ext cx="1173184" cy="461665"/>
          </a:xfrm>
          <a:prstGeom prst="rect">
            <a:avLst/>
          </a:prstGeom>
          <a:noFill/>
        </p:spPr>
        <p:txBody>
          <a:bodyPr wrap="square" rtlCol="1">
            <a:spAutoFit/>
          </a:bodyPr>
          <a:lstStyle/>
          <a:p>
            <a:pPr algn="ctr"/>
            <a:r>
              <a:rPr lang="en-US" sz="2400" dirty="0"/>
              <a:t>Time</a:t>
            </a:r>
            <a:endParaRPr lang="he-IL" sz="2400" dirty="0"/>
          </a:p>
        </p:txBody>
      </p:sp>
      <p:sp>
        <p:nvSpPr>
          <p:cNvPr id="185" name="Rectangle: Rounded Corners 184">
            <a:extLst>
              <a:ext uri="{FF2B5EF4-FFF2-40B4-BE49-F238E27FC236}">
                <a16:creationId xmlns:a16="http://schemas.microsoft.com/office/drawing/2014/main" id="{F6738BBE-8314-4017-8CE0-D821F3CD6E95}"/>
              </a:ext>
            </a:extLst>
          </p:cNvPr>
          <p:cNvSpPr/>
          <p:nvPr/>
        </p:nvSpPr>
        <p:spPr>
          <a:xfrm>
            <a:off x="7060560" y="2038937"/>
            <a:ext cx="2476578" cy="486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2400" dirty="0"/>
              <a:t>Reaching</a:t>
            </a:r>
            <a:endParaRPr lang="he-IL" sz="2400" dirty="0"/>
          </a:p>
        </p:txBody>
      </p:sp>
      <p:grpSp>
        <p:nvGrpSpPr>
          <p:cNvPr id="189" name="Group 188">
            <a:extLst>
              <a:ext uri="{FF2B5EF4-FFF2-40B4-BE49-F238E27FC236}">
                <a16:creationId xmlns:a16="http://schemas.microsoft.com/office/drawing/2014/main" id="{AAC9F093-7727-4A1B-AFC7-CF263778E41D}"/>
              </a:ext>
            </a:extLst>
          </p:cNvPr>
          <p:cNvGrpSpPr/>
          <p:nvPr/>
        </p:nvGrpSpPr>
        <p:grpSpPr>
          <a:xfrm>
            <a:off x="7004181" y="1693047"/>
            <a:ext cx="477553" cy="369330"/>
            <a:chOff x="-7682" y="4683990"/>
            <a:chExt cx="794402" cy="646331"/>
          </a:xfrm>
        </p:grpSpPr>
        <p:pic>
          <p:nvPicPr>
            <p:cNvPr id="190" name="Picture 189">
              <a:extLst>
                <a:ext uri="{FF2B5EF4-FFF2-40B4-BE49-F238E27FC236}">
                  <a16:creationId xmlns:a16="http://schemas.microsoft.com/office/drawing/2014/main" id="{1AC78155-B32A-4871-91ED-590AA9F5797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11066" t="70789" r="64839"/>
            <a:stretch/>
          </p:blipFill>
          <p:spPr>
            <a:xfrm>
              <a:off x="-7682" y="4683990"/>
              <a:ext cx="794402" cy="646331"/>
            </a:xfrm>
            <a:prstGeom prst="rect">
              <a:avLst/>
            </a:prstGeom>
          </p:spPr>
        </p:pic>
        <p:sp>
          <p:nvSpPr>
            <p:cNvPr id="191" name="Oval 190">
              <a:extLst>
                <a:ext uri="{FF2B5EF4-FFF2-40B4-BE49-F238E27FC236}">
                  <a16:creationId xmlns:a16="http://schemas.microsoft.com/office/drawing/2014/main" id="{EBEC80C3-BF61-41B5-8F73-3279BD884E57}"/>
                </a:ext>
              </a:extLst>
            </p:cNvPr>
            <p:cNvSpPr/>
            <p:nvPr/>
          </p:nvSpPr>
          <p:spPr>
            <a:xfrm>
              <a:off x="604816" y="4708208"/>
              <a:ext cx="53112" cy="49538"/>
            </a:xfrm>
            <a:prstGeom prst="ellipse">
              <a:avLst/>
            </a:prstGeom>
            <a:solidFill>
              <a:srgbClr val="23E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01" name="TextBox 200">
            <a:extLst>
              <a:ext uri="{FF2B5EF4-FFF2-40B4-BE49-F238E27FC236}">
                <a16:creationId xmlns:a16="http://schemas.microsoft.com/office/drawing/2014/main" id="{82910E05-4511-4F78-B31A-14662680CE93}"/>
              </a:ext>
            </a:extLst>
          </p:cNvPr>
          <p:cNvSpPr txBox="1"/>
          <p:nvPr/>
        </p:nvSpPr>
        <p:spPr>
          <a:xfrm rot="16200000">
            <a:off x="-566670" y="3444595"/>
            <a:ext cx="1746706" cy="461665"/>
          </a:xfrm>
          <a:prstGeom prst="rect">
            <a:avLst/>
          </a:prstGeom>
          <a:noFill/>
        </p:spPr>
        <p:txBody>
          <a:bodyPr wrap="square" rtlCol="1">
            <a:spAutoFit/>
          </a:bodyPr>
          <a:lstStyle/>
          <a:p>
            <a:pPr algn="ctr"/>
            <a:r>
              <a:rPr lang="en-US" sz="2400" dirty="0"/>
              <a:t>Evidence</a:t>
            </a:r>
            <a:endParaRPr lang="he-IL" sz="2400" dirty="0"/>
          </a:p>
        </p:txBody>
      </p:sp>
      <p:sp>
        <p:nvSpPr>
          <p:cNvPr id="3081" name="Freeform: Shape 3080">
            <a:extLst>
              <a:ext uri="{FF2B5EF4-FFF2-40B4-BE49-F238E27FC236}">
                <a16:creationId xmlns:a16="http://schemas.microsoft.com/office/drawing/2014/main" id="{D4199F06-B29F-4CBD-AE0C-C9022818060C}"/>
              </a:ext>
            </a:extLst>
          </p:cNvPr>
          <p:cNvSpPr/>
          <p:nvPr/>
        </p:nvSpPr>
        <p:spPr>
          <a:xfrm>
            <a:off x="593271" y="3581400"/>
            <a:ext cx="1392413" cy="197552"/>
          </a:xfrm>
          <a:custGeom>
            <a:avLst/>
            <a:gdLst>
              <a:gd name="connsiteX0" fmla="*/ 0 w 2667000"/>
              <a:gd name="connsiteY0" fmla="*/ 65314 h 157843"/>
              <a:gd name="connsiteX1" fmla="*/ 1132115 w 2667000"/>
              <a:gd name="connsiteY1" fmla="*/ 0 h 157843"/>
              <a:gd name="connsiteX2" fmla="*/ 2068286 w 2667000"/>
              <a:gd name="connsiteY2" fmla="*/ 157843 h 157843"/>
              <a:gd name="connsiteX3" fmla="*/ 2667000 w 2667000"/>
              <a:gd name="connsiteY3" fmla="*/ 59871 h 157843"/>
            </a:gdLst>
            <a:ahLst/>
            <a:cxnLst>
              <a:cxn ang="0">
                <a:pos x="connsiteX0" y="connsiteY0"/>
              </a:cxn>
              <a:cxn ang="0">
                <a:pos x="connsiteX1" y="connsiteY1"/>
              </a:cxn>
              <a:cxn ang="0">
                <a:pos x="connsiteX2" y="connsiteY2"/>
              </a:cxn>
              <a:cxn ang="0">
                <a:pos x="connsiteX3" y="connsiteY3"/>
              </a:cxn>
            </a:cxnLst>
            <a:rect l="l" t="t" r="r" b="b"/>
            <a:pathLst>
              <a:path w="2667000" h="157843">
                <a:moveTo>
                  <a:pt x="0" y="65314"/>
                </a:moveTo>
                <a:lnTo>
                  <a:pt x="1132115" y="0"/>
                </a:lnTo>
                <a:lnTo>
                  <a:pt x="2068286" y="157843"/>
                </a:lnTo>
                <a:lnTo>
                  <a:pt x="2667000" y="59871"/>
                </a:lnTo>
              </a:path>
            </a:pathLst>
          </a:custGeom>
          <a:noFill/>
          <a:ln w="28575">
            <a:solidFill>
              <a:srgbClr val="DC322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83" name="Freeform: Shape 3082">
            <a:extLst>
              <a:ext uri="{FF2B5EF4-FFF2-40B4-BE49-F238E27FC236}">
                <a16:creationId xmlns:a16="http://schemas.microsoft.com/office/drawing/2014/main" id="{90287CA5-C7F6-4ADE-9324-D300200BEDFF}"/>
              </a:ext>
            </a:extLst>
          </p:cNvPr>
          <p:cNvSpPr/>
          <p:nvPr/>
        </p:nvSpPr>
        <p:spPr>
          <a:xfrm>
            <a:off x="4698353" y="2574471"/>
            <a:ext cx="2373086" cy="1981200"/>
          </a:xfrm>
          <a:custGeom>
            <a:avLst/>
            <a:gdLst>
              <a:gd name="connsiteX0" fmla="*/ 0 w 2373086"/>
              <a:gd name="connsiteY0" fmla="*/ 1981200 h 1981200"/>
              <a:gd name="connsiteX1" fmla="*/ 473529 w 2373086"/>
              <a:gd name="connsiteY1" fmla="*/ 1556658 h 1981200"/>
              <a:gd name="connsiteX2" fmla="*/ 865414 w 2373086"/>
              <a:gd name="connsiteY2" fmla="*/ 1475015 h 1981200"/>
              <a:gd name="connsiteX3" fmla="*/ 1170214 w 2373086"/>
              <a:gd name="connsiteY3" fmla="*/ 598715 h 1981200"/>
              <a:gd name="connsiteX4" fmla="*/ 1273629 w 2373086"/>
              <a:gd name="connsiteY4" fmla="*/ 800100 h 1981200"/>
              <a:gd name="connsiteX5" fmla="*/ 1785257 w 2373086"/>
              <a:gd name="connsiteY5" fmla="*/ 146958 h 1981200"/>
              <a:gd name="connsiteX6" fmla="*/ 2373086 w 2373086"/>
              <a:gd name="connsiteY6"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3086" h="1981200">
                <a:moveTo>
                  <a:pt x="0" y="1981200"/>
                </a:moveTo>
                <a:lnTo>
                  <a:pt x="473529" y="1556658"/>
                </a:lnTo>
                <a:lnTo>
                  <a:pt x="865414" y="1475015"/>
                </a:lnTo>
                <a:lnTo>
                  <a:pt x="1170214" y="598715"/>
                </a:lnTo>
                <a:lnTo>
                  <a:pt x="1273629" y="800100"/>
                </a:lnTo>
                <a:lnTo>
                  <a:pt x="1785257" y="146958"/>
                </a:lnTo>
                <a:lnTo>
                  <a:pt x="2373086" y="0"/>
                </a:lnTo>
              </a:path>
            </a:pathLst>
          </a:custGeom>
          <a:noFill/>
          <a:ln w="28575">
            <a:solidFill>
              <a:srgbClr val="DC322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3" name="Oval 172">
            <a:extLst>
              <a:ext uri="{FF2B5EF4-FFF2-40B4-BE49-F238E27FC236}">
                <a16:creationId xmlns:a16="http://schemas.microsoft.com/office/drawing/2014/main" id="{BACF2903-8467-4AD9-BD7C-B239C1412A72}"/>
              </a:ext>
            </a:extLst>
          </p:cNvPr>
          <p:cNvSpPr/>
          <p:nvPr/>
        </p:nvSpPr>
        <p:spPr>
          <a:xfrm>
            <a:off x="6977492" y="2427514"/>
            <a:ext cx="198780" cy="227174"/>
          </a:xfrm>
          <a:prstGeom prst="ellipse">
            <a:avLst/>
          </a:prstGeom>
          <a:solidFill>
            <a:srgbClr val="E66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05652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81"/>
                                        </p:tgtEl>
                                        <p:attrNameLst>
                                          <p:attrName>style.visibility</p:attrName>
                                        </p:attrNameLst>
                                      </p:cBhvr>
                                      <p:to>
                                        <p:strVal val="visible"/>
                                      </p:to>
                                    </p:set>
                                    <p:animEffect transition="in" filter="wipe(left)">
                                      <p:cBhvr>
                                        <p:cTn id="7" dur="2000"/>
                                        <p:tgtEl>
                                          <p:spTgt spid="30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82"/>
                                        </p:tgtEl>
                                        <p:attrNameLst>
                                          <p:attrName>style.visibility</p:attrName>
                                        </p:attrNameLst>
                                      </p:cBhvr>
                                      <p:to>
                                        <p:strVal val="visible"/>
                                      </p:to>
                                    </p:set>
                                    <p:animEffect transition="in" filter="wipe(left)">
                                      <p:cBhvr>
                                        <p:cTn id="12" dur="2000"/>
                                        <p:tgtEl>
                                          <p:spTgt spid="30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83"/>
                                        </p:tgtEl>
                                        <p:attrNameLst>
                                          <p:attrName>style.visibility</p:attrName>
                                        </p:attrNameLst>
                                      </p:cBhvr>
                                      <p:to>
                                        <p:strVal val="visible"/>
                                      </p:to>
                                    </p:set>
                                    <p:animEffect transition="in" filter="wipe(left)">
                                      <p:cBhvr>
                                        <p:cTn id="17" dur="2000"/>
                                        <p:tgtEl>
                                          <p:spTgt spid="3083"/>
                                        </p:tgtEl>
                                      </p:cBhvr>
                                    </p:animEffec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1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9"/>
                                        </p:tgtEl>
                                        <p:attrNameLst>
                                          <p:attrName>style.visibility</p:attrName>
                                        </p:attrNameLst>
                                      </p:cBhvr>
                                      <p:to>
                                        <p:strVal val="visible"/>
                                      </p:to>
                                    </p:set>
                                  </p:childTnLst>
                                </p:cTn>
                              </p:par>
                              <p:par>
                                <p:cTn id="29" presetID="42" presetClass="path" presetSubtype="0" accel="50000" decel="50000" fill="hold" nodeType="withEffect">
                                  <p:stCondLst>
                                    <p:cond delay="0"/>
                                  </p:stCondLst>
                                  <p:childTnLst>
                                    <p:animMotion origin="layout" path="M -4.16667E-7 -1.11111E-6 L 0.16094 0.00139 " pathEditMode="relative" rAng="0" ptsTypes="AA">
                                      <p:cBhvr>
                                        <p:cTn id="30" dur="2000" fill="hold"/>
                                        <p:tgtEl>
                                          <p:spTgt spid="189"/>
                                        </p:tgtEl>
                                        <p:attrNameLst>
                                          <p:attrName>ppt_x</p:attrName>
                                          <p:attrName>ppt_y</p:attrName>
                                        </p:attrNameLst>
                                      </p:cBhvr>
                                      <p:rCtr x="8047" y="69"/>
                                    </p:animMotion>
                                  </p:childTnLst>
                                </p:cTn>
                              </p:par>
                              <p:par>
                                <p:cTn id="31" presetID="1" presetClass="entr" presetSubtype="0" fill="hold" grpId="0" nodeType="withEffect">
                                  <p:stCondLst>
                                    <p:cond delay="0"/>
                                  </p:stCondLst>
                                  <p:childTnLst>
                                    <p:set>
                                      <p:cBhvr>
                                        <p:cTn id="32" dur="1" fill="hold">
                                          <p:stCondLst>
                                            <p:cond delay="0"/>
                                          </p:stCondLst>
                                        </p:cTn>
                                        <p:tgtEl>
                                          <p:spTgt spid="18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82" grpId="0" animBg="1"/>
      <p:bldP spid="186" grpId="0"/>
      <p:bldP spid="185" grpId="0" animBg="1"/>
      <p:bldP spid="3081" grpId="0" animBg="1"/>
      <p:bldP spid="3083" grpId="0" animBg="1"/>
      <p:bldP spid="17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2E76070-35E9-782A-6075-2280B49CED55}"/>
              </a:ext>
            </a:extLst>
          </p:cNvPr>
          <p:cNvSpPr/>
          <p:nvPr/>
        </p:nvSpPr>
        <p:spPr>
          <a:xfrm>
            <a:off x="5122069" y="3671888"/>
            <a:ext cx="569119" cy="509587"/>
          </a:xfrm>
          <a:custGeom>
            <a:avLst/>
            <a:gdLst>
              <a:gd name="connsiteX0" fmla="*/ 0 w 569119"/>
              <a:gd name="connsiteY0" fmla="*/ 0 h 509587"/>
              <a:gd name="connsiteX1" fmla="*/ 0 w 569119"/>
              <a:gd name="connsiteY1" fmla="*/ 509587 h 509587"/>
              <a:gd name="connsiteX2" fmla="*/ 42862 w 569119"/>
              <a:gd name="connsiteY2" fmla="*/ 461962 h 509587"/>
              <a:gd name="connsiteX3" fmla="*/ 442912 w 569119"/>
              <a:gd name="connsiteY3" fmla="*/ 376237 h 509587"/>
              <a:gd name="connsiteX4" fmla="*/ 569119 w 569119"/>
              <a:gd name="connsiteY4" fmla="*/ 7143 h 509587"/>
              <a:gd name="connsiteX5" fmla="*/ 0 w 569119"/>
              <a:gd name="connsiteY5" fmla="*/ 0 h 50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119" h="509587">
                <a:moveTo>
                  <a:pt x="0" y="0"/>
                </a:moveTo>
                <a:lnTo>
                  <a:pt x="0" y="509587"/>
                </a:lnTo>
                <a:lnTo>
                  <a:pt x="42862" y="461962"/>
                </a:lnTo>
                <a:lnTo>
                  <a:pt x="442912" y="376237"/>
                </a:lnTo>
                <a:lnTo>
                  <a:pt x="569119" y="7143"/>
                </a:lnTo>
                <a:lnTo>
                  <a:pt x="0" y="0"/>
                </a:lnTo>
                <a:close/>
              </a:path>
            </a:pathLst>
          </a:custGeom>
          <a:solidFill>
            <a:srgbClr val="FF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78" name="Straight Connector 77">
            <a:extLst>
              <a:ext uri="{FF2B5EF4-FFF2-40B4-BE49-F238E27FC236}">
                <a16:creationId xmlns:a16="http://schemas.microsoft.com/office/drawing/2014/main" id="{633F196C-DB5A-4E37-A185-7BA609FE8041}"/>
              </a:ext>
            </a:extLst>
          </p:cNvPr>
          <p:cNvCxnSpPr>
            <a:cxnSpLocks/>
          </p:cNvCxnSpPr>
          <p:nvPr/>
        </p:nvCxnSpPr>
        <p:spPr>
          <a:xfrm>
            <a:off x="5119114" y="2111827"/>
            <a:ext cx="0" cy="2090057"/>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082" name="Freeform: Shape 3081">
            <a:extLst>
              <a:ext uri="{FF2B5EF4-FFF2-40B4-BE49-F238E27FC236}">
                <a16:creationId xmlns:a16="http://schemas.microsoft.com/office/drawing/2014/main" id="{2E7C9341-9349-487E-B374-F470182DED01}"/>
              </a:ext>
            </a:extLst>
          </p:cNvPr>
          <p:cNvSpPr/>
          <p:nvPr/>
        </p:nvSpPr>
        <p:spPr>
          <a:xfrm>
            <a:off x="1987810" y="3657600"/>
            <a:ext cx="2710543" cy="876300"/>
          </a:xfrm>
          <a:custGeom>
            <a:avLst/>
            <a:gdLst>
              <a:gd name="connsiteX0" fmla="*/ 0 w 2710543"/>
              <a:gd name="connsiteY0" fmla="*/ 0 h 876300"/>
              <a:gd name="connsiteX1" fmla="*/ 527957 w 2710543"/>
              <a:gd name="connsiteY1" fmla="*/ 299357 h 876300"/>
              <a:gd name="connsiteX2" fmla="*/ 664029 w 2710543"/>
              <a:gd name="connsiteY2" fmla="*/ 261257 h 876300"/>
              <a:gd name="connsiteX3" fmla="*/ 1246414 w 2710543"/>
              <a:gd name="connsiteY3" fmla="*/ 517071 h 876300"/>
              <a:gd name="connsiteX4" fmla="*/ 1605643 w 2710543"/>
              <a:gd name="connsiteY4" fmla="*/ 555171 h 876300"/>
              <a:gd name="connsiteX5" fmla="*/ 2024743 w 2710543"/>
              <a:gd name="connsiteY5" fmla="*/ 794657 h 876300"/>
              <a:gd name="connsiteX6" fmla="*/ 2558143 w 2710543"/>
              <a:gd name="connsiteY6" fmla="*/ 718457 h 876300"/>
              <a:gd name="connsiteX7" fmla="*/ 2710543 w 2710543"/>
              <a:gd name="connsiteY7" fmla="*/ 87630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0543" h="876300">
                <a:moveTo>
                  <a:pt x="0" y="0"/>
                </a:moveTo>
                <a:lnTo>
                  <a:pt x="527957" y="299357"/>
                </a:lnTo>
                <a:lnTo>
                  <a:pt x="664029" y="261257"/>
                </a:lnTo>
                <a:lnTo>
                  <a:pt x="1246414" y="517071"/>
                </a:lnTo>
                <a:lnTo>
                  <a:pt x="1605643" y="555171"/>
                </a:lnTo>
                <a:lnTo>
                  <a:pt x="2024743" y="794657"/>
                </a:lnTo>
                <a:lnTo>
                  <a:pt x="2558143" y="718457"/>
                </a:lnTo>
                <a:lnTo>
                  <a:pt x="2710543" y="876300"/>
                </a:lnTo>
              </a:path>
            </a:pathLst>
          </a:custGeom>
          <a:noFill/>
          <a:ln w="28575">
            <a:solidFill>
              <a:srgbClr val="DC322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TextBox 24">
            <a:extLst>
              <a:ext uri="{FF2B5EF4-FFF2-40B4-BE49-F238E27FC236}">
                <a16:creationId xmlns:a16="http://schemas.microsoft.com/office/drawing/2014/main" id="{B6808071-89DE-4B00-91C3-360DB0F8DAFB}"/>
              </a:ext>
            </a:extLst>
          </p:cNvPr>
          <p:cNvSpPr txBox="1"/>
          <p:nvPr/>
        </p:nvSpPr>
        <p:spPr>
          <a:xfrm>
            <a:off x="-9072" y="5410"/>
            <a:ext cx="12192000" cy="646331"/>
          </a:xfrm>
          <a:prstGeom prst="rect">
            <a:avLst/>
          </a:prstGeom>
          <a:noFill/>
        </p:spPr>
        <p:txBody>
          <a:bodyPr wrap="square" rtlCol="1">
            <a:spAutoFit/>
          </a:bodyPr>
          <a:lstStyle/>
          <a:p>
            <a:pPr algn="ctr"/>
            <a:r>
              <a:rPr lang="en-US" sz="3600" dirty="0">
                <a:solidFill>
                  <a:schemeClr val="accent5">
                    <a:lumMod val="75000"/>
                  </a:schemeClr>
                </a:solidFill>
              </a:rPr>
              <a:t>Evidence Accumulation</a:t>
            </a:r>
          </a:p>
        </p:txBody>
      </p:sp>
      <p:sp>
        <p:nvSpPr>
          <p:cNvPr id="26" name="TextBox 25">
            <a:extLst>
              <a:ext uri="{FF2B5EF4-FFF2-40B4-BE49-F238E27FC236}">
                <a16:creationId xmlns:a16="http://schemas.microsoft.com/office/drawing/2014/main" id="{E8FE2992-F531-4EB6-8D75-13D55A83BE7D}"/>
              </a:ext>
            </a:extLst>
          </p:cNvPr>
          <p:cNvSpPr txBox="1"/>
          <p:nvPr/>
        </p:nvSpPr>
        <p:spPr>
          <a:xfrm>
            <a:off x="2429494" y="886083"/>
            <a:ext cx="3184478" cy="369332"/>
          </a:xfrm>
          <a:prstGeom prst="rect">
            <a:avLst/>
          </a:prstGeom>
          <a:noFill/>
        </p:spPr>
        <p:txBody>
          <a:bodyPr wrap="square" rtlCol="1">
            <a:spAutoFit/>
          </a:bodyPr>
          <a:lstStyle/>
          <a:p>
            <a:r>
              <a:rPr lang="en-US" dirty="0"/>
              <a:t>Long response time</a:t>
            </a:r>
            <a:endParaRPr lang="he-IL" dirty="0"/>
          </a:p>
        </p:txBody>
      </p:sp>
      <p:grpSp>
        <p:nvGrpSpPr>
          <p:cNvPr id="22" name="Group 21">
            <a:extLst>
              <a:ext uri="{FF2B5EF4-FFF2-40B4-BE49-F238E27FC236}">
                <a16:creationId xmlns:a16="http://schemas.microsoft.com/office/drawing/2014/main" id="{67953C95-0DCD-4869-A218-177687F000FC}"/>
              </a:ext>
            </a:extLst>
          </p:cNvPr>
          <p:cNvGrpSpPr/>
          <p:nvPr/>
        </p:nvGrpSpPr>
        <p:grpSpPr>
          <a:xfrm>
            <a:off x="654785" y="767732"/>
            <a:ext cx="1299005" cy="1182255"/>
            <a:chOff x="1912148" y="2456872"/>
            <a:chExt cx="1299005" cy="1182255"/>
          </a:xfrm>
        </p:grpSpPr>
        <p:sp>
          <p:nvSpPr>
            <p:cNvPr id="23" name="Rectangle: Rounded Corners 22">
              <a:extLst>
                <a:ext uri="{FF2B5EF4-FFF2-40B4-BE49-F238E27FC236}">
                  <a16:creationId xmlns:a16="http://schemas.microsoft.com/office/drawing/2014/main" id="{7F5D7891-8F83-4B7A-A24B-624F93E72BC8}"/>
                </a:ext>
              </a:extLst>
            </p:cNvPr>
            <p:cNvSpPr/>
            <p:nvPr/>
          </p:nvSpPr>
          <p:spPr>
            <a:xfrm>
              <a:off x="1912148" y="2456872"/>
              <a:ext cx="1299005"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27E4ECDE-DEDD-479E-A058-7D1606FB180A}"/>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DBE6A7F9-BBC2-4746-A696-82097E4E6A10}"/>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FF8447F5-4E58-47D8-B241-6C01119C6A54}"/>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E0C887BB-6883-49C9-B08F-AE45EC837580}"/>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Rectangle 30">
              <a:extLst>
                <a:ext uri="{FF2B5EF4-FFF2-40B4-BE49-F238E27FC236}">
                  <a16:creationId xmlns:a16="http://schemas.microsoft.com/office/drawing/2014/main" id="{4AF2615C-E84A-438F-A175-B7D4FFBD5E0A}"/>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73F816E2-72C9-4CC4-A146-FD05E94428D8}"/>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4796FC8D-87BA-4F61-82E6-4023159D9458}"/>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Rectangle 33">
              <a:extLst>
                <a:ext uri="{FF2B5EF4-FFF2-40B4-BE49-F238E27FC236}">
                  <a16:creationId xmlns:a16="http://schemas.microsoft.com/office/drawing/2014/main" id="{859E9F8F-64B6-424B-95FC-5FE6888D4009}"/>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Rectangle 34">
              <a:extLst>
                <a:ext uri="{FF2B5EF4-FFF2-40B4-BE49-F238E27FC236}">
                  <a16:creationId xmlns:a16="http://schemas.microsoft.com/office/drawing/2014/main" id="{903FD602-D04C-4D45-863A-422F9000A958}"/>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ECAC681E-488D-41AE-B0C5-350FFF5B4BAA}"/>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460DF7A4-BD76-4576-947A-F7840F695FBE}"/>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Rectangle 37">
              <a:extLst>
                <a:ext uri="{FF2B5EF4-FFF2-40B4-BE49-F238E27FC236}">
                  <a16:creationId xmlns:a16="http://schemas.microsoft.com/office/drawing/2014/main" id="{419E187A-D7B6-41D7-9AE0-0FB85EF7C572}"/>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Rectangle 38">
              <a:extLst>
                <a:ext uri="{FF2B5EF4-FFF2-40B4-BE49-F238E27FC236}">
                  <a16:creationId xmlns:a16="http://schemas.microsoft.com/office/drawing/2014/main" id="{28720211-F61B-4E44-AF1B-20AB1A2B7C3E}"/>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Rectangle 39">
              <a:extLst>
                <a:ext uri="{FF2B5EF4-FFF2-40B4-BE49-F238E27FC236}">
                  <a16:creationId xmlns:a16="http://schemas.microsoft.com/office/drawing/2014/main" id="{203D2ED0-F7AA-45A9-AE03-48FAFF1A1BDF}"/>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Rectangle 40">
              <a:extLst>
                <a:ext uri="{FF2B5EF4-FFF2-40B4-BE49-F238E27FC236}">
                  <a16:creationId xmlns:a16="http://schemas.microsoft.com/office/drawing/2014/main" id="{7A5858CE-4EA1-4245-B8E9-FAD22817FFB4}"/>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Rectangle 41">
              <a:extLst>
                <a:ext uri="{FF2B5EF4-FFF2-40B4-BE49-F238E27FC236}">
                  <a16:creationId xmlns:a16="http://schemas.microsoft.com/office/drawing/2014/main" id="{A6DEFEF2-5451-4CC7-8A26-592126C09543}"/>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Rectangle 42">
              <a:extLst>
                <a:ext uri="{FF2B5EF4-FFF2-40B4-BE49-F238E27FC236}">
                  <a16:creationId xmlns:a16="http://schemas.microsoft.com/office/drawing/2014/main" id="{E95CABBB-A766-4F97-A888-A031DFBFD4EF}"/>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63" name="Group 62">
            <a:extLst>
              <a:ext uri="{FF2B5EF4-FFF2-40B4-BE49-F238E27FC236}">
                <a16:creationId xmlns:a16="http://schemas.microsoft.com/office/drawing/2014/main" id="{B36DD24D-BAD5-459A-9E25-E4391B79C5D0}"/>
              </a:ext>
            </a:extLst>
          </p:cNvPr>
          <p:cNvGrpSpPr/>
          <p:nvPr/>
        </p:nvGrpSpPr>
        <p:grpSpPr>
          <a:xfrm>
            <a:off x="1995475" y="767732"/>
            <a:ext cx="1342599" cy="1182255"/>
            <a:chOff x="4321866" y="2456872"/>
            <a:chExt cx="1342599" cy="1182255"/>
          </a:xfrm>
        </p:grpSpPr>
        <p:sp>
          <p:nvSpPr>
            <p:cNvPr id="64" name="Rectangle: Rounded Corners 63">
              <a:extLst>
                <a:ext uri="{FF2B5EF4-FFF2-40B4-BE49-F238E27FC236}">
                  <a16:creationId xmlns:a16="http://schemas.microsoft.com/office/drawing/2014/main" id="{ACACCD30-8710-454E-BF81-A327EE42A4F4}"/>
                </a:ext>
              </a:extLst>
            </p:cNvPr>
            <p:cNvSpPr/>
            <p:nvPr/>
          </p:nvSpPr>
          <p:spPr>
            <a:xfrm>
              <a:off x="4322616" y="2456872"/>
              <a:ext cx="134184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 name="TextBox 64">
              <a:extLst>
                <a:ext uri="{FF2B5EF4-FFF2-40B4-BE49-F238E27FC236}">
                  <a16:creationId xmlns:a16="http://schemas.microsoft.com/office/drawing/2014/main" id="{472729A7-0D55-4A2B-986D-87B4BD1B3E09}"/>
                </a:ext>
              </a:extLst>
            </p:cNvPr>
            <p:cNvSpPr txBox="1"/>
            <p:nvPr/>
          </p:nvSpPr>
          <p:spPr>
            <a:xfrm>
              <a:off x="4321866" y="2794930"/>
              <a:ext cx="1341850" cy="523220"/>
            </a:xfrm>
            <a:prstGeom prst="rect">
              <a:avLst/>
            </a:prstGeom>
            <a:noFill/>
          </p:spPr>
          <p:txBody>
            <a:bodyPr wrap="square" rtlCol="1">
              <a:spAutoFit/>
            </a:bodyPr>
            <a:lstStyle/>
            <a:p>
              <a:pPr algn="ctr"/>
              <a:r>
                <a:rPr lang="en-US" sz="2800" dirty="0"/>
                <a:t>TREES</a:t>
              </a:r>
              <a:endParaRPr lang="he-IL" sz="2800" dirty="0"/>
            </a:p>
          </p:txBody>
        </p:sp>
      </p:grpSp>
      <p:grpSp>
        <p:nvGrpSpPr>
          <p:cNvPr id="85" name="Group 84">
            <a:extLst>
              <a:ext uri="{FF2B5EF4-FFF2-40B4-BE49-F238E27FC236}">
                <a16:creationId xmlns:a16="http://schemas.microsoft.com/office/drawing/2014/main" id="{4FC66048-08C7-4A47-B50A-B06012AF5754}"/>
              </a:ext>
            </a:extLst>
          </p:cNvPr>
          <p:cNvGrpSpPr/>
          <p:nvPr/>
        </p:nvGrpSpPr>
        <p:grpSpPr>
          <a:xfrm>
            <a:off x="4671832" y="767732"/>
            <a:ext cx="1541141" cy="1182255"/>
            <a:chOff x="6717979" y="3364618"/>
            <a:chExt cx="1541141" cy="1182255"/>
          </a:xfrm>
        </p:grpSpPr>
        <p:sp>
          <p:nvSpPr>
            <p:cNvPr id="86" name="Rectangle: Rounded Corners 85">
              <a:extLst>
                <a:ext uri="{FF2B5EF4-FFF2-40B4-BE49-F238E27FC236}">
                  <a16:creationId xmlns:a16="http://schemas.microsoft.com/office/drawing/2014/main" id="{05DCC596-E986-4BB0-B236-5D87B912E6B5}"/>
                </a:ext>
              </a:extLst>
            </p:cNvPr>
            <p:cNvSpPr/>
            <p:nvPr/>
          </p:nvSpPr>
          <p:spPr>
            <a:xfrm>
              <a:off x="6770182" y="3364618"/>
              <a:ext cx="1365302"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 name="TextBox 86">
              <a:extLst>
                <a:ext uri="{FF2B5EF4-FFF2-40B4-BE49-F238E27FC236}">
                  <a16:creationId xmlns:a16="http://schemas.microsoft.com/office/drawing/2014/main" id="{B5A78A2F-6DE7-4846-969E-953F721EA7A3}"/>
                </a:ext>
              </a:extLst>
            </p:cNvPr>
            <p:cNvSpPr txBox="1"/>
            <p:nvPr/>
          </p:nvSpPr>
          <p:spPr>
            <a:xfrm>
              <a:off x="6717979" y="3372541"/>
              <a:ext cx="1541141" cy="307777"/>
            </a:xfrm>
            <a:prstGeom prst="rect">
              <a:avLst/>
            </a:prstGeom>
            <a:noFill/>
          </p:spPr>
          <p:txBody>
            <a:bodyPr wrap="square" rtlCol="1">
              <a:spAutoFit/>
            </a:bodyPr>
            <a:lstStyle/>
            <a:p>
              <a:r>
                <a:rPr lang="en-US" sz="1400" dirty="0"/>
                <a:t>Artificial   Natural</a:t>
              </a:r>
              <a:endParaRPr lang="he-IL" sz="1400" dirty="0"/>
            </a:p>
          </p:txBody>
        </p:sp>
        <p:sp>
          <p:nvSpPr>
            <p:cNvPr id="88" name="TextBox 87">
              <a:extLst>
                <a:ext uri="{FF2B5EF4-FFF2-40B4-BE49-F238E27FC236}">
                  <a16:creationId xmlns:a16="http://schemas.microsoft.com/office/drawing/2014/main" id="{D35B0388-6980-48D0-A28C-066CADD010F0}"/>
                </a:ext>
              </a:extLst>
            </p:cNvPr>
            <p:cNvSpPr txBox="1"/>
            <p:nvPr/>
          </p:nvSpPr>
          <p:spPr>
            <a:xfrm>
              <a:off x="6767096" y="3928385"/>
              <a:ext cx="1355494" cy="523220"/>
            </a:xfrm>
            <a:prstGeom prst="rect">
              <a:avLst/>
            </a:prstGeom>
            <a:noFill/>
          </p:spPr>
          <p:txBody>
            <a:bodyPr wrap="square" rtlCol="1">
              <a:spAutoFit/>
            </a:bodyPr>
            <a:lstStyle/>
            <a:p>
              <a:pPr algn="ctr"/>
              <a:r>
                <a:rPr lang="en-US" sz="2800" dirty="0"/>
                <a:t>radio       </a:t>
              </a:r>
              <a:endParaRPr lang="he-IL" sz="2800" dirty="0"/>
            </a:p>
          </p:txBody>
        </p:sp>
        <p:sp>
          <p:nvSpPr>
            <p:cNvPr id="89" name="Oval 88">
              <a:extLst>
                <a:ext uri="{FF2B5EF4-FFF2-40B4-BE49-F238E27FC236}">
                  <a16:creationId xmlns:a16="http://schemas.microsoft.com/office/drawing/2014/main" id="{B4032E64-2F27-4FCF-AAF2-8EC8ED95D5EF}"/>
                </a:ext>
              </a:extLst>
            </p:cNvPr>
            <p:cNvSpPr/>
            <p:nvPr/>
          </p:nvSpPr>
          <p:spPr>
            <a:xfrm>
              <a:off x="7885779" y="3775525"/>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9" name="Oval 138">
              <a:extLst>
                <a:ext uri="{FF2B5EF4-FFF2-40B4-BE49-F238E27FC236}">
                  <a16:creationId xmlns:a16="http://schemas.microsoft.com/office/drawing/2014/main" id="{A9067BE4-F0FA-453D-8307-55EAB6D7CF86}"/>
                </a:ext>
              </a:extLst>
            </p:cNvPr>
            <p:cNvSpPr/>
            <p:nvPr/>
          </p:nvSpPr>
          <p:spPr>
            <a:xfrm>
              <a:off x="6835866" y="3775525"/>
              <a:ext cx="180871" cy="183550"/>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20" name="Group 119">
            <a:extLst>
              <a:ext uri="{FF2B5EF4-FFF2-40B4-BE49-F238E27FC236}">
                <a16:creationId xmlns:a16="http://schemas.microsoft.com/office/drawing/2014/main" id="{9A895258-F4DE-466B-9339-0679A9829CAD}"/>
              </a:ext>
            </a:extLst>
          </p:cNvPr>
          <p:cNvGrpSpPr/>
          <p:nvPr/>
        </p:nvGrpSpPr>
        <p:grpSpPr>
          <a:xfrm>
            <a:off x="3374500" y="767732"/>
            <a:ext cx="1299005" cy="1182255"/>
            <a:chOff x="1912148" y="2456872"/>
            <a:chExt cx="1299005" cy="1182255"/>
          </a:xfrm>
        </p:grpSpPr>
        <p:sp>
          <p:nvSpPr>
            <p:cNvPr id="121" name="Rectangle: Rounded Corners 120">
              <a:extLst>
                <a:ext uri="{FF2B5EF4-FFF2-40B4-BE49-F238E27FC236}">
                  <a16:creationId xmlns:a16="http://schemas.microsoft.com/office/drawing/2014/main" id="{C366686E-52E2-45CE-9181-91A996D7242B}"/>
                </a:ext>
              </a:extLst>
            </p:cNvPr>
            <p:cNvSpPr/>
            <p:nvPr/>
          </p:nvSpPr>
          <p:spPr>
            <a:xfrm>
              <a:off x="1912148" y="2456872"/>
              <a:ext cx="1299005"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2" name="Rectangle 121">
              <a:extLst>
                <a:ext uri="{FF2B5EF4-FFF2-40B4-BE49-F238E27FC236}">
                  <a16:creationId xmlns:a16="http://schemas.microsoft.com/office/drawing/2014/main" id="{418D2679-987C-48F0-81A9-9C7548E510D0}"/>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3" name="Rectangle 122">
              <a:extLst>
                <a:ext uri="{FF2B5EF4-FFF2-40B4-BE49-F238E27FC236}">
                  <a16:creationId xmlns:a16="http://schemas.microsoft.com/office/drawing/2014/main" id="{9DDE96DD-39BA-40B1-A1BB-80F92090B02A}"/>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4" name="Rectangle 123">
              <a:extLst>
                <a:ext uri="{FF2B5EF4-FFF2-40B4-BE49-F238E27FC236}">
                  <a16:creationId xmlns:a16="http://schemas.microsoft.com/office/drawing/2014/main" id="{612D7058-E599-4463-98D2-58208050E338}"/>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5" name="Rectangle 124">
              <a:extLst>
                <a:ext uri="{FF2B5EF4-FFF2-40B4-BE49-F238E27FC236}">
                  <a16:creationId xmlns:a16="http://schemas.microsoft.com/office/drawing/2014/main" id="{993A3745-8459-493C-9D27-922266FAF332}"/>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6" name="Rectangle 125">
              <a:extLst>
                <a:ext uri="{FF2B5EF4-FFF2-40B4-BE49-F238E27FC236}">
                  <a16:creationId xmlns:a16="http://schemas.microsoft.com/office/drawing/2014/main" id="{88DDB632-16A8-4795-A23C-3C63AD889320}"/>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7" name="Rectangle 126">
              <a:extLst>
                <a:ext uri="{FF2B5EF4-FFF2-40B4-BE49-F238E27FC236}">
                  <a16:creationId xmlns:a16="http://schemas.microsoft.com/office/drawing/2014/main" id="{C1666321-A73C-4A8A-A132-EED7A3360C57}"/>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8" name="Rectangle 127">
              <a:extLst>
                <a:ext uri="{FF2B5EF4-FFF2-40B4-BE49-F238E27FC236}">
                  <a16:creationId xmlns:a16="http://schemas.microsoft.com/office/drawing/2014/main" id="{42CC5BDB-A1AE-443B-B1E1-DDD1B33AC03F}"/>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9" name="Rectangle 128">
              <a:extLst>
                <a:ext uri="{FF2B5EF4-FFF2-40B4-BE49-F238E27FC236}">
                  <a16:creationId xmlns:a16="http://schemas.microsoft.com/office/drawing/2014/main" id="{CCBC86C4-9001-4C91-A884-54EDD64AE496}"/>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0" name="Rectangle 129">
              <a:extLst>
                <a:ext uri="{FF2B5EF4-FFF2-40B4-BE49-F238E27FC236}">
                  <a16:creationId xmlns:a16="http://schemas.microsoft.com/office/drawing/2014/main" id="{93D7C27F-C02F-4DE2-8C1D-33D52009B69E}"/>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1" name="Rectangle 130">
              <a:extLst>
                <a:ext uri="{FF2B5EF4-FFF2-40B4-BE49-F238E27FC236}">
                  <a16:creationId xmlns:a16="http://schemas.microsoft.com/office/drawing/2014/main" id="{17088FDC-0F8A-4E2B-9026-D8FF1F791B30}"/>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2" name="Rectangle 131">
              <a:extLst>
                <a:ext uri="{FF2B5EF4-FFF2-40B4-BE49-F238E27FC236}">
                  <a16:creationId xmlns:a16="http://schemas.microsoft.com/office/drawing/2014/main" id="{8C1AFFDA-8F68-490C-9DA5-C176D8BC740F}"/>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3" name="Rectangle 132">
              <a:extLst>
                <a:ext uri="{FF2B5EF4-FFF2-40B4-BE49-F238E27FC236}">
                  <a16:creationId xmlns:a16="http://schemas.microsoft.com/office/drawing/2014/main" id="{6B9409FA-0D03-437D-A867-2D056838EFDE}"/>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4" name="Rectangle 133">
              <a:extLst>
                <a:ext uri="{FF2B5EF4-FFF2-40B4-BE49-F238E27FC236}">
                  <a16:creationId xmlns:a16="http://schemas.microsoft.com/office/drawing/2014/main" id="{319D0938-57F2-4194-83F9-B96601264247}"/>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5" name="Rectangle 134">
              <a:extLst>
                <a:ext uri="{FF2B5EF4-FFF2-40B4-BE49-F238E27FC236}">
                  <a16:creationId xmlns:a16="http://schemas.microsoft.com/office/drawing/2014/main" id="{0715AC75-9BDF-46FE-A6CC-9C75BF1E247A}"/>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6" name="Rectangle 135">
              <a:extLst>
                <a:ext uri="{FF2B5EF4-FFF2-40B4-BE49-F238E27FC236}">
                  <a16:creationId xmlns:a16="http://schemas.microsoft.com/office/drawing/2014/main" id="{DCBD9306-0061-4CD8-8D1D-A9E9B8D7C730}"/>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7" name="Rectangle 136">
              <a:extLst>
                <a:ext uri="{FF2B5EF4-FFF2-40B4-BE49-F238E27FC236}">
                  <a16:creationId xmlns:a16="http://schemas.microsoft.com/office/drawing/2014/main" id="{F16F972B-C2B2-4EAE-9359-5679AA44FA9D}"/>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8" name="Rectangle 137">
              <a:extLst>
                <a:ext uri="{FF2B5EF4-FFF2-40B4-BE49-F238E27FC236}">
                  <a16:creationId xmlns:a16="http://schemas.microsoft.com/office/drawing/2014/main" id="{0BF6EBA9-FF36-4F35-A358-C698DB107CF1}"/>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cxnSp>
        <p:nvCxnSpPr>
          <p:cNvPr id="141" name="Straight Connector 140">
            <a:extLst>
              <a:ext uri="{FF2B5EF4-FFF2-40B4-BE49-F238E27FC236}">
                <a16:creationId xmlns:a16="http://schemas.microsoft.com/office/drawing/2014/main" id="{82ED99E8-F08D-4844-80B5-89CDCCEFC9E3}"/>
              </a:ext>
            </a:extLst>
          </p:cNvPr>
          <p:cNvCxnSpPr/>
          <p:nvPr/>
        </p:nvCxnSpPr>
        <p:spPr>
          <a:xfrm flipV="1">
            <a:off x="597605" y="2471057"/>
            <a:ext cx="0" cy="25690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EF37AA6-918D-4A43-B678-A28BF87B4759}"/>
              </a:ext>
            </a:extLst>
          </p:cNvPr>
          <p:cNvCxnSpPr>
            <a:cxnSpLocks/>
          </p:cNvCxnSpPr>
          <p:nvPr/>
        </p:nvCxnSpPr>
        <p:spPr>
          <a:xfrm flipH="1">
            <a:off x="597605" y="3673929"/>
            <a:ext cx="93351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84" name="Group 3083">
            <a:extLst>
              <a:ext uri="{FF2B5EF4-FFF2-40B4-BE49-F238E27FC236}">
                <a16:creationId xmlns:a16="http://schemas.microsoft.com/office/drawing/2014/main" id="{B607648E-DA3B-497C-889C-3D9244B3D1D2}"/>
              </a:ext>
            </a:extLst>
          </p:cNvPr>
          <p:cNvGrpSpPr/>
          <p:nvPr/>
        </p:nvGrpSpPr>
        <p:grpSpPr>
          <a:xfrm>
            <a:off x="597605" y="2549945"/>
            <a:ext cx="9689395" cy="2337742"/>
            <a:chOff x="597605" y="2549945"/>
            <a:chExt cx="10821431" cy="2337742"/>
          </a:xfrm>
        </p:grpSpPr>
        <p:cxnSp>
          <p:nvCxnSpPr>
            <p:cNvPr id="145" name="Straight Connector 144">
              <a:extLst>
                <a:ext uri="{FF2B5EF4-FFF2-40B4-BE49-F238E27FC236}">
                  <a16:creationId xmlns:a16="http://schemas.microsoft.com/office/drawing/2014/main" id="{7B9DBB6F-6860-4D79-A678-331A23157298}"/>
                </a:ext>
              </a:extLst>
            </p:cNvPr>
            <p:cNvCxnSpPr>
              <a:cxnSpLocks/>
            </p:cNvCxnSpPr>
            <p:nvPr/>
          </p:nvCxnSpPr>
          <p:spPr>
            <a:xfrm flipH="1">
              <a:off x="597605" y="2549945"/>
              <a:ext cx="10821431" cy="15261"/>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CE6D51B-8746-430E-B945-BDDBDD094436}"/>
                </a:ext>
              </a:extLst>
            </p:cNvPr>
            <p:cNvCxnSpPr>
              <a:cxnSpLocks/>
            </p:cNvCxnSpPr>
            <p:nvPr/>
          </p:nvCxnSpPr>
          <p:spPr>
            <a:xfrm flipH="1">
              <a:off x="597605" y="4887687"/>
              <a:ext cx="10821431" cy="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47" name="TextBox 146">
            <a:extLst>
              <a:ext uri="{FF2B5EF4-FFF2-40B4-BE49-F238E27FC236}">
                <a16:creationId xmlns:a16="http://schemas.microsoft.com/office/drawing/2014/main" id="{AA2CE913-4159-4C68-915F-BDA507A8E36B}"/>
              </a:ext>
            </a:extLst>
          </p:cNvPr>
          <p:cNvSpPr txBox="1"/>
          <p:nvPr/>
        </p:nvSpPr>
        <p:spPr>
          <a:xfrm>
            <a:off x="10351396" y="2340409"/>
            <a:ext cx="1323147" cy="461665"/>
          </a:xfrm>
          <a:prstGeom prst="rect">
            <a:avLst/>
          </a:prstGeom>
          <a:noFill/>
        </p:spPr>
        <p:txBody>
          <a:bodyPr wrap="square" rtlCol="1">
            <a:spAutoFit/>
          </a:bodyPr>
          <a:lstStyle/>
          <a:p>
            <a:r>
              <a:rPr lang="en-US" sz="2400" dirty="0"/>
              <a:t>Artificial</a:t>
            </a:r>
            <a:endParaRPr lang="he-IL" sz="2400" dirty="0"/>
          </a:p>
        </p:txBody>
      </p:sp>
      <p:sp>
        <p:nvSpPr>
          <p:cNvPr id="148" name="TextBox 147">
            <a:extLst>
              <a:ext uri="{FF2B5EF4-FFF2-40B4-BE49-F238E27FC236}">
                <a16:creationId xmlns:a16="http://schemas.microsoft.com/office/drawing/2014/main" id="{9C661FA2-B317-4780-9AC1-CB09CCCCE4E1}"/>
              </a:ext>
            </a:extLst>
          </p:cNvPr>
          <p:cNvSpPr txBox="1"/>
          <p:nvPr/>
        </p:nvSpPr>
        <p:spPr>
          <a:xfrm>
            <a:off x="10351397" y="4703021"/>
            <a:ext cx="1173184" cy="461665"/>
          </a:xfrm>
          <a:prstGeom prst="rect">
            <a:avLst/>
          </a:prstGeom>
          <a:noFill/>
        </p:spPr>
        <p:txBody>
          <a:bodyPr wrap="square" rtlCol="1">
            <a:spAutoFit/>
          </a:bodyPr>
          <a:lstStyle/>
          <a:p>
            <a:r>
              <a:rPr lang="en-US" sz="2400" dirty="0"/>
              <a:t>Natural</a:t>
            </a:r>
            <a:endParaRPr lang="he-IL" sz="2400" dirty="0"/>
          </a:p>
        </p:txBody>
      </p:sp>
      <p:cxnSp>
        <p:nvCxnSpPr>
          <p:cNvPr id="163" name="Straight Arrow Connector 162">
            <a:extLst>
              <a:ext uri="{FF2B5EF4-FFF2-40B4-BE49-F238E27FC236}">
                <a16:creationId xmlns:a16="http://schemas.microsoft.com/office/drawing/2014/main" id="{0012DEEB-1685-46FE-9066-5EB11B601422}"/>
              </a:ext>
            </a:extLst>
          </p:cNvPr>
          <p:cNvCxnSpPr>
            <a:cxnSpLocks/>
          </p:cNvCxnSpPr>
          <p:nvPr/>
        </p:nvCxnSpPr>
        <p:spPr>
          <a:xfrm>
            <a:off x="624819" y="5788310"/>
            <a:ext cx="1119162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6E26B288-F2BD-4215-A1D5-AFA63A7A8261}"/>
              </a:ext>
            </a:extLst>
          </p:cNvPr>
          <p:cNvSpPr txBox="1"/>
          <p:nvPr/>
        </p:nvSpPr>
        <p:spPr>
          <a:xfrm>
            <a:off x="9240782" y="5788310"/>
            <a:ext cx="1419322" cy="738664"/>
          </a:xfrm>
          <a:prstGeom prst="rect">
            <a:avLst/>
          </a:prstGeom>
          <a:noFill/>
        </p:spPr>
        <p:txBody>
          <a:bodyPr wrap="square" rtlCol="1">
            <a:spAutoFit/>
          </a:bodyPr>
          <a:lstStyle/>
          <a:p>
            <a:pPr algn="ctr"/>
            <a:r>
              <a:rPr lang="en-US" sz="2400" dirty="0">
                <a:solidFill>
                  <a:srgbClr val="DC3220"/>
                </a:solidFill>
              </a:rPr>
              <a:t>RT Limit</a:t>
            </a:r>
          </a:p>
          <a:p>
            <a:pPr algn="ctr"/>
            <a:r>
              <a:rPr lang="en-US" dirty="0">
                <a:solidFill>
                  <a:srgbClr val="DC3220"/>
                </a:solidFill>
              </a:rPr>
              <a:t>750ms</a:t>
            </a:r>
            <a:endParaRPr lang="he-IL" dirty="0">
              <a:solidFill>
                <a:srgbClr val="DC3220"/>
              </a:solidFill>
            </a:endParaRPr>
          </a:p>
        </p:txBody>
      </p:sp>
      <p:cxnSp>
        <p:nvCxnSpPr>
          <p:cNvPr id="172" name="Straight Connector 171">
            <a:extLst>
              <a:ext uri="{FF2B5EF4-FFF2-40B4-BE49-F238E27FC236}">
                <a16:creationId xmlns:a16="http://schemas.microsoft.com/office/drawing/2014/main" id="{D7E619F5-AA1E-4BCE-BBF9-FFA5AEA041F5}"/>
              </a:ext>
            </a:extLst>
          </p:cNvPr>
          <p:cNvCxnSpPr/>
          <p:nvPr/>
        </p:nvCxnSpPr>
        <p:spPr>
          <a:xfrm>
            <a:off x="1985158" y="769797"/>
            <a:ext cx="0" cy="5018512"/>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0DDD7D0A-6825-495B-81EA-EBB925F12602}"/>
              </a:ext>
            </a:extLst>
          </p:cNvPr>
          <p:cNvCxnSpPr/>
          <p:nvPr/>
        </p:nvCxnSpPr>
        <p:spPr>
          <a:xfrm>
            <a:off x="4692643" y="769797"/>
            <a:ext cx="0" cy="5018512"/>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F7AD827-F74B-4DF5-A6D5-922FA852E43F}"/>
              </a:ext>
            </a:extLst>
          </p:cNvPr>
          <p:cNvCxnSpPr/>
          <p:nvPr/>
        </p:nvCxnSpPr>
        <p:spPr>
          <a:xfrm>
            <a:off x="9950443" y="769797"/>
            <a:ext cx="0" cy="501851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A52A059-67CE-4F18-9941-CEBBB0A12F9F}"/>
              </a:ext>
            </a:extLst>
          </p:cNvPr>
          <p:cNvCxnSpPr>
            <a:cxnSpLocks/>
          </p:cNvCxnSpPr>
          <p:nvPr/>
        </p:nvCxnSpPr>
        <p:spPr>
          <a:xfrm>
            <a:off x="7076882" y="2365756"/>
            <a:ext cx="0" cy="342255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1E74E1E9-5F9E-4788-865B-61E517DAB183}"/>
              </a:ext>
            </a:extLst>
          </p:cNvPr>
          <p:cNvSpPr txBox="1"/>
          <p:nvPr/>
        </p:nvSpPr>
        <p:spPr>
          <a:xfrm>
            <a:off x="6378787" y="5788310"/>
            <a:ext cx="1594970" cy="461665"/>
          </a:xfrm>
          <a:prstGeom prst="rect">
            <a:avLst/>
          </a:prstGeom>
          <a:noFill/>
        </p:spPr>
        <p:txBody>
          <a:bodyPr wrap="square" rtlCol="1">
            <a:spAutoFit/>
          </a:bodyPr>
          <a:lstStyle/>
          <a:p>
            <a:pPr algn="ctr"/>
            <a:r>
              <a:rPr lang="en-US" sz="2400" dirty="0"/>
              <a:t>Decision</a:t>
            </a:r>
            <a:endParaRPr lang="he-IL" sz="2400" dirty="0"/>
          </a:p>
        </p:txBody>
      </p:sp>
      <p:sp>
        <p:nvSpPr>
          <p:cNvPr id="187" name="TextBox 186">
            <a:extLst>
              <a:ext uri="{FF2B5EF4-FFF2-40B4-BE49-F238E27FC236}">
                <a16:creationId xmlns:a16="http://schemas.microsoft.com/office/drawing/2014/main" id="{EEEFEF93-47A8-47D1-8181-363564DCBB8C}"/>
              </a:ext>
            </a:extLst>
          </p:cNvPr>
          <p:cNvSpPr txBox="1"/>
          <p:nvPr/>
        </p:nvSpPr>
        <p:spPr>
          <a:xfrm>
            <a:off x="434130" y="5788310"/>
            <a:ext cx="1173184" cy="461665"/>
          </a:xfrm>
          <a:prstGeom prst="rect">
            <a:avLst/>
          </a:prstGeom>
          <a:noFill/>
        </p:spPr>
        <p:txBody>
          <a:bodyPr wrap="square" rtlCol="1">
            <a:spAutoFit/>
          </a:bodyPr>
          <a:lstStyle/>
          <a:p>
            <a:pPr algn="ctr"/>
            <a:r>
              <a:rPr lang="en-US" sz="2400" dirty="0"/>
              <a:t>Time</a:t>
            </a:r>
            <a:endParaRPr lang="he-IL" sz="2400" dirty="0"/>
          </a:p>
        </p:txBody>
      </p:sp>
      <p:sp>
        <p:nvSpPr>
          <p:cNvPr id="185" name="Rectangle: Rounded Corners 184">
            <a:extLst>
              <a:ext uri="{FF2B5EF4-FFF2-40B4-BE49-F238E27FC236}">
                <a16:creationId xmlns:a16="http://schemas.microsoft.com/office/drawing/2014/main" id="{F6738BBE-8314-4017-8CE0-D821F3CD6E95}"/>
              </a:ext>
            </a:extLst>
          </p:cNvPr>
          <p:cNvSpPr/>
          <p:nvPr/>
        </p:nvSpPr>
        <p:spPr>
          <a:xfrm>
            <a:off x="7060560" y="2038937"/>
            <a:ext cx="2476578" cy="486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t"/>
          <a:lstStyle/>
          <a:p>
            <a:pPr algn="ctr"/>
            <a:r>
              <a:rPr lang="en-US" sz="2400" dirty="0"/>
              <a:t>Reaching</a:t>
            </a:r>
            <a:endParaRPr lang="he-IL" sz="2400" dirty="0"/>
          </a:p>
        </p:txBody>
      </p:sp>
      <p:sp>
        <p:nvSpPr>
          <p:cNvPr id="201" name="TextBox 200">
            <a:extLst>
              <a:ext uri="{FF2B5EF4-FFF2-40B4-BE49-F238E27FC236}">
                <a16:creationId xmlns:a16="http://schemas.microsoft.com/office/drawing/2014/main" id="{82910E05-4511-4F78-B31A-14662680CE93}"/>
              </a:ext>
            </a:extLst>
          </p:cNvPr>
          <p:cNvSpPr txBox="1"/>
          <p:nvPr/>
        </p:nvSpPr>
        <p:spPr>
          <a:xfrm rot="16200000">
            <a:off x="-479206" y="3443097"/>
            <a:ext cx="1571776" cy="461665"/>
          </a:xfrm>
          <a:prstGeom prst="rect">
            <a:avLst/>
          </a:prstGeom>
          <a:noFill/>
        </p:spPr>
        <p:txBody>
          <a:bodyPr wrap="square" rtlCol="1">
            <a:spAutoFit/>
          </a:bodyPr>
          <a:lstStyle/>
          <a:p>
            <a:pPr algn="ctr"/>
            <a:r>
              <a:rPr lang="en-US" sz="2400" dirty="0"/>
              <a:t>Evidence</a:t>
            </a:r>
            <a:endParaRPr lang="he-IL" sz="2400" dirty="0"/>
          </a:p>
        </p:txBody>
      </p:sp>
      <p:sp>
        <p:nvSpPr>
          <p:cNvPr id="3081" name="Freeform: Shape 3080">
            <a:extLst>
              <a:ext uri="{FF2B5EF4-FFF2-40B4-BE49-F238E27FC236}">
                <a16:creationId xmlns:a16="http://schemas.microsoft.com/office/drawing/2014/main" id="{D4199F06-B29F-4CBD-AE0C-C9022818060C}"/>
              </a:ext>
            </a:extLst>
          </p:cNvPr>
          <p:cNvSpPr/>
          <p:nvPr/>
        </p:nvSpPr>
        <p:spPr>
          <a:xfrm>
            <a:off x="593271" y="3581400"/>
            <a:ext cx="1392413" cy="197552"/>
          </a:xfrm>
          <a:custGeom>
            <a:avLst/>
            <a:gdLst>
              <a:gd name="connsiteX0" fmla="*/ 0 w 2667000"/>
              <a:gd name="connsiteY0" fmla="*/ 65314 h 157843"/>
              <a:gd name="connsiteX1" fmla="*/ 1132115 w 2667000"/>
              <a:gd name="connsiteY1" fmla="*/ 0 h 157843"/>
              <a:gd name="connsiteX2" fmla="*/ 2068286 w 2667000"/>
              <a:gd name="connsiteY2" fmla="*/ 157843 h 157843"/>
              <a:gd name="connsiteX3" fmla="*/ 2667000 w 2667000"/>
              <a:gd name="connsiteY3" fmla="*/ 59871 h 157843"/>
            </a:gdLst>
            <a:ahLst/>
            <a:cxnLst>
              <a:cxn ang="0">
                <a:pos x="connsiteX0" y="connsiteY0"/>
              </a:cxn>
              <a:cxn ang="0">
                <a:pos x="connsiteX1" y="connsiteY1"/>
              </a:cxn>
              <a:cxn ang="0">
                <a:pos x="connsiteX2" y="connsiteY2"/>
              </a:cxn>
              <a:cxn ang="0">
                <a:pos x="connsiteX3" y="connsiteY3"/>
              </a:cxn>
            </a:cxnLst>
            <a:rect l="l" t="t" r="r" b="b"/>
            <a:pathLst>
              <a:path w="2667000" h="157843">
                <a:moveTo>
                  <a:pt x="0" y="65314"/>
                </a:moveTo>
                <a:lnTo>
                  <a:pt x="1132115" y="0"/>
                </a:lnTo>
                <a:lnTo>
                  <a:pt x="2068286" y="157843"/>
                </a:lnTo>
                <a:lnTo>
                  <a:pt x="2667000" y="59871"/>
                </a:lnTo>
              </a:path>
            </a:pathLst>
          </a:custGeom>
          <a:noFill/>
          <a:ln w="28575">
            <a:solidFill>
              <a:srgbClr val="DC322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83" name="Freeform: Shape 3082">
            <a:extLst>
              <a:ext uri="{FF2B5EF4-FFF2-40B4-BE49-F238E27FC236}">
                <a16:creationId xmlns:a16="http://schemas.microsoft.com/office/drawing/2014/main" id="{90287CA5-C7F6-4ADE-9324-D300200BEDFF}"/>
              </a:ext>
            </a:extLst>
          </p:cNvPr>
          <p:cNvSpPr/>
          <p:nvPr/>
        </p:nvSpPr>
        <p:spPr>
          <a:xfrm>
            <a:off x="4698353" y="2574471"/>
            <a:ext cx="2373086" cy="1981200"/>
          </a:xfrm>
          <a:custGeom>
            <a:avLst/>
            <a:gdLst>
              <a:gd name="connsiteX0" fmla="*/ 0 w 2373086"/>
              <a:gd name="connsiteY0" fmla="*/ 1981200 h 1981200"/>
              <a:gd name="connsiteX1" fmla="*/ 473529 w 2373086"/>
              <a:gd name="connsiteY1" fmla="*/ 1556658 h 1981200"/>
              <a:gd name="connsiteX2" fmla="*/ 865414 w 2373086"/>
              <a:gd name="connsiteY2" fmla="*/ 1475015 h 1981200"/>
              <a:gd name="connsiteX3" fmla="*/ 1170214 w 2373086"/>
              <a:gd name="connsiteY3" fmla="*/ 598715 h 1981200"/>
              <a:gd name="connsiteX4" fmla="*/ 1273629 w 2373086"/>
              <a:gd name="connsiteY4" fmla="*/ 800100 h 1981200"/>
              <a:gd name="connsiteX5" fmla="*/ 1785257 w 2373086"/>
              <a:gd name="connsiteY5" fmla="*/ 146958 h 1981200"/>
              <a:gd name="connsiteX6" fmla="*/ 2373086 w 2373086"/>
              <a:gd name="connsiteY6"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3086" h="1981200">
                <a:moveTo>
                  <a:pt x="0" y="1981200"/>
                </a:moveTo>
                <a:lnTo>
                  <a:pt x="473529" y="1556658"/>
                </a:lnTo>
                <a:lnTo>
                  <a:pt x="865414" y="1475015"/>
                </a:lnTo>
                <a:lnTo>
                  <a:pt x="1170214" y="598715"/>
                </a:lnTo>
                <a:lnTo>
                  <a:pt x="1273629" y="800100"/>
                </a:lnTo>
                <a:lnTo>
                  <a:pt x="1785257" y="146958"/>
                </a:lnTo>
                <a:lnTo>
                  <a:pt x="2373086" y="0"/>
                </a:lnTo>
              </a:path>
            </a:pathLst>
          </a:custGeom>
          <a:noFill/>
          <a:ln w="28575">
            <a:solidFill>
              <a:srgbClr val="DC322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3" name="Oval 172">
            <a:extLst>
              <a:ext uri="{FF2B5EF4-FFF2-40B4-BE49-F238E27FC236}">
                <a16:creationId xmlns:a16="http://schemas.microsoft.com/office/drawing/2014/main" id="{BACF2903-8467-4AD9-BD7C-B239C1412A72}"/>
              </a:ext>
            </a:extLst>
          </p:cNvPr>
          <p:cNvSpPr/>
          <p:nvPr/>
        </p:nvSpPr>
        <p:spPr>
          <a:xfrm>
            <a:off x="6977492" y="2427514"/>
            <a:ext cx="198780" cy="227174"/>
          </a:xfrm>
          <a:prstGeom prst="ellipse">
            <a:avLst/>
          </a:prstGeom>
          <a:solidFill>
            <a:srgbClr val="E66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4832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7.40741E-7 L -0.17943 7.40741E-7 " pathEditMode="relative" rAng="0" ptsTypes="AA">
                                      <p:cBhvr>
                                        <p:cTn id="6" dur="2000" fill="hold"/>
                                        <p:tgtEl>
                                          <p:spTgt spid="181"/>
                                        </p:tgtEl>
                                        <p:attrNameLst>
                                          <p:attrName>ppt_x</p:attrName>
                                          <p:attrName>ppt_y</p:attrName>
                                        </p:attrNameLst>
                                      </p:cBhvr>
                                      <p:rCtr x="-8971" y="0"/>
                                    </p:animMotion>
                                  </p:childTnLst>
                                </p:cTn>
                              </p:par>
                              <p:par>
                                <p:cTn id="7" presetID="42" presetClass="path" presetSubtype="0" accel="50000" decel="50000" fill="hold" grpId="0" nodeType="withEffect">
                                  <p:stCondLst>
                                    <p:cond delay="0"/>
                                  </p:stCondLst>
                                  <p:childTnLst>
                                    <p:animMotion origin="layout" path="M 4.16667E-6 4.81481E-6 L -0.18347 0.0537 " pathEditMode="relative" rAng="0" ptsTypes="AA">
                                      <p:cBhvr>
                                        <p:cTn id="8" dur="2000" fill="hold"/>
                                        <p:tgtEl>
                                          <p:spTgt spid="167"/>
                                        </p:tgtEl>
                                        <p:attrNameLst>
                                          <p:attrName>ppt_x</p:attrName>
                                          <p:attrName>ppt_y</p:attrName>
                                        </p:attrNameLst>
                                      </p:cBhvr>
                                      <p:rCtr x="-9180" y="2685"/>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8.33333E-7 1.11111E-6 L -0.15703 1.11111E-6 " pathEditMode="relative" rAng="0" ptsTypes="AA">
                                      <p:cBhvr>
                                        <p:cTn id="12" dur="2000" fill="hold"/>
                                        <p:tgtEl>
                                          <p:spTgt spid="185"/>
                                        </p:tgtEl>
                                        <p:attrNameLst>
                                          <p:attrName>ppt_x</p:attrName>
                                          <p:attrName>ppt_y</p:attrName>
                                        </p:attrNameLst>
                                      </p:cBhvr>
                                      <p:rCtr x="-7852" y="0"/>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7" grpId="0"/>
      <p:bldP spid="18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Pilot Experiment 2</a:t>
            </a:r>
          </a:p>
        </p:txBody>
      </p:sp>
      <p:sp>
        <p:nvSpPr>
          <p:cNvPr id="27" name="TextBox 26">
            <a:extLst>
              <a:ext uri="{FF2B5EF4-FFF2-40B4-BE49-F238E27FC236}">
                <a16:creationId xmlns:a16="http://schemas.microsoft.com/office/drawing/2014/main" id="{ED11E602-AA81-4BB1-8BDA-4CFD81C1480E}"/>
              </a:ext>
            </a:extLst>
          </p:cNvPr>
          <p:cNvSpPr txBox="1"/>
          <p:nvPr/>
        </p:nvSpPr>
        <p:spPr>
          <a:xfrm>
            <a:off x="220419" y="6381457"/>
            <a:ext cx="3184478" cy="369332"/>
          </a:xfrm>
          <a:prstGeom prst="rect">
            <a:avLst/>
          </a:prstGeom>
          <a:noFill/>
        </p:spPr>
        <p:txBody>
          <a:bodyPr wrap="square" rtlCol="1">
            <a:spAutoFit/>
          </a:bodyPr>
          <a:lstStyle/>
          <a:p>
            <a:r>
              <a:rPr lang="en-US" dirty="0"/>
              <a:t>N = 9</a:t>
            </a:r>
            <a:endParaRPr lang="he-IL" dirty="0"/>
          </a:p>
        </p:txBody>
      </p:sp>
      <p:grpSp>
        <p:nvGrpSpPr>
          <p:cNvPr id="6" name="Group 5">
            <a:extLst>
              <a:ext uri="{FF2B5EF4-FFF2-40B4-BE49-F238E27FC236}">
                <a16:creationId xmlns:a16="http://schemas.microsoft.com/office/drawing/2014/main" id="{C44B4B89-C976-A85F-B368-157DD3890FE4}"/>
              </a:ext>
            </a:extLst>
          </p:cNvPr>
          <p:cNvGrpSpPr/>
          <p:nvPr/>
        </p:nvGrpSpPr>
        <p:grpSpPr>
          <a:xfrm>
            <a:off x="1396912" y="2442363"/>
            <a:ext cx="2461444" cy="3660629"/>
            <a:chOff x="289012" y="2028970"/>
            <a:chExt cx="2461444" cy="3660629"/>
          </a:xfrm>
        </p:grpSpPr>
        <p:grpSp>
          <p:nvGrpSpPr>
            <p:cNvPr id="5" name="Group 4">
              <a:extLst>
                <a:ext uri="{FF2B5EF4-FFF2-40B4-BE49-F238E27FC236}">
                  <a16:creationId xmlns:a16="http://schemas.microsoft.com/office/drawing/2014/main" id="{31E23D60-8A07-465E-2360-5D600739F77E}"/>
                </a:ext>
              </a:extLst>
            </p:cNvPr>
            <p:cNvGrpSpPr/>
            <p:nvPr/>
          </p:nvGrpSpPr>
          <p:grpSpPr>
            <a:xfrm>
              <a:off x="509404" y="2028970"/>
              <a:ext cx="2139454" cy="3660629"/>
              <a:chOff x="509404" y="2028970"/>
              <a:chExt cx="2139454" cy="3660629"/>
            </a:xfrm>
          </p:grpSpPr>
          <p:sp>
            <p:nvSpPr>
              <p:cNvPr id="16" name="Rectangle 15">
                <a:extLst>
                  <a:ext uri="{FF2B5EF4-FFF2-40B4-BE49-F238E27FC236}">
                    <a16:creationId xmlns:a16="http://schemas.microsoft.com/office/drawing/2014/main" id="{77F31666-7E66-164C-EE5B-6D6A27181405}"/>
                  </a:ext>
                </a:extLst>
              </p:cNvPr>
              <p:cNvSpPr/>
              <p:nvPr/>
            </p:nvSpPr>
            <p:spPr>
              <a:xfrm>
                <a:off x="509404" y="2028970"/>
                <a:ext cx="2139454" cy="3660629"/>
              </a:xfrm>
              <a:prstGeom prst="rect">
                <a:avLst/>
              </a:prstGeom>
              <a:solidFill>
                <a:srgbClr val="5B9BD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dirty="0"/>
              </a:p>
            </p:txBody>
          </p:sp>
          <p:sp>
            <p:nvSpPr>
              <p:cNvPr id="17" name="TextBox 16">
                <a:extLst>
                  <a:ext uri="{FF2B5EF4-FFF2-40B4-BE49-F238E27FC236}">
                    <a16:creationId xmlns:a16="http://schemas.microsoft.com/office/drawing/2014/main" id="{1937EE6F-9D7E-9A7B-180F-860D0BB8E03D}"/>
                  </a:ext>
                </a:extLst>
              </p:cNvPr>
              <p:cNvSpPr txBox="1"/>
              <p:nvPr/>
            </p:nvSpPr>
            <p:spPr>
              <a:xfrm>
                <a:off x="509405" y="2097314"/>
                <a:ext cx="2139452" cy="677108"/>
              </a:xfrm>
              <a:prstGeom prst="rect">
                <a:avLst/>
              </a:prstGeom>
              <a:noFill/>
            </p:spPr>
            <p:txBody>
              <a:bodyPr wrap="square" rtlCol="1">
                <a:spAutoFit/>
              </a:bodyPr>
              <a:lstStyle/>
              <a:p>
                <a:pPr algn="ctr"/>
                <a:r>
                  <a:rPr lang="en-US" sz="2000" b="1" dirty="0">
                    <a:solidFill>
                      <a:schemeClr val="bg1"/>
                    </a:solidFill>
                  </a:rPr>
                  <a:t>Practice</a:t>
                </a:r>
              </a:p>
              <a:p>
                <a:pPr algn="ctr"/>
                <a:r>
                  <a:rPr lang="en-US" dirty="0"/>
                  <a:t>1 block, w/o prime</a:t>
                </a:r>
                <a:endParaRPr lang="he-IL" sz="1600" dirty="0"/>
              </a:p>
            </p:txBody>
          </p:sp>
          <p:cxnSp>
            <p:nvCxnSpPr>
              <p:cNvPr id="19" name="Straight Connector 18">
                <a:extLst>
                  <a:ext uri="{FF2B5EF4-FFF2-40B4-BE49-F238E27FC236}">
                    <a16:creationId xmlns:a16="http://schemas.microsoft.com/office/drawing/2014/main" id="{80BA8A51-1051-D360-CED5-305BDF072A77}"/>
                  </a:ext>
                </a:extLst>
              </p:cNvPr>
              <p:cNvCxnSpPr>
                <a:cxnSpLocks/>
              </p:cNvCxnSpPr>
              <p:nvPr/>
            </p:nvCxnSpPr>
            <p:spPr>
              <a:xfrm>
                <a:off x="538432" y="2801257"/>
                <a:ext cx="2074139" cy="0"/>
              </a:xfrm>
              <a:prstGeom prst="line">
                <a:avLst/>
              </a:prstGeom>
              <a:ln w="285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8FFABB97-335C-A062-7045-2AA18DFF08EC}"/>
                  </a:ext>
                </a:extLst>
              </p:cNvPr>
              <p:cNvCxnSpPr>
                <a:cxnSpLocks/>
              </p:cNvCxnSpPr>
              <p:nvPr/>
            </p:nvCxnSpPr>
            <p:spPr>
              <a:xfrm>
                <a:off x="538432" y="3635829"/>
                <a:ext cx="2074139" cy="0"/>
              </a:xfrm>
              <a:prstGeom prst="line">
                <a:avLst/>
              </a:prstGeom>
              <a:ln w="285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F36A687-FD82-367B-E8C7-D129C81B0DEC}"/>
                  </a:ext>
                </a:extLst>
              </p:cNvPr>
              <p:cNvSpPr txBox="1"/>
              <p:nvPr/>
            </p:nvSpPr>
            <p:spPr>
              <a:xfrm>
                <a:off x="509405" y="2860410"/>
                <a:ext cx="2139452" cy="677108"/>
              </a:xfrm>
              <a:prstGeom prst="rect">
                <a:avLst/>
              </a:prstGeom>
              <a:noFill/>
            </p:spPr>
            <p:txBody>
              <a:bodyPr wrap="square" rtlCol="1">
                <a:spAutoFit/>
              </a:bodyPr>
              <a:lstStyle/>
              <a:p>
                <a:pPr algn="ctr"/>
                <a:r>
                  <a:rPr lang="en-US" sz="2000" b="1" dirty="0">
                    <a:solidFill>
                      <a:schemeClr val="bg1"/>
                    </a:solidFill>
                  </a:rPr>
                  <a:t>Practice</a:t>
                </a:r>
              </a:p>
              <a:p>
                <a:pPr algn="ctr"/>
                <a:r>
                  <a:rPr lang="en-US" dirty="0"/>
                  <a:t>1 block, with prime</a:t>
                </a:r>
                <a:endParaRPr lang="he-IL" sz="1600" dirty="0"/>
              </a:p>
            </p:txBody>
          </p:sp>
        </p:grpSp>
        <p:cxnSp>
          <p:nvCxnSpPr>
            <p:cNvPr id="12" name="Straight Arrow Connector 11">
              <a:extLst>
                <a:ext uri="{FF2B5EF4-FFF2-40B4-BE49-F238E27FC236}">
                  <a16:creationId xmlns:a16="http://schemas.microsoft.com/office/drawing/2014/main" id="{0BC1CFA3-E5E3-F465-1251-6E5BA4D7AE8C}"/>
                </a:ext>
              </a:extLst>
            </p:cNvPr>
            <p:cNvCxnSpPr>
              <a:cxnSpLocks/>
            </p:cNvCxnSpPr>
            <p:nvPr/>
          </p:nvCxnSpPr>
          <p:spPr>
            <a:xfrm>
              <a:off x="289012" y="2097314"/>
              <a:ext cx="0" cy="349794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DC62D8-E9D1-E97A-A386-AD016B02DCFC}"/>
                </a:ext>
              </a:extLst>
            </p:cNvPr>
            <p:cNvSpPr txBox="1"/>
            <p:nvPr/>
          </p:nvSpPr>
          <p:spPr>
            <a:xfrm>
              <a:off x="407806" y="4291503"/>
              <a:ext cx="2342650" cy="677108"/>
            </a:xfrm>
            <a:prstGeom prst="rect">
              <a:avLst/>
            </a:prstGeom>
            <a:noFill/>
          </p:spPr>
          <p:txBody>
            <a:bodyPr wrap="square" rtlCol="1">
              <a:spAutoFit/>
            </a:bodyPr>
            <a:lstStyle/>
            <a:p>
              <a:pPr algn="ctr"/>
              <a:r>
                <a:rPr lang="en-US" sz="2000" b="1" dirty="0">
                  <a:solidFill>
                    <a:schemeClr val="bg1"/>
                  </a:solidFill>
                </a:rPr>
                <a:t>Test</a:t>
              </a:r>
            </a:p>
            <a:p>
              <a:pPr algn="ctr"/>
              <a:r>
                <a:rPr lang="en-US" dirty="0"/>
                <a:t>12 blocks, with prime</a:t>
              </a:r>
              <a:endParaRPr lang="he-IL" sz="1600" dirty="0"/>
            </a:p>
          </p:txBody>
        </p:sp>
      </p:grpSp>
      <p:sp>
        <p:nvSpPr>
          <p:cNvPr id="8" name="TextBox 7">
            <a:extLst>
              <a:ext uri="{FF2B5EF4-FFF2-40B4-BE49-F238E27FC236}">
                <a16:creationId xmlns:a16="http://schemas.microsoft.com/office/drawing/2014/main" id="{6D5B9972-846B-DE3C-EE69-F5327D6E0991}"/>
              </a:ext>
            </a:extLst>
          </p:cNvPr>
          <p:cNvSpPr txBox="1"/>
          <p:nvPr/>
        </p:nvSpPr>
        <p:spPr>
          <a:xfrm>
            <a:off x="277091" y="646331"/>
            <a:ext cx="4892606" cy="1938992"/>
          </a:xfrm>
          <a:prstGeom prst="rect">
            <a:avLst/>
          </a:prstGeom>
          <a:noFill/>
        </p:spPr>
        <p:txBody>
          <a:bodyPr wrap="square" rtlCol="1">
            <a:spAutoFit/>
          </a:bodyPr>
          <a:lstStyle/>
          <a:p>
            <a:pPr marL="285750" indent="-285750">
              <a:buFont typeface="Arial" panose="020B0604020202020204" pitchFamily="34" charset="0"/>
              <a:buChar char="•"/>
            </a:pPr>
            <a:r>
              <a:rPr lang="en-US" sz="2400" b="1" dirty="0"/>
              <a:t>Shorter RT Limit – </a:t>
            </a:r>
          </a:p>
          <a:p>
            <a:pPr marL="742950" lvl="1" indent="-285750">
              <a:buFont typeface="Arial" panose="020B0604020202020204" pitchFamily="34" charset="0"/>
              <a:buChar char="•"/>
            </a:pPr>
            <a:r>
              <a:rPr lang="en-US" sz="2400" dirty="0" err="1"/>
              <a:t>Reation</a:t>
            </a:r>
            <a:r>
              <a:rPr lang="en-US" sz="2400" dirty="0"/>
              <a:t> time &lt; 330ms</a:t>
            </a:r>
          </a:p>
          <a:p>
            <a:pPr marL="742950" lvl="1" indent="-285750">
              <a:buFont typeface="Arial" panose="020B0604020202020204" pitchFamily="34" charset="0"/>
              <a:buChar char="•"/>
            </a:pPr>
            <a:r>
              <a:rPr lang="en-US" sz="2400" dirty="0"/>
              <a:t>Movement duration &lt; 430ms</a:t>
            </a:r>
          </a:p>
          <a:p>
            <a:pPr marL="342900" indent="-342900">
              <a:buFont typeface="Arial" panose="020B0604020202020204" pitchFamily="34" charset="0"/>
              <a:buChar char="•"/>
            </a:pPr>
            <a:r>
              <a:rPr lang="en-US" sz="2400" b="1" dirty="0"/>
              <a:t>Added practice to improve RT</a:t>
            </a:r>
          </a:p>
          <a:p>
            <a:endParaRPr lang="en-US" sz="2400" dirty="0"/>
          </a:p>
        </p:txBody>
      </p:sp>
      <p:pic>
        <p:nvPicPr>
          <p:cNvPr id="9" name="Picture 8">
            <a:extLst>
              <a:ext uri="{FF2B5EF4-FFF2-40B4-BE49-F238E27FC236}">
                <a16:creationId xmlns:a16="http://schemas.microsoft.com/office/drawing/2014/main" id="{11457D8B-285A-4838-69AE-489D295E39D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241" t="5199" r="57476" b="53672"/>
          <a:stretch/>
        </p:blipFill>
        <p:spPr bwMode="auto">
          <a:xfrm>
            <a:off x="5760747" y="2057093"/>
            <a:ext cx="6327472" cy="3949347"/>
          </a:xfrm>
          <a:prstGeom prst="rect">
            <a:avLst/>
          </a:prstGeom>
          <a:noFill/>
          <a:ln>
            <a:noFill/>
          </a:ln>
          <a:extLst>
            <a:ext uri="{53640926-AAD7-44D8-BBD7-CCE9431645EC}">
              <a14:shadowObscured xmlns:a14="http://schemas.microsoft.com/office/drawing/2010/main"/>
            </a:ext>
          </a:extLst>
        </p:spPr>
      </p:pic>
      <p:grpSp>
        <p:nvGrpSpPr>
          <p:cNvPr id="10" name="Group 9">
            <a:extLst>
              <a:ext uri="{FF2B5EF4-FFF2-40B4-BE49-F238E27FC236}">
                <a16:creationId xmlns:a16="http://schemas.microsoft.com/office/drawing/2014/main" id="{8B4BDE84-17AE-A8BB-DF87-1B0DEB3D9850}"/>
              </a:ext>
            </a:extLst>
          </p:cNvPr>
          <p:cNvGrpSpPr/>
          <p:nvPr/>
        </p:nvGrpSpPr>
        <p:grpSpPr>
          <a:xfrm>
            <a:off x="6601797" y="2142521"/>
            <a:ext cx="5251891" cy="3400273"/>
            <a:chOff x="1446451" y="1469269"/>
            <a:chExt cx="5251891" cy="3400273"/>
          </a:xfrm>
        </p:grpSpPr>
        <p:sp>
          <p:nvSpPr>
            <p:cNvPr id="11" name="Rectangle 10">
              <a:extLst>
                <a:ext uri="{FF2B5EF4-FFF2-40B4-BE49-F238E27FC236}">
                  <a16:creationId xmlns:a16="http://schemas.microsoft.com/office/drawing/2014/main" id="{C6C98BCF-58DD-DB7C-3AD4-0940F01DE192}"/>
                </a:ext>
              </a:extLst>
            </p:cNvPr>
            <p:cNvSpPr/>
            <p:nvPr/>
          </p:nvSpPr>
          <p:spPr>
            <a:xfrm>
              <a:off x="1456197" y="1741713"/>
              <a:ext cx="5242145" cy="3127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Rectangle 12">
              <a:extLst>
                <a:ext uri="{FF2B5EF4-FFF2-40B4-BE49-F238E27FC236}">
                  <a16:creationId xmlns:a16="http://schemas.microsoft.com/office/drawing/2014/main" id="{223C2316-49F9-7780-ECE3-82873AAFFC3A}"/>
                </a:ext>
              </a:extLst>
            </p:cNvPr>
            <p:cNvSpPr/>
            <p:nvPr/>
          </p:nvSpPr>
          <p:spPr>
            <a:xfrm>
              <a:off x="1446451" y="1480455"/>
              <a:ext cx="860966" cy="3127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a:extLst>
                <a:ext uri="{FF2B5EF4-FFF2-40B4-BE49-F238E27FC236}">
                  <a16:creationId xmlns:a16="http://schemas.microsoft.com/office/drawing/2014/main" id="{29A1B6EB-0985-4604-84DB-E5EA008E3F06}"/>
                </a:ext>
              </a:extLst>
            </p:cNvPr>
            <p:cNvSpPr/>
            <p:nvPr/>
          </p:nvSpPr>
          <p:spPr>
            <a:xfrm>
              <a:off x="5797870" y="1469269"/>
              <a:ext cx="860966" cy="2554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8" name="Picture 17">
            <a:extLst>
              <a:ext uri="{FF2B5EF4-FFF2-40B4-BE49-F238E27FC236}">
                <a16:creationId xmlns:a16="http://schemas.microsoft.com/office/drawing/2014/main" id="{3792BD50-D292-1635-48C0-8CE188459B25}"/>
              </a:ext>
            </a:extLst>
          </p:cNvPr>
          <p:cNvPicPr>
            <a:picLocks noChangeAspect="1"/>
          </p:cNvPicPr>
          <p:nvPr/>
        </p:nvPicPr>
        <p:blipFill>
          <a:blip r:embed="rId4"/>
          <a:stretch>
            <a:fillRect/>
          </a:stretch>
        </p:blipFill>
        <p:spPr>
          <a:xfrm>
            <a:off x="10416325" y="4949665"/>
            <a:ext cx="1498415" cy="527143"/>
          </a:xfrm>
          <a:prstGeom prst="rect">
            <a:avLst/>
          </a:prstGeom>
        </p:spPr>
      </p:pic>
    </p:spTree>
    <p:extLst>
      <p:ext uri="{BB962C8B-B14F-4D97-AF65-F5344CB8AC3E}">
        <p14:creationId xmlns:p14="http://schemas.microsoft.com/office/powerpoint/2010/main" val="125585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9EDA203-D08C-3CDB-6321-B3B2584F4C8F}"/>
              </a:ext>
            </a:extLst>
          </p:cNvPr>
          <p:cNvPicPr>
            <a:picLocks noChangeAspect="1"/>
          </p:cNvPicPr>
          <p:nvPr/>
        </p:nvPicPr>
        <p:blipFill rotWithShape="1">
          <a:blip r:embed="rId3"/>
          <a:srcRect l="9532" t="51752" r="9374" b="9277"/>
          <a:stretch/>
        </p:blipFill>
        <p:spPr>
          <a:xfrm>
            <a:off x="-1" y="1480223"/>
            <a:ext cx="12192001" cy="2960064"/>
          </a:xfrm>
          <a:prstGeom prst="rect">
            <a:avLst/>
          </a:prstGeom>
        </p:spPr>
      </p:pic>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Pilot Experiment 2</a:t>
            </a:r>
          </a:p>
        </p:txBody>
      </p:sp>
      <p:sp>
        <p:nvSpPr>
          <p:cNvPr id="27" name="TextBox 26">
            <a:extLst>
              <a:ext uri="{FF2B5EF4-FFF2-40B4-BE49-F238E27FC236}">
                <a16:creationId xmlns:a16="http://schemas.microsoft.com/office/drawing/2014/main" id="{ED11E602-AA81-4BB1-8BDA-4CFD81C1480E}"/>
              </a:ext>
            </a:extLst>
          </p:cNvPr>
          <p:cNvSpPr txBox="1"/>
          <p:nvPr/>
        </p:nvSpPr>
        <p:spPr>
          <a:xfrm>
            <a:off x="220419" y="6381457"/>
            <a:ext cx="3184478" cy="369332"/>
          </a:xfrm>
          <a:prstGeom prst="rect">
            <a:avLst/>
          </a:prstGeom>
          <a:noFill/>
        </p:spPr>
        <p:txBody>
          <a:bodyPr wrap="square" rtlCol="1">
            <a:spAutoFit/>
          </a:bodyPr>
          <a:lstStyle/>
          <a:p>
            <a:r>
              <a:rPr lang="en-US" dirty="0"/>
              <a:t>N = 9</a:t>
            </a:r>
            <a:endParaRPr lang="he-IL" dirty="0"/>
          </a:p>
        </p:txBody>
      </p:sp>
      <p:sp>
        <p:nvSpPr>
          <p:cNvPr id="8" name="TextBox 7">
            <a:extLst>
              <a:ext uri="{FF2B5EF4-FFF2-40B4-BE49-F238E27FC236}">
                <a16:creationId xmlns:a16="http://schemas.microsoft.com/office/drawing/2014/main" id="{6D5B9972-846B-DE3C-EE69-F5327D6E0991}"/>
              </a:ext>
            </a:extLst>
          </p:cNvPr>
          <p:cNvSpPr txBox="1"/>
          <p:nvPr/>
        </p:nvSpPr>
        <p:spPr>
          <a:xfrm>
            <a:off x="277090" y="646331"/>
            <a:ext cx="6758710" cy="5632311"/>
          </a:xfrm>
          <a:prstGeom prst="rect">
            <a:avLst/>
          </a:prstGeom>
          <a:noFill/>
        </p:spPr>
        <p:txBody>
          <a:bodyPr wrap="square" rtlCol="1">
            <a:spAutoFit/>
          </a:bodyPr>
          <a:lstStyle/>
          <a:p>
            <a:pPr marL="285750" indent="-285750">
              <a:buFont typeface="Arial" panose="020B0604020202020204" pitchFamily="34" charset="0"/>
              <a:buChar char="•"/>
            </a:pPr>
            <a:r>
              <a:rPr lang="en-US" sz="2400" b="1" dirty="0"/>
              <a:t>Deviant participant</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Many excluded trials (44.5%)            low SNR</a:t>
            </a:r>
          </a:p>
          <a:p>
            <a:endParaRPr lang="en-US" sz="2400" dirty="0"/>
          </a:p>
        </p:txBody>
      </p:sp>
      <p:pic>
        <p:nvPicPr>
          <p:cNvPr id="18" name="Picture 17">
            <a:extLst>
              <a:ext uri="{FF2B5EF4-FFF2-40B4-BE49-F238E27FC236}">
                <a16:creationId xmlns:a16="http://schemas.microsoft.com/office/drawing/2014/main" id="{3792BD50-D292-1635-48C0-8CE188459B25}"/>
              </a:ext>
            </a:extLst>
          </p:cNvPr>
          <p:cNvPicPr>
            <a:picLocks noChangeAspect="1"/>
          </p:cNvPicPr>
          <p:nvPr/>
        </p:nvPicPr>
        <p:blipFill>
          <a:blip r:embed="rId4"/>
          <a:stretch>
            <a:fillRect/>
          </a:stretch>
        </p:blipFill>
        <p:spPr>
          <a:xfrm>
            <a:off x="10536975" y="6197612"/>
            <a:ext cx="1498415" cy="527143"/>
          </a:xfrm>
          <a:prstGeom prst="rect">
            <a:avLst/>
          </a:prstGeom>
        </p:spPr>
      </p:pic>
      <p:sp>
        <p:nvSpPr>
          <p:cNvPr id="22" name="Arrow: Right 21">
            <a:extLst>
              <a:ext uri="{FF2B5EF4-FFF2-40B4-BE49-F238E27FC236}">
                <a16:creationId xmlns:a16="http://schemas.microsoft.com/office/drawing/2014/main" id="{D9AA16A2-BA19-386B-8A50-44493A4E5782}"/>
              </a:ext>
            </a:extLst>
          </p:cNvPr>
          <p:cNvSpPr/>
          <p:nvPr/>
        </p:nvSpPr>
        <p:spPr>
          <a:xfrm>
            <a:off x="4423625" y="5504111"/>
            <a:ext cx="573314" cy="2967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cxnSp>
        <p:nvCxnSpPr>
          <p:cNvPr id="24" name="Straight Connector 23">
            <a:extLst>
              <a:ext uri="{FF2B5EF4-FFF2-40B4-BE49-F238E27FC236}">
                <a16:creationId xmlns:a16="http://schemas.microsoft.com/office/drawing/2014/main" id="{14C1BB6C-D5DA-4879-19FB-D3AD7EAC7B22}"/>
              </a:ext>
            </a:extLst>
          </p:cNvPr>
          <p:cNvCxnSpPr>
            <a:cxnSpLocks/>
          </p:cNvCxnSpPr>
          <p:nvPr/>
        </p:nvCxnSpPr>
        <p:spPr>
          <a:xfrm flipV="1">
            <a:off x="6053138" y="1972149"/>
            <a:ext cx="776287" cy="1077734"/>
          </a:xfrm>
          <a:prstGeom prst="line">
            <a:avLst/>
          </a:prstGeom>
          <a:ln>
            <a:solidFill>
              <a:srgbClr val="FF0000"/>
            </a:solidFill>
          </a:ln>
          <a:effectLst>
            <a:glow rad="50800">
              <a:srgbClr val="FF0000">
                <a:alpha val="79000"/>
              </a:srgbClr>
            </a:glow>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A198829-1154-9C32-892E-A5E732D6E3E5}"/>
              </a:ext>
            </a:extLst>
          </p:cNvPr>
          <p:cNvCxnSpPr>
            <a:cxnSpLocks/>
          </p:cNvCxnSpPr>
          <p:nvPr/>
        </p:nvCxnSpPr>
        <p:spPr>
          <a:xfrm flipH="1" flipV="1">
            <a:off x="8462963" y="2086449"/>
            <a:ext cx="809625" cy="1662112"/>
          </a:xfrm>
          <a:prstGeom prst="line">
            <a:avLst/>
          </a:prstGeom>
          <a:ln>
            <a:solidFill>
              <a:srgbClr val="FF0000"/>
            </a:solidFill>
          </a:ln>
          <a:effectLst>
            <a:glow rad="50800">
              <a:srgbClr val="FF0000">
                <a:alpha val="79000"/>
              </a:srgbClr>
            </a:glow>
          </a:effectLst>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7CF07C-8E05-2615-88AC-807B6A84F6E7}"/>
              </a:ext>
            </a:extLst>
          </p:cNvPr>
          <p:cNvCxnSpPr>
            <a:cxnSpLocks/>
          </p:cNvCxnSpPr>
          <p:nvPr/>
        </p:nvCxnSpPr>
        <p:spPr>
          <a:xfrm flipH="1" flipV="1">
            <a:off x="3656445" y="1972149"/>
            <a:ext cx="691718" cy="317037"/>
          </a:xfrm>
          <a:prstGeom prst="line">
            <a:avLst/>
          </a:prstGeom>
          <a:ln>
            <a:solidFill>
              <a:srgbClr val="FF0000"/>
            </a:solidFill>
          </a:ln>
          <a:effectLst>
            <a:glow rad="50800">
              <a:srgbClr val="FF0000">
                <a:alpha val="79000"/>
              </a:srgbClr>
            </a:glo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4361C80-92C1-231B-B0A0-91D00995C3E7}"/>
              </a:ext>
            </a:extLst>
          </p:cNvPr>
          <p:cNvSpPr txBox="1"/>
          <p:nvPr/>
        </p:nvSpPr>
        <p:spPr>
          <a:xfrm>
            <a:off x="723899" y="4440287"/>
            <a:ext cx="1657351" cy="461665"/>
          </a:xfrm>
          <a:prstGeom prst="rect">
            <a:avLst/>
          </a:prstGeom>
          <a:noFill/>
        </p:spPr>
        <p:txBody>
          <a:bodyPr wrap="square" rtlCol="1">
            <a:spAutoFit/>
          </a:bodyPr>
          <a:lstStyle/>
          <a:p>
            <a:pPr algn="ctr"/>
            <a:r>
              <a:rPr lang="en-US" sz="2400" dirty="0"/>
              <a:t>p = 0.273</a:t>
            </a:r>
            <a:endParaRPr lang="he-IL" sz="2400" dirty="0"/>
          </a:p>
        </p:txBody>
      </p:sp>
      <p:sp>
        <p:nvSpPr>
          <p:cNvPr id="5" name="TextBox 4">
            <a:extLst>
              <a:ext uri="{FF2B5EF4-FFF2-40B4-BE49-F238E27FC236}">
                <a16:creationId xmlns:a16="http://schemas.microsoft.com/office/drawing/2014/main" id="{47DC8B86-08BC-2A9A-CD3C-1FF4917252DA}"/>
              </a:ext>
            </a:extLst>
          </p:cNvPr>
          <p:cNvSpPr txBox="1"/>
          <p:nvPr/>
        </p:nvSpPr>
        <p:spPr>
          <a:xfrm>
            <a:off x="3244053" y="4440287"/>
            <a:ext cx="1657352" cy="461665"/>
          </a:xfrm>
          <a:prstGeom prst="rect">
            <a:avLst/>
          </a:prstGeom>
          <a:noFill/>
        </p:spPr>
        <p:txBody>
          <a:bodyPr wrap="square" rtlCol="1">
            <a:spAutoFit/>
          </a:bodyPr>
          <a:lstStyle/>
          <a:p>
            <a:pPr algn="ctr"/>
            <a:r>
              <a:rPr lang="en-US" sz="2400" dirty="0"/>
              <a:t>p = 0.316                     </a:t>
            </a:r>
            <a:endParaRPr lang="he-IL" sz="2400" dirty="0"/>
          </a:p>
        </p:txBody>
      </p:sp>
      <p:sp>
        <p:nvSpPr>
          <p:cNvPr id="6" name="TextBox 5">
            <a:extLst>
              <a:ext uri="{FF2B5EF4-FFF2-40B4-BE49-F238E27FC236}">
                <a16:creationId xmlns:a16="http://schemas.microsoft.com/office/drawing/2014/main" id="{CDF639F1-245D-B2B4-445A-0DDDFB78BA65}"/>
              </a:ext>
            </a:extLst>
          </p:cNvPr>
          <p:cNvSpPr txBox="1"/>
          <p:nvPr/>
        </p:nvSpPr>
        <p:spPr>
          <a:xfrm>
            <a:off x="5576586" y="4440287"/>
            <a:ext cx="1757664" cy="461665"/>
          </a:xfrm>
          <a:prstGeom prst="rect">
            <a:avLst/>
          </a:prstGeom>
          <a:noFill/>
        </p:spPr>
        <p:txBody>
          <a:bodyPr wrap="square" rtlCol="1">
            <a:spAutoFit/>
          </a:bodyPr>
          <a:lstStyle/>
          <a:p>
            <a:pPr algn="ctr"/>
            <a:r>
              <a:rPr lang="en-US" sz="2400" dirty="0"/>
              <a:t>p = 0.699</a:t>
            </a:r>
            <a:endParaRPr lang="he-IL" sz="2400" dirty="0"/>
          </a:p>
        </p:txBody>
      </p:sp>
      <p:sp>
        <p:nvSpPr>
          <p:cNvPr id="7" name="TextBox 6">
            <a:extLst>
              <a:ext uri="{FF2B5EF4-FFF2-40B4-BE49-F238E27FC236}">
                <a16:creationId xmlns:a16="http://schemas.microsoft.com/office/drawing/2014/main" id="{9D63C0A5-30A0-0B65-4EBF-EE4652D64B87}"/>
              </a:ext>
            </a:extLst>
          </p:cNvPr>
          <p:cNvSpPr txBox="1"/>
          <p:nvPr/>
        </p:nvSpPr>
        <p:spPr>
          <a:xfrm>
            <a:off x="8009431" y="4440287"/>
            <a:ext cx="1757664" cy="461665"/>
          </a:xfrm>
          <a:prstGeom prst="rect">
            <a:avLst/>
          </a:prstGeom>
          <a:noFill/>
        </p:spPr>
        <p:txBody>
          <a:bodyPr wrap="square" rtlCol="1">
            <a:spAutoFit/>
          </a:bodyPr>
          <a:lstStyle/>
          <a:p>
            <a:pPr algn="ctr"/>
            <a:r>
              <a:rPr lang="en-US" sz="2400" dirty="0"/>
              <a:t>p = 0.342</a:t>
            </a:r>
            <a:endParaRPr lang="he-IL" sz="2400" dirty="0"/>
          </a:p>
        </p:txBody>
      </p:sp>
      <p:sp>
        <p:nvSpPr>
          <p:cNvPr id="9" name="TextBox 8">
            <a:extLst>
              <a:ext uri="{FF2B5EF4-FFF2-40B4-BE49-F238E27FC236}">
                <a16:creationId xmlns:a16="http://schemas.microsoft.com/office/drawing/2014/main" id="{AE39A0CE-2FED-320A-061E-35DE816D4EF0}"/>
              </a:ext>
            </a:extLst>
          </p:cNvPr>
          <p:cNvSpPr txBox="1"/>
          <p:nvPr/>
        </p:nvSpPr>
        <p:spPr>
          <a:xfrm>
            <a:off x="10509250" y="4440287"/>
            <a:ext cx="1638300" cy="461665"/>
          </a:xfrm>
          <a:prstGeom prst="rect">
            <a:avLst/>
          </a:prstGeom>
          <a:noFill/>
        </p:spPr>
        <p:txBody>
          <a:bodyPr wrap="square" rtlCol="1">
            <a:spAutoFit/>
          </a:bodyPr>
          <a:lstStyle/>
          <a:p>
            <a:pPr algn="ctr"/>
            <a:r>
              <a:rPr lang="en-US" sz="2400" dirty="0"/>
              <a:t>p = 0.781</a:t>
            </a:r>
            <a:endParaRPr lang="he-IL" sz="2400" dirty="0"/>
          </a:p>
        </p:txBody>
      </p:sp>
    </p:spTree>
    <p:extLst>
      <p:ext uri="{BB962C8B-B14F-4D97-AF65-F5344CB8AC3E}">
        <p14:creationId xmlns:p14="http://schemas.microsoft.com/office/powerpoint/2010/main" val="379343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3" end="1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F65C315-0C28-FE0B-CEA1-D0D47A613ED7}"/>
              </a:ext>
            </a:extLst>
          </p:cNvPr>
          <p:cNvSpPr txBox="1"/>
          <p:nvPr/>
        </p:nvSpPr>
        <p:spPr>
          <a:xfrm>
            <a:off x="4710146" y="4007979"/>
            <a:ext cx="2072166" cy="400110"/>
          </a:xfrm>
          <a:prstGeom prst="rect">
            <a:avLst/>
          </a:prstGeom>
          <a:noFill/>
        </p:spPr>
        <p:txBody>
          <a:bodyPr wrap="square" rtlCol="1">
            <a:spAutoFit/>
          </a:bodyPr>
          <a:lstStyle/>
          <a:p>
            <a:pPr algn="ctr"/>
            <a:r>
              <a:rPr lang="en-US" sz="2000" dirty="0"/>
              <a:t>Masking</a:t>
            </a:r>
            <a:endParaRPr lang="en-US" sz="2000" baseline="30000" dirty="0"/>
          </a:p>
        </p:txBody>
      </p:sp>
      <p:sp>
        <p:nvSpPr>
          <p:cNvPr id="4" name="TextBox 3">
            <a:extLst>
              <a:ext uri="{FF2B5EF4-FFF2-40B4-BE49-F238E27FC236}">
                <a16:creationId xmlns:a16="http://schemas.microsoft.com/office/drawing/2014/main" id="{7213D35F-D4F7-2A6C-61A2-CFBA240A6B7F}"/>
              </a:ext>
            </a:extLst>
          </p:cNvPr>
          <p:cNvSpPr txBox="1"/>
          <p:nvPr/>
        </p:nvSpPr>
        <p:spPr>
          <a:xfrm>
            <a:off x="4036173" y="6319"/>
            <a:ext cx="4119654" cy="646331"/>
          </a:xfrm>
          <a:prstGeom prst="rect">
            <a:avLst/>
          </a:prstGeom>
          <a:noFill/>
        </p:spPr>
        <p:txBody>
          <a:bodyPr wrap="square" rtlCol="1">
            <a:spAutoFit/>
          </a:bodyPr>
          <a:lstStyle/>
          <a:p>
            <a:pPr algn="ctr"/>
            <a:r>
              <a:rPr lang="en-US" sz="3600" dirty="0">
                <a:solidFill>
                  <a:schemeClr val="accent5">
                    <a:lumMod val="75000"/>
                  </a:schemeClr>
                </a:solidFill>
              </a:rPr>
              <a:t>conscious processing</a:t>
            </a:r>
          </a:p>
        </p:txBody>
      </p:sp>
      <p:sp>
        <p:nvSpPr>
          <p:cNvPr id="19" name="TextBox 18">
            <a:extLst>
              <a:ext uri="{FF2B5EF4-FFF2-40B4-BE49-F238E27FC236}">
                <a16:creationId xmlns:a16="http://schemas.microsoft.com/office/drawing/2014/main" id="{AEF80ECF-F252-5DB0-9B46-FA7985522CB2}"/>
              </a:ext>
            </a:extLst>
          </p:cNvPr>
          <p:cNvSpPr txBox="1"/>
          <p:nvPr/>
        </p:nvSpPr>
        <p:spPr>
          <a:xfrm>
            <a:off x="3450977" y="7880"/>
            <a:ext cx="861477" cy="646331"/>
          </a:xfrm>
          <a:prstGeom prst="rect">
            <a:avLst/>
          </a:prstGeom>
          <a:noFill/>
        </p:spPr>
        <p:txBody>
          <a:bodyPr wrap="square" rtlCol="1">
            <a:spAutoFit/>
          </a:bodyPr>
          <a:lstStyle/>
          <a:p>
            <a:pPr algn="ctr"/>
            <a:r>
              <a:rPr lang="en-US" sz="3600" b="1" u="sng" dirty="0">
                <a:solidFill>
                  <a:schemeClr val="accent5">
                    <a:lumMod val="75000"/>
                  </a:schemeClr>
                </a:solidFill>
              </a:rPr>
              <a:t>Un</a:t>
            </a:r>
          </a:p>
        </p:txBody>
      </p:sp>
      <p:pic>
        <p:nvPicPr>
          <p:cNvPr id="20" name="Picture 6" descr="Coca Cola Circle Logo Vector (.AI) Free Download">
            <a:extLst>
              <a:ext uri="{FF2B5EF4-FFF2-40B4-BE49-F238E27FC236}">
                <a16:creationId xmlns:a16="http://schemas.microsoft.com/office/drawing/2014/main" id="{7BDC0F9C-CE07-CC98-7C23-D3D7B9062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516" y="1081356"/>
            <a:ext cx="1557331" cy="155214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7FDB197-4682-0A67-35A7-B19B2621E118}"/>
              </a:ext>
            </a:extLst>
          </p:cNvPr>
          <p:cNvSpPr txBox="1"/>
          <p:nvPr/>
        </p:nvSpPr>
        <p:spPr>
          <a:xfrm>
            <a:off x="594208" y="634106"/>
            <a:ext cx="1292033" cy="400110"/>
          </a:xfrm>
          <a:prstGeom prst="rect">
            <a:avLst/>
          </a:prstGeom>
          <a:noFill/>
        </p:spPr>
        <p:txBody>
          <a:bodyPr wrap="square" rtlCol="1">
            <a:spAutoFit/>
          </a:bodyPr>
          <a:lstStyle/>
          <a:p>
            <a:pPr algn="ctr"/>
            <a:r>
              <a:rPr lang="en-US" sz="2000" dirty="0"/>
              <a:t>Stimuli</a:t>
            </a:r>
            <a:endParaRPr lang="en-US" sz="2000" baseline="30000" dirty="0"/>
          </a:p>
        </p:txBody>
      </p:sp>
      <p:sp>
        <p:nvSpPr>
          <p:cNvPr id="47" name="Arrow: Right 46">
            <a:extLst>
              <a:ext uri="{FF2B5EF4-FFF2-40B4-BE49-F238E27FC236}">
                <a16:creationId xmlns:a16="http://schemas.microsoft.com/office/drawing/2014/main" id="{2DA8870E-6E4D-09F6-836F-22165F8C7AF6}"/>
              </a:ext>
            </a:extLst>
          </p:cNvPr>
          <p:cNvSpPr/>
          <p:nvPr/>
        </p:nvSpPr>
        <p:spPr>
          <a:xfrm>
            <a:off x="2231881" y="1305680"/>
            <a:ext cx="1242392" cy="1083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TextBox 50">
            <a:extLst>
              <a:ext uri="{FF2B5EF4-FFF2-40B4-BE49-F238E27FC236}">
                <a16:creationId xmlns:a16="http://schemas.microsoft.com/office/drawing/2014/main" id="{E83192C2-98F2-7711-722F-14354543AAF3}"/>
              </a:ext>
            </a:extLst>
          </p:cNvPr>
          <p:cNvSpPr txBox="1"/>
          <p:nvPr/>
        </p:nvSpPr>
        <p:spPr>
          <a:xfrm>
            <a:off x="6942451" y="634106"/>
            <a:ext cx="1336618" cy="400110"/>
          </a:xfrm>
          <a:prstGeom prst="rect">
            <a:avLst/>
          </a:prstGeom>
          <a:noFill/>
        </p:spPr>
        <p:txBody>
          <a:bodyPr wrap="square" rtlCol="1">
            <a:spAutoFit/>
          </a:bodyPr>
          <a:lstStyle/>
          <a:p>
            <a:pPr algn="ctr"/>
            <a:r>
              <a:rPr lang="en-US" sz="2000" dirty="0"/>
              <a:t>Perceived</a:t>
            </a:r>
            <a:endParaRPr lang="en-US" sz="2000" baseline="30000" dirty="0"/>
          </a:p>
        </p:txBody>
      </p:sp>
      <p:sp>
        <p:nvSpPr>
          <p:cNvPr id="53" name="TextBox 52">
            <a:extLst>
              <a:ext uri="{FF2B5EF4-FFF2-40B4-BE49-F238E27FC236}">
                <a16:creationId xmlns:a16="http://schemas.microsoft.com/office/drawing/2014/main" id="{52DA67FE-8584-5D96-95C8-3E862EDC7E0A}"/>
              </a:ext>
            </a:extLst>
          </p:cNvPr>
          <p:cNvSpPr txBox="1"/>
          <p:nvPr/>
        </p:nvSpPr>
        <p:spPr>
          <a:xfrm>
            <a:off x="9628980" y="634106"/>
            <a:ext cx="2360892" cy="400110"/>
          </a:xfrm>
          <a:prstGeom prst="rect">
            <a:avLst/>
          </a:prstGeom>
          <a:noFill/>
        </p:spPr>
        <p:txBody>
          <a:bodyPr wrap="square" rtlCol="1">
            <a:spAutoFit/>
          </a:bodyPr>
          <a:lstStyle/>
          <a:p>
            <a:pPr algn="ctr"/>
            <a:r>
              <a:rPr lang="en-US" sz="2000" dirty="0"/>
              <a:t>Affects Behavior</a:t>
            </a:r>
            <a:endParaRPr lang="en-US" sz="2000" baseline="30000" dirty="0"/>
          </a:p>
        </p:txBody>
      </p:sp>
      <p:pic>
        <p:nvPicPr>
          <p:cNvPr id="54" name="Picture 10" descr="Pin on Amazing Animals and Birds">
            <a:extLst>
              <a:ext uri="{FF2B5EF4-FFF2-40B4-BE49-F238E27FC236}">
                <a16:creationId xmlns:a16="http://schemas.microsoft.com/office/drawing/2014/main" id="{944EC7C3-A422-A8C7-4A6B-6D3AED8C8A8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286" b="98429" l="3131" r="93535">
                        <a14:foregroundMark x1="88182" y1="18286" x2="80404" y2="98429"/>
                        <a14:foregroundMark x1="80404" y1="98429" x2="80404" y2="98429"/>
                        <a14:foregroundMark x1="58182" y1="87571" x2="38687" y2="80714"/>
                        <a14:foregroundMark x1="34444" y1="93571" x2="29394" y2="78714"/>
                        <a14:foregroundMark x1="26667" y1="30286" x2="20505" y2="40143"/>
                        <a14:foregroundMark x1="28788" y1="57429" x2="18788" y2="71857"/>
                        <a14:foregroundMark x1="17576" y1="90286" x2="26162" y2="70857"/>
                        <a14:foregroundMark x1="35152" y1="68857" x2="24343" y2="28143"/>
                        <a14:foregroundMark x1="22424" y1="32286" x2="19192" y2="69429"/>
                        <a14:foregroundMark x1="14848" y1="58286" x2="12020" y2="92429"/>
                        <a14:foregroundMark x1="9495" y1="92714" x2="9899" y2="78143"/>
                        <a14:foregroundMark x1="11010" y1="65571" x2="12424" y2="46000"/>
                        <a14:foregroundMark x1="46768" y1="50000" x2="41919" y2="43143"/>
                        <a14:foregroundMark x1="40000" y1="37143" x2="36768" y2="32857"/>
                        <a14:foregroundMark x1="86869" y1="13714" x2="90909" y2="43143"/>
                        <a14:foregroundMark x1="90909" y1="43143" x2="90909" y2="43143"/>
                        <a14:foregroundMark x1="92222" y1="32857" x2="93030" y2="23571"/>
                        <a14:foregroundMark x1="93939" y1="28714" x2="93434" y2="22714"/>
                        <a14:foregroundMark x1="85859" y1="10714" x2="81616" y2="9286"/>
                        <a14:foregroundMark x1="92828" y1="21000" x2="89697" y2="15000"/>
                        <a14:foregroundMark x1="5749" y1="80751" x2="5657" y2="81429"/>
                        <a14:foregroundMark x1="8889" y1="57714" x2="6375" y2="76161"/>
                        <a14:foregroundMark x1="7374" y1="50000" x2="6362" y2="54186"/>
                        <a14:foregroundMark x1="59192" y1="91571" x2="76162" y2="91857"/>
                        <a14:backgroundMark x1="66667" y1="72143" x2="72727" y2="53571"/>
                        <a14:backgroundMark x1="65960" y1="77143" x2="64949" y2="79857"/>
                        <a14:backgroundMark x1="59798" y1="53571" x2="60101" y2="54714"/>
                        <a14:backgroundMark x1="2727" y1="43714" x2="808" y2="47000"/>
                        <a14:backgroundMark x1="89495" y1="99286" x2="93030" y2="90571"/>
                        <a14:backgroundMark x1="3333" y1="46000" x2="303" y2="80000"/>
                        <a14:backgroundMark x1="303" y1="80000" x2="0" y2="81000"/>
                        <a14:backgroundMark x1="3535" y1="54143" x2="3333" y2="80714"/>
                        <a14:backgroundMark x1="4848" y1="58000" x2="1717" y2="79571"/>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670496" y="994419"/>
            <a:ext cx="2277861" cy="1610606"/>
          </a:xfrm>
          <a:prstGeom prst="rect">
            <a:avLst/>
          </a:prstGeom>
          <a:noFill/>
          <a:extLst>
            <a:ext uri="{909E8E84-426E-40DD-AFC4-6F175D3DCCD1}">
              <a14:hiddenFill xmlns:a14="http://schemas.microsoft.com/office/drawing/2010/main">
                <a:solidFill>
                  <a:srgbClr val="FFFFFF"/>
                </a:solidFill>
              </a14:hiddenFill>
            </a:ext>
          </a:extLst>
        </p:spPr>
      </p:pic>
      <p:pic>
        <p:nvPicPr>
          <p:cNvPr id="55" name="Graphic 54" descr="Eye with solid fill">
            <a:extLst>
              <a:ext uri="{FF2B5EF4-FFF2-40B4-BE49-F238E27FC236}">
                <a16:creationId xmlns:a16="http://schemas.microsoft.com/office/drawing/2014/main" id="{586A5F21-36FA-CA5A-4677-FDC41DF98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8665" y="1390003"/>
            <a:ext cx="914400" cy="914400"/>
          </a:xfrm>
          <a:prstGeom prst="rect">
            <a:avLst/>
          </a:prstGeom>
        </p:spPr>
      </p:pic>
      <p:pic>
        <p:nvPicPr>
          <p:cNvPr id="56" name="Picture 2" descr="Brain Cartoon Character Images | Free Vectors, Stock Photos &amp; PSD">
            <a:extLst>
              <a:ext uri="{FF2B5EF4-FFF2-40B4-BE49-F238E27FC236}">
                <a16:creationId xmlns:a16="http://schemas.microsoft.com/office/drawing/2014/main" id="{AC873A24-DBEB-66F3-1DF3-5A7EB840513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3585279" y="1081356"/>
            <a:ext cx="1975954" cy="158076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5CF4494E-291F-ED05-5CFF-0942B9B65D67}"/>
              </a:ext>
            </a:extLst>
          </p:cNvPr>
          <p:cNvSpPr txBox="1"/>
          <p:nvPr/>
        </p:nvSpPr>
        <p:spPr>
          <a:xfrm>
            <a:off x="3353516" y="634106"/>
            <a:ext cx="2615410" cy="400110"/>
          </a:xfrm>
          <a:prstGeom prst="rect">
            <a:avLst/>
          </a:prstGeom>
          <a:noFill/>
        </p:spPr>
        <p:txBody>
          <a:bodyPr wrap="square" rtlCol="1">
            <a:spAutoFit/>
          </a:bodyPr>
          <a:lstStyle/>
          <a:p>
            <a:pPr algn="ctr"/>
            <a:r>
              <a:rPr lang="en-US" sz="2000" dirty="0"/>
              <a:t>Processing</a:t>
            </a:r>
            <a:endParaRPr lang="en-US" sz="2000" baseline="30000" dirty="0"/>
          </a:p>
        </p:txBody>
      </p:sp>
      <p:sp>
        <p:nvSpPr>
          <p:cNvPr id="59" name="Arrow: U-Turn 58">
            <a:extLst>
              <a:ext uri="{FF2B5EF4-FFF2-40B4-BE49-F238E27FC236}">
                <a16:creationId xmlns:a16="http://schemas.microsoft.com/office/drawing/2014/main" id="{9EA29031-1861-5B89-7EB2-8AF1A6C78B9E}"/>
              </a:ext>
            </a:extLst>
          </p:cNvPr>
          <p:cNvSpPr/>
          <p:nvPr/>
        </p:nvSpPr>
        <p:spPr>
          <a:xfrm rot="10800000" flipH="1">
            <a:off x="4377635" y="2709259"/>
            <a:ext cx="6688352" cy="822504"/>
          </a:xfrm>
          <a:prstGeom prst="uturnArrow">
            <a:avLst>
              <a:gd name="adj1" fmla="val 26416"/>
              <a:gd name="adj2" fmla="val 25000"/>
              <a:gd name="adj3" fmla="val 25000"/>
              <a:gd name="adj4" fmla="val 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grpSp>
        <p:nvGrpSpPr>
          <p:cNvPr id="108" name="Group 107">
            <a:extLst>
              <a:ext uri="{FF2B5EF4-FFF2-40B4-BE49-F238E27FC236}">
                <a16:creationId xmlns:a16="http://schemas.microsoft.com/office/drawing/2014/main" id="{A9BBE0FF-715F-1D32-BB6F-7562C6D76161}"/>
              </a:ext>
            </a:extLst>
          </p:cNvPr>
          <p:cNvGrpSpPr/>
          <p:nvPr/>
        </p:nvGrpSpPr>
        <p:grpSpPr>
          <a:xfrm>
            <a:off x="4537001" y="4491406"/>
            <a:ext cx="3232149" cy="2301379"/>
            <a:chOff x="-4907761" y="1965903"/>
            <a:chExt cx="3232149" cy="2301379"/>
          </a:xfrm>
        </p:grpSpPr>
        <p:grpSp>
          <p:nvGrpSpPr>
            <p:cNvPr id="2" name="Group 1">
              <a:extLst>
                <a:ext uri="{FF2B5EF4-FFF2-40B4-BE49-F238E27FC236}">
                  <a16:creationId xmlns:a16="http://schemas.microsoft.com/office/drawing/2014/main" id="{E1844A4A-1D33-CAF0-A6F7-75E24BA82D65}"/>
                </a:ext>
              </a:extLst>
            </p:cNvPr>
            <p:cNvGrpSpPr/>
            <p:nvPr/>
          </p:nvGrpSpPr>
          <p:grpSpPr>
            <a:xfrm>
              <a:off x="-4907761" y="2461905"/>
              <a:ext cx="1275878" cy="1805377"/>
              <a:chOff x="1432503" y="2625722"/>
              <a:chExt cx="2569404" cy="3019583"/>
            </a:xfrm>
          </p:grpSpPr>
          <p:cxnSp>
            <p:nvCxnSpPr>
              <p:cNvPr id="3" name="Straight Arrow Connector 2">
                <a:extLst>
                  <a:ext uri="{FF2B5EF4-FFF2-40B4-BE49-F238E27FC236}">
                    <a16:creationId xmlns:a16="http://schemas.microsoft.com/office/drawing/2014/main" id="{1DF3DFC5-54C1-BC91-0523-90D841267674}"/>
                  </a:ext>
                </a:extLst>
              </p:cNvPr>
              <p:cNvCxnSpPr>
                <a:cxnSpLocks/>
              </p:cNvCxnSpPr>
              <p:nvPr/>
            </p:nvCxnSpPr>
            <p:spPr>
              <a:xfrm>
                <a:off x="1432503" y="2625722"/>
                <a:ext cx="2569404" cy="301958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2748972-85E7-CE12-7232-D99ED1C4399A}"/>
                  </a:ext>
                </a:extLst>
              </p:cNvPr>
              <p:cNvSpPr txBox="1"/>
              <p:nvPr/>
            </p:nvSpPr>
            <p:spPr>
              <a:xfrm rot="3001931">
                <a:off x="1981896" y="4030919"/>
                <a:ext cx="1190931" cy="280280"/>
              </a:xfrm>
              <a:prstGeom prst="rect">
                <a:avLst/>
              </a:prstGeom>
              <a:noFill/>
            </p:spPr>
            <p:txBody>
              <a:bodyPr wrap="square" rtlCol="1">
                <a:spAutoFit/>
              </a:bodyPr>
              <a:lstStyle/>
              <a:p>
                <a:pPr algn="ctr"/>
                <a:r>
                  <a:rPr lang="en-US" b="1" dirty="0"/>
                  <a:t>Time</a:t>
                </a:r>
                <a:endParaRPr lang="he-IL" b="1" dirty="0"/>
              </a:p>
            </p:txBody>
          </p:sp>
        </p:grpSp>
        <p:grpSp>
          <p:nvGrpSpPr>
            <p:cNvPr id="6" name="Group 5">
              <a:extLst>
                <a:ext uri="{FF2B5EF4-FFF2-40B4-BE49-F238E27FC236}">
                  <a16:creationId xmlns:a16="http://schemas.microsoft.com/office/drawing/2014/main" id="{D47BDB66-5857-191C-0988-5E203A0A6CFF}"/>
                </a:ext>
              </a:extLst>
            </p:cNvPr>
            <p:cNvGrpSpPr/>
            <p:nvPr/>
          </p:nvGrpSpPr>
          <p:grpSpPr>
            <a:xfrm>
              <a:off x="-4523458" y="1965903"/>
              <a:ext cx="1783670" cy="920604"/>
              <a:chOff x="1487053" y="2456872"/>
              <a:chExt cx="2290619" cy="1182255"/>
            </a:xfrm>
          </p:grpSpPr>
          <p:sp>
            <p:nvSpPr>
              <p:cNvPr id="7" name="Rectangle: Rounded Corners 6">
                <a:extLst>
                  <a:ext uri="{FF2B5EF4-FFF2-40B4-BE49-F238E27FC236}">
                    <a16:creationId xmlns:a16="http://schemas.microsoft.com/office/drawing/2014/main" id="{A00007F6-5C6D-DD94-DD12-661FE4C52CFD}"/>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041BF8A2-48C0-99ED-D5EF-0100B038B781}"/>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4B5ABD9F-6770-0B49-E707-0C6A1D5CB523}"/>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004A1829-DA4F-820F-345C-4583B4D2829B}"/>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ECE95310-7553-5BAB-19C4-EEE64D673116}"/>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11">
                <a:extLst>
                  <a:ext uri="{FF2B5EF4-FFF2-40B4-BE49-F238E27FC236}">
                    <a16:creationId xmlns:a16="http://schemas.microsoft.com/office/drawing/2014/main" id="{79AAAEAD-DF9A-B879-6805-E41CD48C1531}"/>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Rectangle 12">
                <a:extLst>
                  <a:ext uri="{FF2B5EF4-FFF2-40B4-BE49-F238E27FC236}">
                    <a16:creationId xmlns:a16="http://schemas.microsoft.com/office/drawing/2014/main" id="{1033EF17-FD04-7522-25EF-BA07280A1C61}"/>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a:extLst>
                  <a:ext uri="{FF2B5EF4-FFF2-40B4-BE49-F238E27FC236}">
                    <a16:creationId xmlns:a16="http://schemas.microsoft.com/office/drawing/2014/main" id="{60C08CA3-89ED-8A03-DEFB-70424DC7976D}"/>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Rectangle 14">
                <a:extLst>
                  <a:ext uri="{FF2B5EF4-FFF2-40B4-BE49-F238E27FC236}">
                    <a16:creationId xmlns:a16="http://schemas.microsoft.com/office/drawing/2014/main" id="{339A07EA-8967-1B00-E1A5-D967C3DCECA9}"/>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F266F76F-4155-4DDC-E54C-810556D6D533}"/>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a:extLst>
                  <a:ext uri="{FF2B5EF4-FFF2-40B4-BE49-F238E27FC236}">
                    <a16:creationId xmlns:a16="http://schemas.microsoft.com/office/drawing/2014/main" id="{19E4EB1E-BE59-BFE4-F812-6843EDE75C6B}"/>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Rectangle 51">
                <a:extLst>
                  <a:ext uri="{FF2B5EF4-FFF2-40B4-BE49-F238E27FC236}">
                    <a16:creationId xmlns:a16="http://schemas.microsoft.com/office/drawing/2014/main" id="{A17227A4-0E3D-4481-2551-663D3CE7DD4B}"/>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 name="Rectangle 57">
                <a:extLst>
                  <a:ext uri="{FF2B5EF4-FFF2-40B4-BE49-F238E27FC236}">
                    <a16:creationId xmlns:a16="http://schemas.microsoft.com/office/drawing/2014/main" id="{0BF814A8-94FF-6FE6-47E5-EEA800B87E84}"/>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 name="Rectangle 63">
                <a:extLst>
                  <a:ext uri="{FF2B5EF4-FFF2-40B4-BE49-F238E27FC236}">
                    <a16:creationId xmlns:a16="http://schemas.microsoft.com/office/drawing/2014/main" id="{C2083151-BFC2-E3B5-9369-08D1AD46DF18}"/>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 name="Rectangle 64">
                <a:extLst>
                  <a:ext uri="{FF2B5EF4-FFF2-40B4-BE49-F238E27FC236}">
                    <a16:creationId xmlns:a16="http://schemas.microsoft.com/office/drawing/2014/main" id="{58EB589F-A65F-39A4-02F9-DFB1200D1802}"/>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 name="Rectangle 65">
                <a:extLst>
                  <a:ext uri="{FF2B5EF4-FFF2-40B4-BE49-F238E27FC236}">
                    <a16:creationId xmlns:a16="http://schemas.microsoft.com/office/drawing/2014/main" id="{7D06C859-DA8E-23D3-80CB-5F9FE72E6394}"/>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 name="Rectangle 66">
                <a:extLst>
                  <a:ext uri="{FF2B5EF4-FFF2-40B4-BE49-F238E27FC236}">
                    <a16:creationId xmlns:a16="http://schemas.microsoft.com/office/drawing/2014/main" id="{AEFBF4A7-B118-E578-B981-39C692A76268}"/>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 name="Rectangle 67">
                <a:extLst>
                  <a:ext uri="{FF2B5EF4-FFF2-40B4-BE49-F238E27FC236}">
                    <a16:creationId xmlns:a16="http://schemas.microsoft.com/office/drawing/2014/main" id="{910D2E93-6AEA-2559-6970-83ABBCB229F0}"/>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1" name="Rectangle: Rounded Corners 70">
              <a:extLst>
                <a:ext uri="{FF2B5EF4-FFF2-40B4-BE49-F238E27FC236}">
                  <a16:creationId xmlns:a16="http://schemas.microsoft.com/office/drawing/2014/main" id="{D5E1BAB0-881D-6B5A-A054-62443AAF4335}"/>
                </a:ext>
              </a:extLst>
            </p:cNvPr>
            <p:cNvSpPr/>
            <p:nvPr/>
          </p:nvSpPr>
          <p:spPr>
            <a:xfrm>
              <a:off x="-3987784" y="2557280"/>
              <a:ext cx="1783670" cy="920604"/>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7" name="Picture 6" descr="Coca Cola Circle Logo Vector (.AI) Free Download">
              <a:extLst>
                <a:ext uri="{FF2B5EF4-FFF2-40B4-BE49-F238E27FC236}">
                  <a16:creationId xmlns:a16="http://schemas.microsoft.com/office/drawing/2014/main" id="{6145C096-8ED0-9877-5CAC-36EFEFAC62C8}"/>
                </a:ext>
              </a:extLst>
            </p:cNvPr>
            <p:cNvPicPr>
              <a:picLocks noChangeAspect="1" noChangeArrowheads="1"/>
            </p:cNvPicPr>
            <p:nvPr/>
          </p:nvPicPr>
          <p:blipFill>
            <a:blip r:embed="rId3">
              <a:alphaModFix amt="74000"/>
              <a:extLst>
                <a:ext uri="{28A0092B-C50C-407E-A947-70E740481C1C}">
                  <a14:useLocalDpi xmlns:a14="http://schemas.microsoft.com/office/drawing/2010/main" val="0"/>
                </a:ext>
              </a:extLst>
            </a:blip>
            <a:srcRect/>
            <a:stretch>
              <a:fillRect/>
            </a:stretch>
          </p:blipFill>
          <p:spPr bwMode="auto">
            <a:xfrm>
              <a:off x="-3494029" y="2606697"/>
              <a:ext cx="795898" cy="793245"/>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4BD90149-5782-A255-92CD-83CAFEE55D09}"/>
                </a:ext>
              </a:extLst>
            </p:cNvPr>
            <p:cNvGrpSpPr/>
            <p:nvPr/>
          </p:nvGrpSpPr>
          <p:grpSpPr>
            <a:xfrm>
              <a:off x="-3459282" y="3219450"/>
              <a:ext cx="1783670" cy="920604"/>
              <a:chOff x="1487053" y="2456872"/>
              <a:chExt cx="2290619" cy="1182255"/>
            </a:xfrm>
          </p:grpSpPr>
          <p:sp>
            <p:nvSpPr>
              <p:cNvPr id="75" name="Rectangle: Rounded Corners 74">
                <a:extLst>
                  <a:ext uri="{FF2B5EF4-FFF2-40B4-BE49-F238E27FC236}">
                    <a16:creationId xmlns:a16="http://schemas.microsoft.com/office/drawing/2014/main" id="{DA7510C6-A962-BDB2-403E-64785E2E7838}"/>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 name="Rectangle 75">
                <a:extLst>
                  <a:ext uri="{FF2B5EF4-FFF2-40B4-BE49-F238E27FC236}">
                    <a16:creationId xmlns:a16="http://schemas.microsoft.com/office/drawing/2014/main" id="{C430CB59-19F0-D982-ACD5-7732AC61777C}"/>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 name="Rectangle 76">
                <a:extLst>
                  <a:ext uri="{FF2B5EF4-FFF2-40B4-BE49-F238E27FC236}">
                    <a16:creationId xmlns:a16="http://schemas.microsoft.com/office/drawing/2014/main" id="{951E69FE-FBBB-ED7D-2D0E-73981ABB8DAF}"/>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 name="Rectangle 77">
                <a:extLst>
                  <a:ext uri="{FF2B5EF4-FFF2-40B4-BE49-F238E27FC236}">
                    <a16:creationId xmlns:a16="http://schemas.microsoft.com/office/drawing/2014/main" id="{349E6D71-C84A-DD29-0A8C-064C5F799A4D}"/>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 name="Rectangle 78">
                <a:extLst>
                  <a:ext uri="{FF2B5EF4-FFF2-40B4-BE49-F238E27FC236}">
                    <a16:creationId xmlns:a16="http://schemas.microsoft.com/office/drawing/2014/main" id="{AB5B9934-1F33-6AFB-8668-52CE003A6784}"/>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 name="Rectangle 79">
                <a:extLst>
                  <a:ext uri="{FF2B5EF4-FFF2-40B4-BE49-F238E27FC236}">
                    <a16:creationId xmlns:a16="http://schemas.microsoft.com/office/drawing/2014/main" id="{5812FF5D-9FA4-C993-9347-E6EF1E325325}"/>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 name="Rectangle 80">
                <a:extLst>
                  <a:ext uri="{FF2B5EF4-FFF2-40B4-BE49-F238E27FC236}">
                    <a16:creationId xmlns:a16="http://schemas.microsoft.com/office/drawing/2014/main" id="{9AB87691-0FA8-9D88-C7DF-59833EC89149}"/>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 name="Rectangle 81">
                <a:extLst>
                  <a:ext uri="{FF2B5EF4-FFF2-40B4-BE49-F238E27FC236}">
                    <a16:creationId xmlns:a16="http://schemas.microsoft.com/office/drawing/2014/main" id="{53BC70E9-F701-F889-218B-C63DACD3C952}"/>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 name="Rectangle 82">
                <a:extLst>
                  <a:ext uri="{FF2B5EF4-FFF2-40B4-BE49-F238E27FC236}">
                    <a16:creationId xmlns:a16="http://schemas.microsoft.com/office/drawing/2014/main" id="{E18B6792-BE54-B3D9-9DAC-B3BF2D3D33EF}"/>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 name="Rectangle 83">
                <a:extLst>
                  <a:ext uri="{FF2B5EF4-FFF2-40B4-BE49-F238E27FC236}">
                    <a16:creationId xmlns:a16="http://schemas.microsoft.com/office/drawing/2014/main" id="{55BF9CF9-AD2A-DC11-8D0E-66684B1807EE}"/>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 name="Rectangle 84">
                <a:extLst>
                  <a:ext uri="{FF2B5EF4-FFF2-40B4-BE49-F238E27FC236}">
                    <a16:creationId xmlns:a16="http://schemas.microsoft.com/office/drawing/2014/main" id="{51CDA44C-405A-FBC9-BC39-505BB06E964A}"/>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 name="Rectangle 85">
                <a:extLst>
                  <a:ext uri="{FF2B5EF4-FFF2-40B4-BE49-F238E27FC236}">
                    <a16:creationId xmlns:a16="http://schemas.microsoft.com/office/drawing/2014/main" id="{43E49D1D-C80D-D37E-ECAD-07FC16DE0BA8}"/>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 name="Rectangle 86">
                <a:extLst>
                  <a:ext uri="{FF2B5EF4-FFF2-40B4-BE49-F238E27FC236}">
                    <a16:creationId xmlns:a16="http://schemas.microsoft.com/office/drawing/2014/main" id="{6502B462-83BE-95DD-9B41-8DBABBC3BFC5}"/>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 name="Rectangle 87">
                <a:extLst>
                  <a:ext uri="{FF2B5EF4-FFF2-40B4-BE49-F238E27FC236}">
                    <a16:creationId xmlns:a16="http://schemas.microsoft.com/office/drawing/2014/main" id="{04B57ECE-0BE0-6A90-D568-CD16F8776DA4}"/>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 name="Rectangle 88">
                <a:extLst>
                  <a:ext uri="{FF2B5EF4-FFF2-40B4-BE49-F238E27FC236}">
                    <a16:creationId xmlns:a16="http://schemas.microsoft.com/office/drawing/2014/main" id="{9CCC1FFB-E416-2CAC-43B1-AE9942E97660}"/>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0" name="Rectangle 89">
                <a:extLst>
                  <a:ext uri="{FF2B5EF4-FFF2-40B4-BE49-F238E27FC236}">
                    <a16:creationId xmlns:a16="http://schemas.microsoft.com/office/drawing/2014/main" id="{5E03E0D6-FC28-221E-BB29-29E7514683C8}"/>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1" name="Rectangle 90">
                <a:extLst>
                  <a:ext uri="{FF2B5EF4-FFF2-40B4-BE49-F238E27FC236}">
                    <a16:creationId xmlns:a16="http://schemas.microsoft.com/office/drawing/2014/main" id="{C26B3B78-905D-21D8-2B91-DA95EC02A69F}"/>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2" name="Rectangle 91">
                <a:extLst>
                  <a:ext uri="{FF2B5EF4-FFF2-40B4-BE49-F238E27FC236}">
                    <a16:creationId xmlns:a16="http://schemas.microsoft.com/office/drawing/2014/main" id="{F895ED7D-4B24-3517-DA73-34F97CD3DBFB}"/>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sp>
        <p:nvSpPr>
          <p:cNvPr id="27" name="Freeform: Shape 26">
            <a:extLst>
              <a:ext uri="{FF2B5EF4-FFF2-40B4-BE49-F238E27FC236}">
                <a16:creationId xmlns:a16="http://schemas.microsoft.com/office/drawing/2014/main" id="{65BE5486-AEC9-AC30-CFC5-0D369AB2D506}"/>
              </a:ext>
            </a:extLst>
          </p:cNvPr>
          <p:cNvSpPr/>
          <p:nvPr/>
        </p:nvSpPr>
        <p:spPr>
          <a:xfrm>
            <a:off x="4247061" y="1549206"/>
            <a:ext cx="824643" cy="448785"/>
          </a:xfrm>
          <a:custGeom>
            <a:avLst/>
            <a:gdLst>
              <a:gd name="connsiteX0" fmla="*/ 0 w 824643"/>
              <a:gd name="connsiteY0" fmla="*/ 246832 h 448785"/>
              <a:gd name="connsiteX1" fmla="*/ 151465 w 824643"/>
              <a:gd name="connsiteY1" fmla="*/ 246832 h 448785"/>
              <a:gd name="connsiteX2" fmla="*/ 241222 w 824643"/>
              <a:gd name="connsiteY2" fmla="*/ 0 h 448785"/>
              <a:gd name="connsiteX3" fmla="*/ 330979 w 824643"/>
              <a:gd name="connsiteY3" fmla="*/ 448785 h 448785"/>
              <a:gd name="connsiteX4" fmla="*/ 381467 w 824643"/>
              <a:gd name="connsiteY4" fmla="*/ 241222 h 448785"/>
              <a:gd name="connsiteX5" fmla="*/ 398297 w 824643"/>
              <a:gd name="connsiteY5" fmla="*/ 375858 h 448785"/>
              <a:gd name="connsiteX6" fmla="*/ 460005 w 824643"/>
              <a:gd name="connsiteY6" fmla="*/ 224393 h 448785"/>
              <a:gd name="connsiteX7" fmla="*/ 493664 w 824643"/>
              <a:gd name="connsiteY7" fmla="*/ 431956 h 448785"/>
              <a:gd name="connsiteX8" fmla="*/ 560981 w 824643"/>
              <a:gd name="connsiteY8" fmla="*/ 230003 h 448785"/>
              <a:gd name="connsiteX9" fmla="*/ 824643 w 824643"/>
              <a:gd name="connsiteY9" fmla="*/ 230003 h 44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4643" h="448785">
                <a:moveTo>
                  <a:pt x="0" y="246832"/>
                </a:moveTo>
                <a:lnTo>
                  <a:pt x="151465" y="246832"/>
                </a:lnTo>
                <a:lnTo>
                  <a:pt x="241222" y="0"/>
                </a:lnTo>
                <a:lnTo>
                  <a:pt x="330979" y="448785"/>
                </a:lnTo>
                <a:lnTo>
                  <a:pt x="381467" y="241222"/>
                </a:lnTo>
                <a:lnTo>
                  <a:pt x="398297" y="375858"/>
                </a:lnTo>
                <a:lnTo>
                  <a:pt x="460005" y="224393"/>
                </a:lnTo>
                <a:lnTo>
                  <a:pt x="493664" y="431956"/>
                </a:lnTo>
                <a:lnTo>
                  <a:pt x="560981" y="230003"/>
                </a:lnTo>
                <a:lnTo>
                  <a:pt x="824643" y="230003"/>
                </a:lnTo>
              </a:path>
            </a:pathLst>
          </a:cu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34485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grpId="0" nodeType="clickEffect">
                                  <p:stCondLst>
                                    <p:cond delay="0"/>
                                  </p:stCondLst>
                                  <p:childTnLst>
                                    <p:animScale>
                                      <p:cBhvr>
                                        <p:cTn id="12" dur="700" fill="hold"/>
                                        <p:tgtEl>
                                          <p:spTgt spid="27"/>
                                        </p:tgtEl>
                                      </p:cBhvr>
                                      <p:by x="100000" y="35000"/>
                                    </p:animScale>
                                  </p:childTnLst>
                                </p:cTn>
                              </p:par>
                              <p:par>
                                <p:cTn id="13" presetID="26" presetClass="emph" presetSubtype="0" repeatCount="2000" fill="hold" nodeType="withEffect">
                                  <p:stCondLst>
                                    <p:cond delay="0"/>
                                  </p:stCondLst>
                                  <p:childTnLst>
                                    <p:animEffect transition="out" filter="fade">
                                      <p:cBhvr>
                                        <p:cTn id="14" dur="500" tmFilter="0, 0; .2, .5; .8, .5; 1, 0"/>
                                        <p:tgtEl>
                                          <p:spTgt spid="56"/>
                                        </p:tgtEl>
                                      </p:cBhvr>
                                    </p:animEffect>
                                    <p:animScale>
                                      <p:cBhvr>
                                        <p:cTn id="15" dur="250" autoRev="1" fill="hold"/>
                                        <p:tgtEl>
                                          <p:spTgt spid="56"/>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700" fill="hold"/>
                                        <p:tgtEl>
                                          <p:spTgt spid="5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Pilot Experiment 2, w/o deviant</a:t>
            </a:r>
          </a:p>
        </p:txBody>
      </p:sp>
      <p:pic>
        <p:nvPicPr>
          <p:cNvPr id="15" name="Picture 14">
            <a:extLst>
              <a:ext uri="{FF2B5EF4-FFF2-40B4-BE49-F238E27FC236}">
                <a16:creationId xmlns:a16="http://schemas.microsoft.com/office/drawing/2014/main" id="{19ED574F-C06A-8E58-93AC-EAF48B5A81AB}"/>
              </a:ext>
            </a:extLst>
          </p:cNvPr>
          <p:cNvPicPr>
            <a:picLocks noChangeAspect="1"/>
          </p:cNvPicPr>
          <p:nvPr/>
        </p:nvPicPr>
        <p:blipFill rotWithShape="1">
          <a:blip r:embed="rId3"/>
          <a:srcRect l="8802" t="3425" r="24062" b="10184"/>
          <a:stretch/>
        </p:blipFill>
        <p:spPr>
          <a:xfrm>
            <a:off x="1035050" y="492254"/>
            <a:ext cx="9791700" cy="6365746"/>
          </a:xfrm>
          <a:prstGeom prst="rect">
            <a:avLst/>
          </a:prstGeom>
        </p:spPr>
      </p:pic>
    </p:spTree>
    <p:extLst>
      <p:ext uri="{BB962C8B-B14F-4D97-AF65-F5344CB8AC3E}">
        <p14:creationId xmlns:p14="http://schemas.microsoft.com/office/powerpoint/2010/main" val="687635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BB19526-4759-CA14-779C-DFD4C62C9A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084" t="5014" r="57546" b="54310"/>
          <a:stretch/>
        </p:blipFill>
        <p:spPr bwMode="auto">
          <a:xfrm>
            <a:off x="4531620" y="1558819"/>
            <a:ext cx="7145248" cy="4398871"/>
          </a:xfrm>
          <a:prstGeom prst="rect">
            <a:avLst/>
          </a:prstGeom>
          <a:noFill/>
          <a:ln>
            <a:noFill/>
          </a:ln>
          <a:extLst>
            <a:ext uri="{53640926-AAD7-44D8-BBD7-CCE9431645EC}">
              <a14:shadowObscured xmlns:a14="http://schemas.microsoft.com/office/drawing/2010/main"/>
            </a:ext>
          </a:extLst>
        </p:spPr>
      </p:pic>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Pilot Experiment 3</a:t>
            </a:r>
          </a:p>
        </p:txBody>
      </p:sp>
      <p:sp>
        <p:nvSpPr>
          <p:cNvPr id="27" name="TextBox 26">
            <a:extLst>
              <a:ext uri="{FF2B5EF4-FFF2-40B4-BE49-F238E27FC236}">
                <a16:creationId xmlns:a16="http://schemas.microsoft.com/office/drawing/2014/main" id="{ED11E602-AA81-4BB1-8BDA-4CFD81C1480E}"/>
              </a:ext>
            </a:extLst>
          </p:cNvPr>
          <p:cNvSpPr txBox="1"/>
          <p:nvPr/>
        </p:nvSpPr>
        <p:spPr>
          <a:xfrm>
            <a:off x="220419" y="6381457"/>
            <a:ext cx="3184478" cy="369332"/>
          </a:xfrm>
          <a:prstGeom prst="rect">
            <a:avLst/>
          </a:prstGeom>
          <a:noFill/>
        </p:spPr>
        <p:txBody>
          <a:bodyPr wrap="square" rtlCol="1">
            <a:spAutoFit/>
          </a:bodyPr>
          <a:lstStyle/>
          <a:p>
            <a:r>
              <a:rPr lang="en-US" dirty="0"/>
              <a:t>N = 7</a:t>
            </a:r>
            <a:endParaRPr lang="he-IL" dirty="0"/>
          </a:p>
        </p:txBody>
      </p:sp>
      <p:sp>
        <p:nvSpPr>
          <p:cNvPr id="8" name="TextBox 7">
            <a:extLst>
              <a:ext uri="{FF2B5EF4-FFF2-40B4-BE49-F238E27FC236}">
                <a16:creationId xmlns:a16="http://schemas.microsoft.com/office/drawing/2014/main" id="{6D5B9972-846B-DE3C-EE69-F5327D6E0991}"/>
              </a:ext>
            </a:extLst>
          </p:cNvPr>
          <p:cNvSpPr txBox="1"/>
          <p:nvPr/>
        </p:nvSpPr>
        <p:spPr>
          <a:xfrm>
            <a:off x="277091" y="646331"/>
            <a:ext cx="4892606" cy="461665"/>
          </a:xfrm>
          <a:prstGeom prst="rect">
            <a:avLst/>
          </a:prstGeom>
          <a:noFill/>
        </p:spPr>
        <p:txBody>
          <a:bodyPr wrap="square" rtlCol="1">
            <a:spAutoFit/>
          </a:bodyPr>
          <a:lstStyle/>
          <a:p>
            <a:pPr marL="285750" indent="-285750">
              <a:buFont typeface="Arial" panose="020B0604020202020204" pitchFamily="34" charset="0"/>
              <a:buChar char="•"/>
            </a:pPr>
            <a:r>
              <a:rPr lang="en-US" sz="2400" b="1" dirty="0"/>
              <a:t>Practice day – </a:t>
            </a:r>
            <a:r>
              <a:rPr lang="en-US" sz="2400" dirty="0"/>
              <a:t>improve RT</a:t>
            </a:r>
          </a:p>
        </p:txBody>
      </p:sp>
      <p:grpSp>
        <p:nvGrpSpPr>
          <p:cNvPr id="10" name="Group 9">
            <a:extLst>
              <a:ext uri="{FF2B5EF4-FFF2-40B4-BE49-F238E27FC236}">
                <a16:creationId xmlns:a16="http://schemas.microsoft.com/office/drawing/2014/main" id="{8B4BDE84-17AE-A8BB-DF87-1B0DEB3D9850}"/>
              </a:ext>
            </a:extLst>
          </p:cNvPr>
          <p:cNvGrpSpPr/>
          <p:nvPr/>
        </p:nvGrpSpPr>
        <p:grpSpPr>
          <a:xfrm>
            <a:off x="5486401" y="1667740"/>
            <a:ext cx="6115050" cy="3843531"/>
            <a:chOff x="1446451" y="1274909"/>
            <a:chExt cx="5251891" cy="3594633"/>
          </a:xfrm>
        </p:grpSpPr>
        <p:sp>
          <p:nvSpPr>
            <p:cNvPr id="11" name="Rectangle 10">
              <a:extLst>
                <a:ext uri="{FF2B5EF4-FFF2-40B4-BE49-F238E27FC236}">
                  <a16:creationId xmlns:a16="http://schemas.microsoft.com/office/drawing/2014/main" id="{C6C98BCF-58DD-DB7C-3AD4-0940F01DE192}"/>
                </a:ext>
              </a:extLst>
            </p:cNvPr>
            <p:cNvSpPr/>
            <p:nvPr/>
          </p:nvSpPr>
          <p:spPr>
            <a:xfrm>
              <a:off x="1456197" y="1741713"/>
              <a:ext cx="5242145" cy="3127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Rectangle 12">
              <a:extLst>
                <a:ext uri="{FF2B5EF4-FFF2-40B4-BE49-F238E27FC236}">
                  <a16:creationId xmlns:a16="http://schemas.microsoft.com/office/drawing/2014/main" id="{223C2316-49F9-7780-ECE3-82873AAFFC3A}"/>
                </a:ext>
              </a:extLst>
            </p:cNvPr>
            <p:cNvSpPr/>
            <p:nvPr/>
          </p:nvSpPr>
          <p:spPr>
            <a:xfrm>
              <a:off x="1446451" y="1309628"/>
              <a:ext cx="860966" cy="329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a:extLst>
                <a:ext uri="{FF2B5EF4-FFF2-40B4-BE49-F238E27FC236}">
                  <a16:creationId xmlns:a16="http://schemas.microsoft.com/office/drawing/2014/main" id="{29A1B6EB-0985-4604-84DB-E5EA008E3F06}"/>
                </a:ext>
              </a:extLst>
            </p:cNvPr>
            <p:cNvSpPr/>
            <p:nvPr/>
          </p:nvSpPr>
          <p:spPr>
            <a:xfrm>
              <a:off x="5797870" y="1274909"/>
              <a:ext cx="860966" cy="2749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8" name="Picture 17">
            <a:extLst>
              <a:ext uri="{FF2B5EF4-FFF2-40B4-BE49-F238E27FC236}">
                <a16:creationId xmlns:a16="http://schemas.microsoft.com/office/drawing/2014/main" id="{3792BD50-D292-1635-48C0-8CE188459B25}"/>
              </a:ext>
            </a:extLst>
          </p:cNvPr>
          <p:cNvPicPr>
            <a:picLocks noChangeAspect="1"/>
          </p:cNvPicPr>
          <p:nvPr/>
        </p:nvPicPr>
        <p:blipFill>
          <a:blip r:embed="rId4"/>
          <a:stretch>
            <a:fillRect/>
          </a:stretch>
        </p:blipFill>
        <p:spPr>
          <a:xfrm>
            <a:off x="10473166" y="6200435"/>
            <a:ext cx="1498415" cy="527143"/>
          </a:xfrm>
          <a:prstGeom prst="rect">
            <a:avLst/>
          </a:prstGeom>
        </p:spPr>
      </p:pic>
      <p:grpSp>
        <p:nvGrpSpPr>
          <p:cNvPr id="33" name="Group 32">
            <a:extLst>
              <a:ext uri="{FF2B5EF4-FFF2-40B4-BE49-F238E27FC236}">
                <a16:creationId xmlns:a16="http://schemas.microsoft.com/office/drawing/2014/main" id="{D031994A-D936-40B6-0640-ABFDCE95A51A}"/>
              </a:ext>
            </a:extLst>
          </p:cNvPr>
          <p:cNvGrpSpPr/>
          <p:nvPr/>
        </p:nvGrpSpPr>
        <p:grpSpPr>
          <a:xfrm>
            <a:off x="239145" y="1261209"/>
            <a:ext cx="3327454" cy="5255514"/>
            <a:chOff x="585495" y="1013237"/>
            <a:chExt cx="3327454" cy="5255514"/>
          </a:xfrm>
        </p:grpSpPr>
        <p:cxnSp>
          <p:nvCxnSpPr>
            <p:cNvPr id="12" name="Straight Arrow Connector 11">
              <a:extLst>
                <a:ext uri="{FF2B5EF4-FFF2-40B4-BE49-F238E27FC236}">
                  <a16:creationId xmlns:a16="http://schemas.microsoft.com/office/drawing/2014/main" id="{0BC1CFA3-E5E3-F465-1251-6E5BA4D7AE8C}"/>
                </a:ext>
              </a:extLst>
            </p:cNvPr>
            <p:cNvCxnSpPr>
              <a:cxnSpLocks/>
            </p:cNvCxnSpPr>
            <p:nvPr/>
          </p:nvCxnSpPr>
          <p:spPr>
            <a:xfrm>
              <a:off x="1419755" y="1013237"/>
              <a:ext cx="0" cy="516117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E3A4750-23FA-0A0F-92C8-3C10CC3D56D6}"/>
                </a:ext>
              </a:extLst>
            </p:cNvPr>
            <p:cNvGrpSpPr/>
            <p:nvPr/>
          </p:nvGrpSpPr>
          <p:grpSpPr>
            <a:xfrm>
              <a:off x="1570299" y="2608122"/>
              <a:ext cx="2342650" cy="3660629"/>
              <a:chOff x="3024449" y="2608122"/>
              <a:chExt cx="2342650" cy="3660629"/>
            </a:xfrm>
          </p:grpSpPr>
          <p:sp>
            <p:nvSpPr>
              <p:cNvPr id="16" name="Rectangle 15">
                <a:extLst>
                  <a:ext uri="{FF2B5EF4-FFF2-40B4-BE49-F238E27FC236}">
                    <a16:creationId xmlns:a16="http://schemas.microsoft.com/office/drawing/2014/main" id="{77F31666-7E66-164C-EE5B-6D6A27181405}"/>
                  </a:ext>
                </a:extLst>
              </p:cNvPr>
              <p:cNvSpPr/>
              <p:nvPr/>
            </p:nvSpPr>
            <p:spPr>
              <a:xfrm>
                <a:off x="3126047" y="2608122"/>
                <a:ext cx="2139454" cy="3660629"/>
              </a:xfrm>
              <a:prstGeom prst="rect">
                <a:avLst/>
              </a:prstGeom>
              <a:solidFill>
                <a:srgbClr val="5B9BD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dirty="0"/>
              </a:p>
            </p:txBody>
          </p:sp>
          <p:sp>
            <p:nvSpPr>
              <p:cNvPr id="17" name="TextBox 16">
                <a:extLst>
                  <a:ext uri="{FF2B5EF4-FFF2-40B4-BE49-F238E27FC236}">
                    <a16:creationId xmlns:a16="http://schemas.microsoft.com/office/drawing/2014/main" id="{1937EE6F-9D7E-9A7B-180F-860D0BB8E03D}"/>
                  </a:ext>
                </a:extLst>
              </p:cNvPr>
              <p:cNvSpPr txBox="1"/>
              <p:nvPr/>
            </p:nvSpPr>
            <p:spPr>
              <a:xfrm>
                <a:off x="3126048" y="2676466"/>
                <a:ext cx="2139452" cy="677108"/>
              </a:xfrm>
              <a:prstGeom prst="rect">
                <a:avLst/>
              </a:prstGeom>
              <a:noFill/>
            </p:spPr>
            <p:txBody>
              <a:bodyPr wrap="square" rtlCol="1">
                <a:spAutoFit/>
              </a:bodyPr>
              <a:lstStyle/>
              <a:p>
                <a:pPr algn="ctr"/>
                <a:r>
                  <a:rPr lang="en-US" sz="2000" b="1" dirty="0">
                    <a:solidFill>
                      <a:schemeClr val="bg1"/>
                    </a:solidFill>
                  </a:rPr>
                  <a:t>Practice</a:t>
                </a:r>
              </a:p>
              <a:p>
                <a:pPr algn="ctr"/>
                <a:r>
                  <a:rPr lang="en-US" dirty="0"/>
                  <a:t>1 block, w/o prime</a:t>
                </a:r>
                <a:endParaRPr lang="he-IL" sz="1600" dirty="0"/>
              </a:p>
            </p:txBody>
          </p:sp>
          <p:cxnSp>
            <p:nvCxnSpPr>
              <p:cNvPr id="19" name="Straight Connector 18">
                <a:extLst>
                  <a:ext uri="{FF2B5EF4-FFF2-40B4-BE49-F238E27FC236}">
                    <a16:creationId xmlns:a16="http://schemas.microsoft.com/office/drawing/2014/main" id="{80BA8A51-1051-D360-CED5-305BDF072A77}"/>
                  </a:ext>
                </a:extLst>
              </p:cNvPr>
              <p:cNvCxnSpPr>
                <a:cxnSpLocks/>
              </p:cNvCxnSpPr>
              <p:nvPr/>
            </p:nvCxnSpPr>
            <p:spPr>
              <a:xfrm>
                <a:off x="3155075" y="3380409"/>
                <a:ext cx="2074139" cy="0"/>
              </a:xfrm>
              <a:prstGeom prst="line">
                <a:avLst/>
              </a:prstGeom>
              <a:ln w="285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8FFABB97-335C-A062-7045-2AA18DFF08EC}"/>
                  </a:ext>
                </a:extLst>
              </p:cNvPr>
              <p:cNvCxnSpPr>
                <a:cxnSpLocks/>
              </p:cNvCxnSpPr>
              <p:nvPr/>
            </p:nvCxnSpPr>
            <p:spPr>
              <a:xfrm>
                <a:off x="3155075" y="4214981"/>
                <a:ext cx="2074139" cy="0"/>
              </a:xfrm>
              <a:prstGeom prst="line">
                <a:avLst/>
              </a:prstGeom>
              <a:ln w="285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F36A687-FD82-367B-E8C7-D129C81B0DEC}"/>
                  </a:ext>
                </a:extLst>
              </p:cNvPr>
              <p:cNvSpPr txBox="1"/>
              <p:nvPr/>
            </p:nvSpPr>
            <p:spPr>
              <a:xfrm>
                <a:off x="3126048" y="3439562"/>
                <a:ext cx="2139452" cy="677108"/>
              </a:xfrm>
              <a:prstGeom prst="rect">
                <a:avLst/>
              </a:prstGeom>
              <a:noFill/>
            </p:spPr>
            <p:txBody>
              <a:bodyPr wrap="square" rtlCol="1">
                <a:spAutoFit/>
              </a:bodyPr>
              <a:lstStyle/>
              <a:p>
                <a:pPr algn="ctr"/>
                <a:r>
                  <a:rPr lang="en-US" sz="2000" b="1" dirty="0">
                    <a:solidFill>
                      <a:schemeClr val="bg1"/>
                    </a:solidFill>
                  </a:rPr>
                  <a:t>Practice</a:t>
                </a:r>
              </a:p>
              <a:p>
                <a:pPr algn="ctr"/>
                <a:r>
                  <a:rPr lang="en-US" dirty="0"/>
                  <a:t>1 block, with prime</a:t>
                </a:r>
                <a:endParaRPr lang="he-IL" sz="1600" dirty="0"/>
              </a:p>
            </p:txBody>
          </p:sp>
          <p:sp>
            <p:nvSpPr>
              <p:cNvPr id="20" name="TextBox 19">
                <a:extLst>
                  <a:ext uri="{FF2B5EF4-FFF2-40B4-BE49-F238E27FC236}">
                    <a16:creationId xmlns:a16="http://schemas.microsoft.com/office/drawing/2014/main" id="{9EDC62D8-E9D1-E97A-A386-AD016B02DCFC}"/>
                  </a:ext>
                </a:extLst>
              </p:cNvPr>
              <p:cNvSpPr txBox="1"/>
              <p:nvPr/>
            </p:nvSpPr>
            <p:spPr>
              <a:xfrm>
                <a:off x="3024449" y="4870655"/>
                <a:ext cx="2342650" cy="677108"/>
              </a:xfrm>
              <a:prstGeom prst="rect">
                <a:avLst/>
              </a:prstGeom>
              <a:noFill/>
            </p:spPr>
            <p:txBody>
              <a:bodyPr wrap="square" rtlCol="1">
                <a:spAutoFit/>
              </a:bodyPr>
              <a:lstStyle/>
              <a:p>
                <a:pPr algn="ctr"/>
                <a:r>
                  <a:rPr lang="en-US" sz="2000" b="1" dirty="0">
                    <a:solidFill>
                      <a:schemeClr val="bg1"/>
                    </a:solidFill>
                  </a:rPr>
                  <a:t>Test</a:t>
                </a:r>
              </a:p>
              <a:p>
                <a:pPr algn="ctr"/>
                <a:r>
                  <a:rPr lang="en-US" dirty="0"/>
                  <a:t>12 blocks, with prime</a:t>
                </a:r>
                <a:endParaRPr lang="he-IL" sz="1600" dirty="0"/>
              </a:p>
            </p:txBody>
          </p:sp>
        </p:grpSp>
        <p:grpSp>
          <p:nvGrpSpPr>
            <p:cNvPr id="32" name="Group 31">
              <a:extLst>
                <a:ext uri="{FF2B5EF4-FFF2-40B4-BE49-F238E27FC236}">
                  <a16:creationId xmlns:a16="http://schemas.microsoft.com/office/drawing/2014/main" id="{7D98AE54-1E65-2DEF-F8EF-275F3493837F}"/>
                </a:ext>
              </a:extLst>
            </p:cNvPr>
            <p:cNvGrpSpPr/>
            <p:nvPr/>
          </p:nvGrpSpPr>
          <p:grpSpPr>
            <a:xfrm>
              <a:off x="1569402" y="1013237"/>
              <a:ext cx="2342650" cy="1482179"/>
              <a:chOff x="3023552" y="1013237"/>
              <a:chExt cx="2342650" cy="1482179"/>
            </a:xfrm>
          </p:grpSpPr>
          <p:sp>
            <p:nvSpPr>
              <p:cNvPr id="22" name="Rectangle 21">
                <a:extLst>
                  <a:ext uri="{FF2B5EF4-FFF2-40B4-BE49-F238E27FC236}">
                    <a16:creationId xmlns:a16="http://schemas.microsoft.com/office/drawing/2014/main" id="{024A035D-D0E8-2FB9-47B5-071CAD9CC2E7}"/>
                  </a:ext>
                </a:extLst>
              </p:cNvPr>
              <p:cNvSpPr/>
              <p:nvPr/>
            </p:nvSpPr>
            <p:spPr>
              <a:xfrm>
                <a:off x="3125150" y="1013237"/>
                <a:ext cx="2139454" cy="1482179"/>
              </a:xfrm>
              <a:prstGeom prst="rect">
                <a:avLst/>
              </a:prstGeom>
              <a:solidFill>
                <a:srgbClr val="5B9BD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dirty="0"/>
              </a:p>
            </p:txBody>
          </p:sp>
          <p:sp>
            <p:nvSpPr>
              <p:cNvPr id="21" name="TextBox 20">
                <a:extLst>
                  <a:ext uri="{FF2B5EF4-FFF2-40B4-BE49-F238E27FC236}">
                    <a16:creationId xmlns:a16="http://schemas.microsoft.com/office/drawing/2014/main" id="{F0B33280-8031-BA07-811E-28790AF290BA}"/>
                  </a:ext>
                </a:extLst>
              </p:cNvPr>
              <p:cNvSpPr txBox="1"/>
              <p:nvPr/>
            </p:nvSpPr>
            <p:spPr>
              <a:xfrm>
                <a:off x="3023552" y="1310847"/>
                <a:ext cx="2342650" cy="677108"/>
              </a:xfrm>
              <a:prstGeom prst="rect">
                <a:avLst/>
              </a:prstGeom>
              <a:noFill/>
            </p:spPr>
            <p:txBody>
              <a:bodyPr wrap="square" rtlCol="1">
                <a:spAutoFit/>
              </a:bodyPr>
              <a:lstStyle/>
              <a:p>
                <a:pPr algn="ctr"/>
                <a:r>
                  <a:rPr lang="en-US" sz="2000" b="1" dirty="0">
                    <a:solidFill>
                      <a:schemeClr val="bg1"/>
                    </a:solidFill>
                  </a:rPr>
                  <a:t>Practice</a:t>
                </a:r>
              </a:p>
              <a:p>
                <a:pPr algn="ctr"/>
                <a:r>
                  <a:rPr lang="en-US" dirty="0"/>
                  <a:t>6 blocks, w/o prime</a:t>
                </a:r>
                <a:endParaRPr lang="he-IL" sz="1600" dirty="0"/>
              </a:p>
            </p:txBody>
          </p:sp>
        </p:grpSp>
        <p:sp>
          <p:nvSpPr>
            <p:cNvPr id="30" name="TextBox 29">
              <a:extLst>
                <a:ext uri="{FF2B5EF4-FFF2-40B4-BE49-F238E27FC236}">
                  <a16:creationId xmlns:a16="http://schemas.microsoft.com/office/drawing/2014/main" id="{A5C8EADA-D745-7664-1C3E-9D2E67DB2DF6}"/>
                </a:ext>
              </a:extLst>
            </p:cNvPr>
            <p:cNvSpPr txBox="1"/>
            <p:nvPr/>
          </p:nvSpPr>
          <p:spPr>
            <a:xfrm>
              <a:off x="585495" y="1488170"/>
              <a:ext cx="880822" cy="2923877"/>
            </a:xfrm>
            <a:prstGeom prst="rect">
              <a:avLst/>
            </a:prstGeom>
            <a:noFill/>
          </p:spPr>
          <p:txBody>
            <a:bodyPr wrap="square" rtlCol="1">
              <a:spAutoFit/>
            </a:bodyPr>
            <a:lstStyle/>
            <a:p>
              <a:r>
                <a:rPr lang="en-US" sz="2000" dirty="0"/>
                <a:t>Day 1</a:t>
              </a:r>
            </a:p>
            <a:p>
              <a:endParaRPr lang="en-US" sz="2000" dirty="0"/>
            </a:p>
            <a:p>
              <a:endParaRPr lang="en-US" sz="2000" dirty="0"/>
            </a:p>
            <a:p>
              <a:endParaRPr lang="en-US" sz="2000" dirty="0"/>
            </a:p>
            <a:p>
              <a:endParaRPr lang="en-US" sz="2400" dirty="0"/>
            </a:p>
            <a:p>
              <a:endParaRPr lang="en-US" sz="2400" dirty="0"/>
            </a:p>
            <a:p>
              <a:endParaRPr lang="en-US" dirty="0"/>
            </a:p>
            <a:p>
              <a:endParaRPr lang="en-US" dirty="0"/>
            </a:p>
            <a:p>
              <a:r>
                <a:rPr lang="en-US" sz="2000" dirty="0"/>
                <a:t>Day 2</a:t>
              </a:r>
            </a:p>
          </p:txBody>
        </p:sp>
      </p:grpSp>
      <p:sp>
        <p:nvSpPr>
          <p:cNvPr id="4" name="Rectangle 3">
            <a:extLst>
              <a:ext uri="{FF2B5EF4-FFF2-40B4-BE49-F238E27FC236}">
                <a16:creationId xmlns:a16="http://schemas.microsoft.com/office/drawing/2014/main" id="{BC61275A-D0AA-6348-917B-87B84C082C2B}"/>
              </a:ext>
            </a:extLst>
          </p:cNvPr>
          <p:cNvSpPr/>
          <p:nvPr/>
        </p:nvSpPr>
        <p:spPr>
          <a:xfrm>
            <a:off x="9885482" y="4495322"/>
            <a:ext cx="1715969" cy="925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Rectangle 4">
            <a:extLst>
              <a:ext uri="{FF2B5EF4-FFF2-40B4-BE49-F238E27FC236}">
                <a16:creationId xmlns:a16="http://schemas.microsoft.com/office/drawing/2014/main" id="{0F0C74FE-7312-D08F-BF51-6B745E82322C}"/>
              </a:ext>
            </a:extLst>
          </p:cNvPr>
          <p:cNvSpPr/>
          <p:nvPr/>
        </p:nvSpPr>
        <p:spPr>
          <a:xfrm>
            <a:off x="9803824" y="4810850"/>
            <a:ext cx="2025988"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16921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Pilot Experiment 3</a:t>
            </a:r>
          </a:p>
        </p:txBody>
      </p:sp>
      <p:sp>
        <p:nvSpPr>
          <p:cNvPr id="27" name="TextBox 26">
            <a:extLst>
              <a:ext uri="{FF2B5EF4-FFF2-40B4-BE49-F238E27FC236}">
                <a16:creationId xmlns:a16="http://schemas.microsoft.com/office/drawing/2014/main" id="{ED11E602-AA81-4BB1-8BDA-4CFD81C1480E}"/>
              </a:ext>
            </a:extLst>
          </p:cNvPr>
          <p:cNvSpPr txBox="1"/>
          <p:nvPr/>
        </p:nvSpPr>
        <p:spPr>
          <a:xfrm>
            <a:off x="220419" y="6381457"/>
            <a:ext cx="3184478" cy="369332"/>
          </a:xfrm>
          <a:prstGeom prst="rect">
            <a:avLst/>
          </a:prstGeom>
          <a:noFill/>
        </p:spPr>
        <p:txBody>
          <a:bodyPr wrap="square" rtlCol="1">
            <a:spAutoFit/>
          </a:bodyPr>
          <a:lstStyle/>
          <a:p>
            <a:r>
              <a:rPr lang="en-US" dirty="0"/>
              <a:t>N = 7</a:t>
            </a:r>
            <a:endParaRPr lang="he-IL" dirty="0"/>
          </a:p>
        </p:txBody>
      </p:sp>
      <p:pic>
        <p:nvPicPr>
          <p:cNvPr id="18" name="Picture 17">
            <a:extLst>
              <a:ext uri="{FF2B5EF4-FFF2-40B4-BE49-F238E27FC236}">
                <a16:creationId xmlns:a16="http://schemas.microsoft.com/office/drawing/2014/main" id="{3792BD50-D292-1635-48C0-8CE188459B25}"/>
              </a:ext>
            </a:extLst>
          </p:cNvPr>
          <p:cNvPicPr>
            <a:picLocks noChangeAspect="1"/>
          </p:cNvPicPr>
          <p:nvPr/>
        </p:nvPicPr>
        <p:blipFill>
          <a:blip r:embed="rId3"/>
          <a:stretch>
            <a:fillRect/>
          </a:stretch>
        </p:blipFill>
        <p:spPr>
          <a:xfrm>
            <a:off x="10473166" y="6200435"/>
            <a:ext cx="1498415" cy="527143"/>
          </a:xfrm>
          <a:prstGeom prst="rect">
            <a:avLst/>
          </a:prstGeom>
        </p:spPr>
      </p:pic>
      <p:pic>
        <p:nvPicPr>
          <p:cNvPr id="6" name="Picture 5">
            <a:extLst>
              <a:ext uri="{FF2B5EF4-FFF2-40B4-BE49-F238E27FC236}">
                <a16:creationId xmlns:a16="http://schemas.microsoft.com/office/drawing/2014/main" id="{984286BF-0BE8-72E4-5163-CE11C6799CEF}"/>
              </a:ext>
            </a:extLst>
          </p:cNvPr>
          <p:cNvPicPr>
            <a:picLocks noChangeAspect="1"/>
          </p:cNvPicPr>
          <p:nvPr/>
        </p:nvPicPr>
        <p:blipFill rotWithShape="1">
          <a:blip r:embed="rId4"/>
          <a:srcRect l="9972" t="51181" r="9233" b="10356"/>
          <a:stretch/>
        </p:blipFill>
        <p:spPr>
          <a:xfrm>
            <a:off x="20779" y="1813672"/>
            <a:ext cx="12160101" cy="2924582"/>
          </a:xfrm>
          <a:prstGeom prst="rect">
            <a:avLst/>
          </a:prstGeom>
        </p:spPr>
      </p:pic>
      <p:sp>
        <p:nvSpPr>
          <p:cNvPr id="7" name="TextBox 6">
            <a:extLst>
              <a:ext uri="{FF2B5EF4-FFF2-40B4-BE49-F238E27FC236}">
                <a16:creationId xmlns:a16="http://schemas.microsoft.com/office/drawing/2014/main" id="{D4C8C329-9027-26F1-08CF-98CF7F3BCE35}"/>
              </a:ext>
            </a:extLst>
          </p:cNvPr>
          <p:cNvSpPr txBox="1"/>
          <p:nvPr/>
        </p:nvSpPr>
        <p:spPr>
          <a:xfrm>
            <a:off x="723899" y="4920435"/>
            <a:ext cx="1657351" cy="461665"/>
          </a:xfrm>
          <a:prstGeom prst="rect">
            <a:avLst/>
          </a:prstGeom>
          <a:noFill/>
        </p:spPr>
        <p:txBody>
          <a:bodyPr wrap="square" rtlCol="1">
            <a:spAutoFit/>
          </a:bodyPr>
          <a:lstStyle/>
          <a:p>
            <a:pPr algn="ctr"/>
            <a:r>
              <a:rPr lang="en-US" sz="2400" dirty="0"/>
              <a:t>p = 0.067</a:t>
            </a:r>
            <a:endParaRPr lang="he-IL" sz="2400" dirty="0"/>
          </a:p>
        </p:txBody>
      </p:sp>
      <p:sp>
        <p:nvSpPr>
          <p:cNvPr id="9" name="TextBox 8">
            <a:extLst>
              <a:ext uri="{FF2B5EF4-FFF2-40B4-BE49-F238E27FC236}">
                <a16:creationId xmlns:a16="http://schemas.microsoft.com/office/drawing/2014/main" id="{3E02B9AB-7B18-1A93-791D-AF455400CA70}"/>
              </a:ext>
            </a:extLst>
          </p:cNvPr>
          <p:cNvSpPr txBox="1"/>
          <p:nvPr/>
        </p:nvSpPr>
        <p:spPr>
          <a:xfrm>
            <a:off x="3244053" y="4920435"/>
            <a:ext cx="1657352" cy="461665"/>
          </a:xfrm>
          <a:prstGeom prst="rect">
            <a:avLst/>
          </a:prstGeom>
          <a:noFill/>
        </p:spPr>
        <p:txBody>
          <a:bodyPr wrap="square" rtlCol="1">
            <a:spAutoFit/>
          </a:bodyPr>
          <a:lstStyle/>
          <a:p>
            <a:pPr algn="ctr"/>
            <a:r>
              <a:rPr lang="en-US" sz="2400" dirty="0"/>
              <a:t>p = 0.052                     </a:t>
            </a:r>
            <a:endParaRPr lang="he-IL" sz="2400" dirty="0"/>
          </a:p>
        </p:txBody>
      </p:sp>
      <p:sp>
        <p:nvSpPr>
          <p:cNvPr id="15" name="TextBox 14">
            <a:extLst>
              <a:ext uri="{FF2B5EF4-FFF2-40B4-BE49-F238E27FC236}">
                <a16:creationId xmlns:a16="http://schemas.microsoft.com/office/drawing/2014/main" id="{619BC29D-14FE-6668-0158-CCEC816CB9BC}"/>
              </a:ext>
            </a:extLst>
          </p:cNvPr>
          <p:cNvSpPr txBox="1"/>
          <p:nvPr/>
        </p:nvSpPr>
        <p:spPr>
          <a:xfrm>
            <a:off x="5576586" y="4920435"/>
            <a:ext cx="1757664" cy="461665"/>
          </a:xfrm>
          <a:prstGeom prst="rect">
            <a:avLst/>
          </a:prstGeom>
          <a:noFill/>
        </p:spPr>
        <p:txBody>
          <a:bodyPr wrap="square" rtlCol="1">
            <a:spAutoFit/>
          </a:bodyPr>
          <a:lstStyle/>
          <a:p>
            <a:pPr algn="ctr"/>
            <a:r>
              <a:rPr lang="en-US" sz="2400" dirty="0"/>
              <a:t>p = 0.023</a:t>
            </a:r>
            <a:endParaRPr lang="he-IL" sz="2400" dirty="0"/>
          </a:p>
        </p:txBody>
      </p:sp>
      <p:sp>
        <p:nvSpPr>
          <p:cNvPr id="23" name="TextBox 22">
            <a:extLst>
              <a:ext uri="{FF2B5EF4-FFF2-40B4-BE49-F238E27FC236}">
                <a16:creationId xmlns:a16="http://schemas.microsoft.com/office/drawing/2014/main" id="{21C85BE3-A3A3-B9E6-AFB6-877FEC4D3E7D}"/>
              </a:ext>
            </a:extLst>
          </p:cNvPr>
          <p:cNvSpPr txBox="1"/>
          <p:nvPr/>
        </p:nvSpPr>
        <p:spPr>
          <a:xfrm>
            <a:off x="8009431" y="4920435"/>
            <a:ext cx="1757664" cy="461665"/>
          </a:xfrm>
          <a:prstGeom prst="rect">
            <a:avLst/>
          </a:prstGeom>
          <a:noFill/>
        </p:spPr>
        <p:txBody>
          <a:bodyPr wrap="square" rtlCol="1">
            <a:spAutoFit/>
          </a:bodyPr>
          <a:lstStyle/>
          <a:p>
            <a:pPr algn="ctr"/>
            <a:r>
              <a:rPr lang="en-US" sz="2400" dirty="0"/>
              <a:t>p = 0.010</a:t>
            </a:r>
            <a:endParaRPr lang="he-IL" sz="2400" dirty="0"/>
          </a:p>
        </p:txBody>
      </p:sp>
      <p:sp>
        <p:nvSpPr>
          <p:cNvPr id="24" name="TextBox 23">
            <a:extLst>
              <a:ext uri="{FF2B5EF4-FFF2-40B4-BE49-F238E27FC236}">
                <a16:creationId xmlns:a16="http://schemas.microsoft.com/office/drawing/2014/main" id="{3E5F154F-B941-6566-EC2C-C075D7531DCF}"/>
              </a:ext>
            </a:extLst>
          </p:cNvPr>
          <p:cNvSpPr txBox="1"/>
          <p:nvPr/>
        </p:nvSpPr>
        <p:spPr>
          <a:xfrm>
            <a:off x="10509250" y="4920435"/>
            <a:ext cx="1638300" cy="461665"/>
          </a:xfrm>
          <a:prstGeom prst="rect">
            <a:avLst/>
          </a:prstGeom>
          <a:noFill/>
        </p:spPr>
        <p:txBody>
          <a:bodyPr wrap="square" rtlCol="1">
            <a:spAutoFit/>
          </a:bodyPr>
          <a:lstStyle/>
          <a:p>
            <a:pPr algn="ctr"/>
            <a:r>
              <a:rPr lang="en-US" sz="2400" dirty="0"/>
              <a:t>p = 0.959</a:t>
            </a:r>
            <a:endParaRPr lang="he-IL" sz="2400" dirty="0"/>
          </a:p>
        </p:txBody>
      </p:sp>
    </p:spTree>
    <p:extLst>
      <p:ext uri="{BB962C8B-B14F-4D97-AF65-F5344CB8AC3E}">
        <p14:creationId xmlns:p14="http://schemas.microsoft.com/office/powerpoint/2010/main" val="3330915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9D26D28-E3EB-0F46-6616-9937BC6FEE1F}"/>
              </a:ext>
            </a:extLst>
          </p:cNvPr>
          <p:cNvPicPr>
            <a:picLocks noChangeAspect="1"/>
          </p:cNvPicPr>
          <p:nvPr/>
        </p:nvPicPr>
        <p:blipFill rotWithShape="1">
          <a:blip r:embed="rId3"/>
          <a:srcRect l="9247" t="7059" r="74432" b="54639"/>
          <a:stretch/>
        </p:blipFill>
        <p:spPr>
          <a:xfrm>
            <a:off x="7848730" y="1720868"/>
            <a:ext cx="3648356" cy="4325544"/>
          </a:xfrm>
          <a:prstGeom prst="rect">
            <a:avLst/>
          </a:prstGeom>
        </p:spPr>
      </p:pic>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Pilot Experiment 3</a:t>
            </a:r>
          </a:p>
        </p:txBody>
      </p:sp>
      <p:sp>
        <p:nvSpPr>
          <p:cNvPr id="27" name="TextBox 26">
            <a:extLst>
              <a:ext uri="{FF2B5EF4-FFF2-40B4-BE49-F238E27FC236}">
                <a16:creationId xmlns:a16="http://schemas.microsoft.com/office/drawing/2014/main" id="{ED11E602-AA81-4BB1-8BDA-4CFD81C1480E}"/>
              </a:ext>
            </a:extLst>
          </p:cNvPr>
          <p:cNvSpPr txBox="1"/>
          <p:nvPr/>
        </p:nvSpPr>
        <p:spPr>
          <a:xfrm>
            <a:off x="220419" y="6381457"/>
            <a:ext cx="3184478" cy="369332"/>
          </a:xfrm>
          <a:prstGeom prst="rect">
            <a:avLst/>
          </a:prstGeom>
          <a:noFill/>
        </p:spPr>
        <p:txBody>
          <a:bodyPr wrap="square" rtlCol="1">
            <a:spAutoFit/>
          </a:bodyPr>
          <a:lstStyle/>
          <a:p>
            <a:r>
              <a:rPr lang="en-US" dirty="0"/>
              <a:t>N = 7</a:t>
            </a:r>
            <a:endParaRPr lang="he-IL" dirty="0"/>
          </a:p>
        </p:txBody>
      </p:sp>
      <p:sp>
        <p:nvSpPr>
          <p:cNvPr id="8" name="TextBox 7">
            <a:extLst>
              <a:ext uri="{FF2B5EF4-FFF2-40B4-BE49-F238E27FC236}">
                <a16:creationId xmlns:a16="http://schemas.microsoft.com/office/drawing/2014/main" id="{6D5B9972-846B-DE3C-EE69-F5327D6E0991}"/>
              </a:ext>
            </a:extLst>
          </p:cNvPr>
          <p:cNvSpPr txBox="1"/>
          <p:nvPr/>
        </p:nvSpPr>
        <p:spPr>
          <a:xfrm>
            <a:off x="277091" y="599378"/>
            <a:ext cx="11694490" cy="830997"/>
          </a:xfrm>
          <a:prstGeom prst="rect">
            <a:avLst/>
          </a:prstGeom>
          <a:noFill/>
        </p:spPr>
        <p:txBody>
          <a:bodyPr wrap="square" rtlCol="1">
            <a:spAutoFit/>
          </a:bodyPr>
          <a:lstStyle/>
          <a:p>
            <a:r>
              <a:rPr lang="en-US" sz="2400" b="1" dirty="0"/>
              <a:t>           Marginal reduction in RT                                                                 More excluded trials</a:t>
            </a:r>
          </a:p>
          <a:p>
            <a:r>
              <a:rPr lang="en-US" sz="2400" b="1" dirty="0"/>
              <a:t>                                                                                                                             than Experiment 2 </a:t>
            </a:r>
            <a:endParaRPr lang="en-US" sz="2400" dirty="0"/>
          </a:p>
        </p:txBody>
      </p:sp>
      <p:pic>
        <p:nvPicPr>
          <p:cNvPr id="40" name="Picture 39">
            <a:extLst>
              <a:ext uri="{FF2B5EF4-FFF2-40B4-BE49-F238E27FC236}">
                <a16:creationId xmlns:a16="http://schemas.microsoft.com/office/drawing/2014/main" id="{158F6FD1-A710-AFE2-C997-07B95A05FA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2301" t="4993" r="41556" b="54809"/>
          <a:stretch/>
        </p:blipFill>
        <p:spPr bwMode="auto">
          <a:xfrm>
            <a:off x="490519" y="1465485"/>
            <a:ext cx="3629683" cy="4565161"/>
          </a:xfrm>
          <a:prstGeom prst="rect">
            <a:avLst/>
          </a:prstGeom>
          <a:noFill/>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D106B326-F9F5-19C4-E89A-D22DF50C78DD}"/>
              </a:ext>
            </a:extLst>
          </p:cNvPr>
          <p:cNvSpPr txBox="1"/>
          <p:nvPr/>
        </p:nvSpPr>
        <p:spPr>
          <a:xfrm>
            <a:off x="1321377" y="6003416"/>
            <a:ext cx="2637560" cy="461665"/>
          </a:xfrm>
          <a:prstGeom prst="rect">
            <a:avLst/>
          </a:prstGeom>
          <a:noFill/>
        </p:spPr>
        <p:txBody>
          <a:bodyPr wrap="square" rtlCol="1">
            <a:spAutoFit/>
          </a:bodyPr>
          <a:lstStyle/>
          <a:p>
            <a:pPr algn="ctr"/>
            <a:r>
              <a:rPr lang="en-US" sz="2400" dirty="0"/>
              <a:t>p = 0.111</a:t>
            </a:r>
            <a:endParaRPr lang="he-IL" sz="2400" dirty="0"/>
          </a:p>
        </p:txBody>
      </p:sp>
      <p:sp>
        <p:nvSpPr>
          <p:cNvPr id="11" name="TextBox 10">
            <a:extLst>
              <a:ext uri="{FF2B5EF4-FFF2-40B4-BE49-F238E27FC236}">
                <a16:creationId xmlns:a16="http://schemas.microsoft.com/office/drawing/2014/main" id="{5B393F67-CAA8-BA55-6816-8EB4269CE6AF}"/>
              </a:ext>
            </a:extLst>
          </p:cNvPr>
          <p:cNvSpPr txBox="1"/>
          <p:nvPr/>
        </p:nvSpPr>
        <p:spPr>
          <a:xfrm>
            <a:off x="8873051" y="6003416"/>
            <a:ext cx="2710297" cy="461665"/>
          </a:xfrm>
          <a:prstGeom prst="rect">
            <a:avLst/>
          </a:prstGeom>
          <a:noFill/>
        </p:spPr>
        <p:txBody>
          <a:bodyPr wrap="square" rtlCol="1">
            <a:spAutoFit/>
          </a:bodyPr>
          <a:lstStyle/>
          <a:p>
            <a:pPr algn="ctr"/>
            <a:r>
              <a:rPr lang="en-US" sz="2400" dirty="0"/>
              <a:t>p = 0.082</a:t>
            </a:r>
            <a:endParaRPr lang="he-IL" sz="2400" dirty="0"/>
          </a:p>
        </p:txBody>
      </p:sp>
      <p:sp>
        <p:nvSpPr>
          <p:cNvPr id="4" name="Rectangle 3">
            <a:extLst>
              <a:ext uri="{FF2B5EF4-FFF2-40B4-BE49-F238E27FC236}">
                <a16:creationId xmlns:a16="http://schemas.microsoft.com/office/drawing/2014/main" id="{3A9C0C3B-9CD4-318F-C622-E0929B518C98}"/>
              </a:ext>
            </a:extLst>
          </p:cNvPr>
          <p:cNvSpPr/>
          <p:nvPr/>
        </p:nvSpPr>
        <p:spPr>
          <a:xfrm>
            <a:off x="7212378" y="646331"/>
            <a:ext cx="4921059" cy="6104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0310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2DBB57-3FE8-2288-71FD-46D58AB501E0}"/>
              </a:ext>
            </a:extLst>
          </p:cNvPr>
          <p:cNvPicPr>
            <a:picLocks noChangeAspect="1"/>
          </p:cNvPicPr>
          <p:nvPr/>
        </p:nvPicPr>
        <p:blipFill rotWithShape="1">
          <a:blip r:embed="rId2"/>
          <a:srcRect l="8162" t="7171" r="8897" b="8589"/>
          <a:stretch/>
        </p:blipFill>
        <p:spPr>
          <a:xfrm>
            <a:off x="0" y="341555"/>
            <a:ext cx="12206932" cy="6174889"/>
          </a:xfrm>
          <a:prstGeom prst="rect">
            <a:avLst/>
          </a:prstGeom>
        </p:spPr>
      </p:pic>
      <p:sp>
        <p:nvSpPr>
          <p:cNvPr id="6" name="TextBox 5">
            <a:extLst>
              <a:ext uri="{FF2B5EF4-FFF2-40B4-BE49-F238E27FC236}">
                <a16:creationId xmlns:a16="http://schemas.microsoft.com/office/drawing/2014/main" id="{A5D35EBA-B651-0E7E-C145-0ECE21071756}"/>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Experiment 2 Vs Experiment 3</a:t>
            </a:r>
          </a:p>
        </p:txBody>
      </p:sp>
      <p:sp>
        <p:nvSpPr>
          <p:cNvPr id="7" name="Rectangle 6">
            <a:extLst>
              <a:ext uri="{FF2B5EF4-FFF2-40B4-BE49-F238E27FC236}">
                <a16:creationId xmlns:a16="http://schemas.microsoft.com/office/drawing/2014/main" id="{B68F4881-8403-E0BD-09C5-9A0A75A094C5}"/>
              </a:ext>
            </a:extLst>
          </p:cNvPr>
          <p:cNvSpPr/>
          <p:nvPr/>
        </p:nvSpPr>
        <p:spPr>
          <a:xfrm>
            <a:off x="2624866" y="494852"/>
            <a:ext cx="952052" cy="5852160"/>
          </a:xfrm>
          <a:prstGeom prst="rect">
            <a:avLst/>
          </a:prstGeom>
          <a:solidFill>
            <a:schemeClr val="accent1">
              <a:lumMod val="60000"/>
              <a:lumOff val="40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7FCB3528-F02B-7394-92CA-FC5E5BA75F71}"/>
              </a:ext>
            </a:extLst>
          </p:cNvPr>
          <p:cNvSpPr/>
          <p:nvPr/>
        </p:nvSpPr>
        <p:spPr>
          <a:xfrm>
            <a:off x="8299525" y="494852"/>
            <a:ext cx="952052" cy="5852160"/>
          </a:xfrm>
          <a:prstGeom prst="rect">
            <a:avLst/>
          </a:prstGeom>
          <a:solidFill>
            <a:schemeClr val="accent1">
              <a:lumMod val="60000"/>
              <a:lumOff val="40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Tree>
    <p:extLst>
      <p:ext uri="{BB962C8B-B14F-4D97-AF65-F5344CB8AC3E}">
        <p14:creationId xmlns:p14="http://schemas.microsoft.com/office/powerpoint/2010/main" val="4257488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9CB21E5-135C-A002-5E4F-EFA460EF9F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337" t="5055" r="58027" b="54781"/>
          <a:stretch/>
        </p:blipFill>
        <p:spPr bwMode="auto">
          <a:xfrm>
            <a:off x="3824192" y="1432560"/>
            <a:ext cx="7418857" cy="4611702"/>
          </a:xfrm>
          <a:prstGeom prst="rect">
            <a:avLst/>
          </a:prstGeom>
          <a:noFill/>
          <a:ln>
            <a:noFill/>
          </a:ln>
          <a:extLst>
            <a:ext uri="{53640926-AAD7-44D8-BBD7-CCE9431645EC}">
              <a14:shadowObscured xmlns:a14="http://schemas.microsoft.com/office/drawing/2010/main"/>
            </a:ext>
          </a:extLst>
        </p:spPr>
      </p:pic>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Experiment 4</a:t>
            </a:r>
          </a:p>
        </p:txBody>
      </p:sp>
      <p:sp>
        <p:nvSpPr>
          <p:cNvPr id="27" name="TextBox 26">
            <a:extLst>
              <a:ext uri="{FF2B5EF4-FFF2-40B4-BE49-F238E27FC236}">
                <a16:creationId xmlns:a16="http://schemas.microsoft.com/office/drawing/2014/main" id="{ED11E602-AA81-4BB1-8BDA-4CFD81C1480E}"/>
              </a:ext>
            </a:extLst>
          </p:cNvPr>
          <p:cNvSpPr txBox="1"/>
          <p:nvPr/>
        </p:nvSpPr>
        <p:spPr>
          <a:xfrm>
            <a:off x="220419" y="6381457"/>
            <a:ext cx="3184478" cy="369332"/>
          </a:xfrm>
          <a:prstGeom prst="rect">
            <a:avLst/>
          </a:prstGeom>
          <a:noFill/>
        </p:spPr>
        <p:txBody>
          <a:bodyPr wrap="square" rtlCol="1">
            <a:spAutoFit/>
          </a:bodyPr>
          <a:lstStyle/>
          <a:p>
            <a:r>
              <a:rPr lang="en-US" dirty="0"/>
              <a:t>N = 30</a:t>
            </a:r>
            <a:endParaRPr lang="he-IL" dirty="0"/>
          </a:p>
        </p:txBody>
      </p:sp>
      <p:sp>
        <p:nvSpPr>
          <p:cNvPr id="8" name="TextBox 7">
            <a:extLst>
              <a:ext uri="{FF2B5EF4-FFF2-40B4-BE49-F238E27FC236}">
                <a16:creationId xmlns:a16="http://schemas.microsoft.com/office/drawing/2014/main" id="{6D5B9972-846B-DE3C-EE69-F5327D6E0991}"/>
              </a:ext>
            </a:extLst>
          </p:cNvPr>
          <p:cNvSpPr txBox="1"/>
          <p:nvPr/>
        </p:nvSpPr>
        <p:spPr>
          <a:xfrm>
            <a:off x="277091" y="646331"/>
            <a:ext cx="5114966" cy="461665"/>
          </a:xfrm>
          <a:prstGeom prst="rect">
            <a:avLst/>
          </a:prstGeom>
          <a:noFill/>
        </p:spPr>
        <p:txBody>
          <a:bodyPr wrap="square" rtlCol="1">
            <a:spAutoFit/>
          </a:bodyPr>
          <a:lstStyle/>
          <a:p>
            <a:pPr marL="285750" indent="-285750">
              <a:buFont typeface="Arial" panose="020B0604020202020204" pitchFamily="34" charset="0"/>
              <a:buChar char="•"/>
            </a:pPr>
            <a:r>
              <a:rPr lang="en-US" sz="2400" b="1" dirty="0"/>
              <a:t>Keyboard session, Reaching session</a:t>
            </a:r>
            <a:endParaRPr lang="en-US" sz="2400" dirty="0"/>
          </a:p>
        </p:txBody>
      </p:sp>
      <p:pic>
        <p:nvPicPr>
          <p:cNvPr id="18" name="Picture 17">
            <a:extLst>
              <a:ext uri="{FF2B5EF4-FFF2-40B4-BE49-F238E27FC236}">
                <a16:creationId xmlns:a16="http://schemas.microsoft.com/office/drawing/2014/main" id="{3792BD50-D292-1635-48C0-8CE188459B25}"/>
              </a:ext>
            </a:extLst>
          </p:cNvPr>
          <p:cNvPicPr>
            <a:picLocks noChangeAspect="1"/>
          </p:cNvPicPr>
          <p:nvPr/>
        </p:nvPicPr>
        <p:blipFill>
          <a:blip r:embed="rId4"/>
          <a:stretch>
            <a:fillRect/>
          </a:stretch>
        </p:blipFill>
        <p:spPr>
          <a:xfrm>
            <a:off x="10473166" y="6200435"/>
            <a:ext cx="1498415" cy="527143"/>
          </a:xfrm>
          <a:prstGeom prst="rect">
            <a:avLst/>
          </a:prstGeom>
        </p:spPr>
      </p:pic>
      <p:grpSp>
        <p:nvGrpSpPr>
          <p:cNvPr id="23" name="Group 22">
            <a:extLst>
              <a:ext uri="{FF2B5EF4-FFF2-40B4-BE49-F238E27FC236}">
                <a16:creationId xmlns:a16="http://schemas.microsoft.com/office/drawing/2014/main" id="{5902AC75-7812-B287-6687-83B6AB74D312}"/>
              </a:ext>
            </a:extLst>
          </p:cNvPr>
          <p:cNvGrpSpPr/>
          <p:nvPr/>
        </p:nvGrpSpPr>
        <p:grpSpPr>
          <a:xfrm>
            <a:off x="853176" y="1555062"/>
            <a:ext cx="2493194" cy="4908945"/>
            <a:chOff x="853176" y="1555062"/>
            <a:chExt cx="2493194" cy="4908945"/>
          </a:xfrm>
        </p:grpSpPr>
        <p:cxnSp>
          <p:nvCxnSpPr>
            <p:cNvPr id="12" name="Straight Arrow Connector 11">
              <a:extLst>
                <a:ext uri="{FF2B5EF4-FFF2-40B4-BE49-F238E27FC236}">
                  <a16:creationId xmlns:a16="http://schemas.microsoft.com/office/drawing/2014/main" id="{0BC1CFA3-E5E3-F465-1251-6E5BA4D7AE8C}"/>
                </a:ext>
              </a:extLst>
            </p:cNvPr>
            <p:cNvCxnSpPr>
              <a:cxnSpLocks/>
            </p:cNvCxnSpPr>
            <p:nvPr/>
          </p:nvCxnSpPr>
          <p:spPr>
            <a:xfrm>
              <a:off x="853176" y="1600537"/>
              <a:ext cx="0" cy="47691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7F31666-7E66-164C-EE5B-6D6A27181405}"/>
                </a:ext>
              </a:extLst>
            </p:cNvPr>
            <p:cNvSpPr/>
            <p:nvPr/>
          </p:nvSpPr>
          <p:spPr>
            <a:xfrm>
              <a:off x="1105318" y="1555062"/>
              <a:ext cx="2139454" cy="4908945"/>
            </a:xfrm>
            <a:prstGeom prst="rect">
              <a:avLst/>
            </a:prstGeom>
            <a:solidFill>
              <a:srgbClr val="5B9BD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dirty="0"/>
            </a:p>
          </p:txBody>
        </p:sp>
        <p:sp>
          <p:nvSpPr>
            <p:cNvPr id="17" name="TextBox 16">
              <a:extLst>
                <a:ext uri="{FF2B5EF4-FFF2-40B4-BE49-F238E27FC236}">
                  <a16:creationId xmlns:a16="http://schemas.microsoft.com/office/drawing/2014/main" id="{1937EE6F-9D7E-9A7B-180F-860D0BB8E03D}"/>
                </a:ext>
              </a:extLst>
            </p:cNvPr>
            <p:cNvSpPr txBox="1"/>
            <p:nvPr/>
          </p:nvSpPr>
          <p:spPr>
            <a:xfrm>
              <a:off x="1105319" y="1600537"/>
              <a:ext cx="2139452" cy="677108"/>
            </a:xfrm>
            <a:prstGeom prst="rect">
              <a:avLst/>
            </a:prstGeom>
            <a:noFill/>
          </p:spPr>
          <p:txBody>
            <a:bodyPr wrap="square" rtlCol="1">
              <a:spAutoFit/>
            </a:bodyPr>
            <a:lstStyle/>
            <a:p>
              <a:pPr algn="ctr"/>
              <a:r>
                <a:rPr lang="en-US" sz="2000" b="1" dirty="0">
                  <a:solidFill>
                    <a:schemeClr val="bg1"/>
                  </a:solidFill>
                </a:rPr>
                <a:t>Practice</a:t>
              </a:r>
            </a:p>
            <a:p>
              <a:pPr algn="ctr"/>
              <a:r>
                <a:rPr lang="en-US" dirty="0"/>
                <a:t>1 block, with prime</a:t>
              </a:r>
              <a:endParaRPr lang="he-IL" sz="1600" dirty="0"/>
            </a:p>
          </p:txBody>
        </p:sp>
        <p:cxnSp>
          <p:nvCxnSpPr>
            <p:cNvPr id="19" name="Straight Connector 18">
              <a:extLst>
                <a:ext uri="{FF2B5EF4-FFF2-40B4-BE49-F238E27FC236}">
                  <a16:creationId xmlns:a16="http://schemas.microsoft.com/office/drawing/2014/main" id="{80BA8A51-1051-D360-CED5-305BDF072A77}"/>
                </a:ext>
              </a:extLst>
            </p:cNvPr>
            <p:cNvCxnSpPr>
              <a:cxnSpLocks/>
            </p:cNvCxnSpPr>
            <p:nvPr/>
          </p:nvCxnSpPr>
          <p:spPr>
            <a:xfrm>
              <a:off x="1134346" y="2304480"/>
              <a:ext cx="2074139" cy="0"/>
            </a:xfrm>
            <a:prstGeom prst="line">
              <a:avLst/>
            </a:prstGeom>
            <a:ln w="285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8FFABB97-335C-A062-7045-2AA18DFF08EC}"/>
                </a:ext>
              </a:extLst>
            </p:cNvPr>
            <p:cNvCxnSpPr>
              <a:cxnSpLocks/>
            </p:cNvCxnSpPr>
            <p:nvPr/>
          </p:nvCxnSpPr>
          <p:spPr>
            <a:xfrm>
              <a:off x="1134346" y="4778140"/>
              <a:ext cx="2074139" cy="0"/>
            </a:xfrm>
            <a:prstGeom prst="line">
              <a:avLst/>
            </a:prstGeom>
            <a:ln w="2857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F36A687-FD82-367B-E8C7-D129C81B0DEC}"/>
                </a:ext>
              </a:extLst>
            </p:cNvPr>
            <p:cNvSpPr txBox="1"/>
            <p:nvPr/>
          </p:nvSpPr>
          <p:spPr>
            <a:xfrm>
              <a:off x="1105319" y="4002721"/>
              <a:ext cx="2139452" cy="677108"/>
            </a:xfrm>
            <a:prstGeom prst="rect">
              <a:avLst/>
            </a:prstGeom>
            <a:noFill/>
          </p:spPr>
          <p:txBody>
            <a:bodyPr wrap="square" rtlCol="1">
              <a:spAutoFit/>
            </a:bodyPr>
            <a:lstStyle/>
            <a:p>
              <a:pPr algn="ctr"/>
              <a:r>
                <a:rPr lang="en-US" sz="2000" b="1" dirty="0">
                  <a:solidFill>
                    <a:schemeClr val="bg1"/>
                  </a:solidFill>
                </a:rPr>
                <a:t>Practice</a:t>
              </a:r>
            </a:p>
            <a:p>
              <a:pPr algn="ctr"/>
              <a:r>
                <a:rPr lang="en-US" dirty="0"/>
                <a:t>1 block, with prime</a:t>
              </a:r>
              <a:endParaRPr lang="he-IL" sz="1600" dirty="0"/>
            </a:p>
          </p:txBody>
        </p:sp>
        <p:sp>
          <p:nvSpPr>
            <p:cNvPr id="20" name="TextBox 19">
              <a:extLst>
                <a:ext uri="{FF2B5EF4-FFF2-40B4-BE49-F238E27FC236}">
                  <a16:creationId xmlns:a16="http://schemas.microsoft.com/office/drawing/2014/main" id="{9EDC62D8-E9D1-E97A-A386-AD016B02DCFC}"/>
                </a:ext>
              </a:extLst>
            </p:cNvPr>
            <p:cNvSpPr txBox="1"/>
            <p:nvPr/>
          </p:nvSpPr>
          <p:spPr>
            <a:xfrm>
              <a:off x="1003720" y="2793634"/>
              <a:ext cx="2342650" cy="677108"/>
            </a:xfrm>
            <a:prstGeom prst="rect">
              <a:avLst/>
            </a:prstGeom>
            <a:noFill/>
          </p:spPr>
          <p:txBody>
            <a:bodyPr wrap="square" rtlCol="1">
              <a:spAutoFit/>
            </a:bodyPr>
            <a:lstStyle/>
            <a:p>
              <a:pPr algn="ctr"/>
              <a:r>
                <a:rPr lang="en-US" sz="2000" b="1" dirty="0">
                  <a:solidFill>
                    <a:schemeClr val="bg1"/>
                  </a:solidFill>
                </a:rPr>
                <a:t>Keyboard</a:t>
              </a:r>
            </a:p>
            <a:p>
              <a:pPr algn="ctr"/>
              <a:r>
                <a:rPr lang="en-US" dirty="0"/>
                <a:t>6 blocks, with prime</a:t>
              </a:r>
              <a:endParaRPr lang="he-IL" sz="1600" dirty="0"/>
            </a:p>
          </p:txBody>
        </p:sp>
        <p:cxnSp>
          <p:nvCxnSpPr>
            <p:cNvPr id="4" name="Straight Connector 3">
              <a:extLst>
                <a:ext uri="{FF2B5EF4-FFF2-40B4-BE49-F238E27FC236}">
                  <a16:creationId xmlns:a16="http://schemas.microsoft.com/office/drawing/2014/main" id="{2723BCC2-52FD-FA23-F150-39C033DCB6D8}"/>
                </a:ext>
              </a:extLst>
            </p:cNvPr>
            <p:cNvCxnSpPr>
              <a:cxnSpLocks/>
            </p:cNvCxnSpPr>
            <p:nvPr/>
          </p:nvCxnSpPr>
          <p:spPr>
            <a:xfrm>
              <a:off x="1134346" y="4002721"/>
              <a:ext cx="2074139" cy="0"/>
            </a:xfrm>
            <a:prstGeom prst="line">
              <a:avLst/>
            </a:prstGeom>
            <a:ln w="5715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ED5F594-1974-7D39-8C2B-856EB1B3E817}"/>
                </a:ext>
              </a:extLst>
            </p:cNvPr>
            <p:cNvSpPr txBox="1"/>
            <p:nvPr/>
          </p:nvSpPr>
          <p:spPr>
            <a:xfrm>
              <a:off x="1003720" y="5236001"/>
              <a:ext cx="2342650" cy="677108"/>
            </a:xfrm>
            <a:prstGeom prst="rect">
              <a:avLst/>
            </a:prstGeom>
            <a:noFill/>
          </p:spPr>
          <p:txBody>
            <a:bodyPr wrap="square" rtlCol="1">
              <a:spAutoFit/>
            </a:bodyPr>
            <a:lstStyle/>
            <a:p>
              <a:pPr algn="ctr"/>
              <a:r>
                <a:rPr lang="en-US" sz="2000" b="1" dirty="0">
                  <a:solidFill>
                    <a:schemeClr val="bg1"/>
                  </a:solidFill>
                </a:rPr>
                <a:t>Reaching</a:t>
              </a:r>
            </a:p>
            <a:p>
              <a:pPr algn="ctr"/>
              <a:r>
                <a:rPr lang="en-US" dirty="0"/>
                <a:t>6 blocks, with prime</a:t>
              </a:r>
              <a:endParaRPr lang="he-IL" sz="1600" dirty="0"/>
            </a:p>
          </p:txBody>
        </p:sp>
      </p:grpSp>
      <p:grpSp>
        <p:nvGrpSpPr>
          <p:cNvPr id="9" name="Group 8">
            <a:extLst>
              <a:ext uri="{FF2B5EF4-FFF2-40B4-BE49-F238E27FC236}">
                <a16:creationId xmlns:a16="http://schemas.microsoft.com/office/drawing/2014/main" id="{6D389BEA-B153-7756-5AA8-6968140420B1}"/>
              </a:ext>
            </a:extLst>
          </p:cNvPr>
          <p:cNvGrpSpPr/>
          <p:nvPr/>
        </p:nvGrpSpPr>
        <p:grpSpPr>
          <a:xfrm>
            <a:off x="4660901" y="1598194"/>
            <a:ext cx="6671573" cy="4030080"/>
            <a:chOff x="4667250" y="1599194"/>
            <a:chExt cx="6671573" cy="4030080"/>
          </a:xfrm>
        </p:grpSpPr>
        <p:sp>
          <p:nvSpPr>
            <p:cNvPr id="11" name="Rectangle 10">
              <a:extLst>
                <a:ext uri="{FF2B5EF4-FFF2-40B4-BE49-F238E27FC236}">
                  <a16:creationId xmlns:a16="http://schemas.microsoft.com/office/drawing/2014/main" id="{C6C98BCF-58DD-DB7C-3AD4-0940F01DE192}"/>
                </a:ext>
              </a:extLst>
            </p:cNvPr>
            <p:cNvSpPr/>
            <p:nvPr/>
          </p:nvSpPr>
          <p:spPr>
            <a:xfrm>
              <a:off x="4667250" y="1867315"/>
              <a:ext cx="6671573" cy="3761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 name="Rectangle 4">
              <a:extLst>
                <a:ext uri="{FF2B5EF4-FFF2-40B4-BE49-F238E27FC236}">
                  <a16:creationId xmlns:a16="http://schemas.microsoft.com/office/drawing/2014/main" id="{45556BA7-7D6B-5BD7-8F24-CE3E9FAE2307}"/>
                </a:ext>
              </a:extLst>
            </p:cNvPr>
            <p:cNvSpPr/>
            <p:nvPr/>
          </p:nvSpPr>
          <p:spPr>
            <a:xfrm>
              <a:off x="10528300" y="1599194"/>
              <a:ext cx="810523" cy="3743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a:extLst>
                <a:ext uri="{FF2B5EF4-FFF2-40B4-BE49-F238E27FC236}">
                  <a16:creationId xmlns:a16="http://schemas.microsoft.com/office/drawing/2014/main" id="{D7F2BA9F-DFD2-4523-59BC-1BDCD23316C9}"/>
                </a:ext>
              </a:extLst>
            </p:cNvPr>
            <p:cNvSpPr/>
            <p:nvPr/>
          </p:nvSpPr>
          <p:spPr>
            <a:xfrm>
              <a:off x="4764435" y="1599194"/>
              <a:ext cx="810523" cy="3743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0" name="Rectangle 9">
            <a:extLst>
              <a:ext uri="{FF2B5EF4-FFF2-40B4-BE49-F238E27FC236}">
                <a16:creationId xmlns:a16="http://schemas.microsoft.com/office/drawing/2014/main" id="{F8209344-DB18-1795-674C-D21C8AA6F29A}"/>
              </a:ext>
            </a:extLst>
          </p:cNvPr>
          <p:cNvSpPr/>
          <p:nvPr/>
        </p:nvSpPr>
        <p:spPr>
          <a:xfrm>
            <a:off x="9058771" y="4778140"/>
            <a:ext cx="2027910" cy="833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EE8A0213-E826-208A-E235-B00B73AC5E9A}"/>
              </a:ext>
            </a:extLst>
          </p:cNvPr>
          <p:cNvSpPr txBox="1"/>
          <p:nvPr/>
        </p:nvSpPr>
        <p:spPr>
          <a:xfrm>
            <a:off x="11185160" y="4479774"/>
            <a:ext cx="637309" cy="400110"/>
          </a:xfrm>
          <a:prstGeom prst="rect">
            <a:avLst/>
          </a:prstGeom>
          <a:noFill/>
        </p:spPr>
        <p:txBody>
          <a:bodyPr wrap="square" rtlCol="1">
            <a:spAutoFit/>
          </a:bodyPr>
          <a:lstStyle/>
          <a:p>
            <a:r>
              <a:rPr lang="en-US" sz="2000" b="1" dirty="0"/>
              <a:t>24%</a:t>
            </a:r>
          </a:p>
        </p:txBody>
      </p:sp>
      <p:sp>
        <p:nvSpPr>
          <p:cNvPr id="14" name="TextBox 13">
            <a:extLst>
              <a:ext uri="{FF2B5EF4-FFF2-40B4-BE49-F238E27FC236}">
                <a16:creationId xmlns:a16="http://schemas.microsoft.com/office/drawing/2014/main" id="{3ED2D97B-B2A8-3688-C46B-7DAFD8D51FE1}"/>
              </a:ext>
            </a:extLst>
          </p:cNvPr>
          <p:cNvSpPr txBox="1"/>
          <p:nvPr/>
        </p:nvSpPr>
        <p:spPr>
          <a:xfrm>
            <a:off x="11185160" y="1739036"/>
            <a:ext cx="637309" cy="400110"/>
          </a:xfrm>
          <a:prstGeom prst="rect">
            <a:avLst/>
          </a:prstGeom>
          <a:noFill/>
        </p:spPr>
        <p:txBody>
          <a:bodyPr wrap="square" rtlCol="1">
            <a:spAutoFit/>
          </a:bodyPr>
          <a:lstStyle/>
          <a:p>
            <a:r>
              <a:rPr lang="en-US" sz="2000" b="1" dirty="0"/>
              <a:t>94%</a:t>
            </a:r>
          </a:p>
        </p:txBody>
      </p:sp>
    </p:spTree>
    <p:extLst>
      <p:ext uri="{BB962C8B-B14F-4D97-AF65-F5344CB8AC3E}">
        <p14:creationId xmlns:p14="http://schemas.microsoft.com/office/powerpoint/2010/main" val="138549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Experiment 4</a:t>
            </a:r>
          </a:p>
        </p:txBody>
      </p:sp>
      <p:sp>
        <p:nvSpPr>
          <p:cNvPr id="27" name="TextBox 26">
            <a:extLst>
              <a:ext uri="{FF2B5EF4-FFF2-40B4-BE49-F238E27FC236}">
                <a16:creationId xmlns:a16="http://schemas.microsoft.com/office/drawing/2014/main" id="{ED11E602-AA81-4BB1-8BDA-4CFD81C1480E}"/>
              </a:ext>
            </a:extLst>
          </p:cNvPr>
          <p:cNvSpPr txBox="1"/>
          <p:nvPr/>
        </p:nvSpPr>
        <p:spPr>
          <a:xfrm>
            <a:off x="220419" y="6381457"/>
            <a:ext cx="3184478" cy="369332"/>
          </a:xfrm>
          <a:prstGeom prst="rect">
            <a:avLst/>
          </a:prstGeom>
          <a:noFill/>
        </p:spPr>
        <p:txBody>
          <a:bodyPr wrap="square" rtlCol="1">
            <a:spAutoFit/>
          </a:bodyPr>
          <a:lstStyle/>
          <a:p>
            <a:r>
              <a:rPr lang="en-US" dirty="0"/>
              <a:t>N = 30</a:t>
            </a:r>
            <a:endParaRPr lang="he-IL" dirty="0"/>
          </a:p>
        </p:txBody>
      </p:sp>
      <p:pic>
        <p:nvPicPr>
          <p:cNvPr id="18" name="Picture 17">
            <a:extLst>
              <a:ext uri="{FF2B5EF4-FFF2-40B4-BE49-F238E27FC236}">
                <a16:creationId xmlns:a16="http://schemas.microsoft.com/office/drawing/2014/main" id="{3792BD50-D292-1635-48C0-8CE188459B25}"/>
              </a:ext>
            </a:extLst>
          </p:cNvPr>
          <p:cNvPicPr>
            <a:picLocks noChangeAspect="1"/>
          </p:cNvPicPr>
          <p:nvPr/>
        </p:nvPicPr>
        <p:blipFill>
          <a:blip r:embed="rId3"/>
          <a:stretch>
            <a:fillRect/>
          </a:stretch>
        </p:blipFill>
        <p:spPr>
          <a:xfrm>
            <a:off x="10473166" y="6051947"/>
            <a:ext cx="1498415" cy="527143"/>
          </a:xfrm>
          <a:prstGeom prst="rect">
            <a:avLst/>
          </a:prstGeom>
        </p:spPr>
      </p:pic>
      <p:pic>
        <p:nvPicPr>
          <p:cNvPr id="5" name="Picture 4">
            <a:extLst>
              <a:ext uri="{FF2B5EF4-FFF2-40B4-BE49-F238E27FC236}">
                <a16:creationId xmlns:a16="http://schemas.microsoft.com/office/drawing/2014/main" id="{364E57DB-0E80-3F8F-CC47-85C470B49E3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2619" t="54422" r="41102" b="10206"/>
          <a:stretch/>
        </p:blipFill>
        <p:spPr bwMode="auto">
          <a:xfrm>
            <a:off x="16220" y="1296921"/>
            <a:ext cx="3170497" cy="3479584"/>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C331B94E-86AF-DA73-BD08-E598E6E6B8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205" t="54530" r="24516" b="10207"/>
          <a:stretch/>
        </p:blipFill>
        <p:spPr bwMode="auto">
          <a:xfrm>
            <a:off x="2776698" y="1302217"/>
            <a:ext cx="3170497" cy="3468990"/>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6A20D1A6-48D9-B932-62D9-B0EE1AAB0EB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656" t="54422" r="58065" b="10206"/>
          <a:stretch/>
        </p:blipFill>
        <p:spPr bwMode="auto">
          <a:xfrm>
            <a:off x="5486949" y="1296629"/>
            <a:ext cx="3170497" cy="3479584"/>
          </a:xfrm>
          <a:prstGeom prst="rect">
            <a:avLst/>
          </a:prstGeom>
          <a:noFill/>
          <a:ln>
            <a:noFill/>
          </a:ln>
          <a:extLst>
            <a:ext uri="{53640926-AAD7-44D8-BBD7-CCE9431645EC}">
              <a14:shadowObscured xmlns:a14="http://schemas.microsoft.com/office/drawing/2010/main"/>
            </a:ext>
          </a:extLst>
        </p:spPr>
      </p:pic>
      <p:pic>
        <p:nvPicPr>
          <p:cNvPr id="22" name="Picture 21">
            <a:extLst>
              <a:ext uri="{FF2B5EF4-FFF2-40B4-BE49-F238E27FC236}">
                <a16:creationId xmlns:a16="http://schemas.microsoft.com/office/drawing/2014/main" id="{4CBB7CDD-FC11-180F-F022-CE470705408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2024" t="7550" r="41697" b="58226"/>
          <a:stretch/>
        </p:blipFill>
        <p:spPr bwMode="auto">
          <a:xfrm>
            <a:off x="9058271" y="1346866"/>
            <a:ext cx="3170497" cy="3366731"/>
          </a:xfrm>
          <a:prstGeom prst="rect">
            <a:avLst/>
          </a:prstGeom>
          <a:noFill/>
          <a:ln>
            <a:noFill/>
          </a:ln>
          <a:extLst>
            <a:ext uri="{53640926-AAD7-44D8-BBD7-CCE9431645EC}">
              <a14:shadowObscured xmlns:a14="http://schemas.microsoft.com/office/drawing/2010/main"/>
            </a:ext>
          </a:extLst>
        </p:spPr>
      </p:pic>
      <p:grpSp>
        <p:nvGrpSpPr>
          <p:cNvPr id="4" name="Group 3">
            <a:extLst>
              <a:ext uri="{FF2B5EF4-FFF2-40B4-BE49-F238E27FC236}">
                <a16:creationId xmlns:a16="http://schemas.microsoft.com/office/drawing/2014/main" id="{3B00F86F-0B1D-D5F5-F94B-428CEAA1EB0B}"/>
              </a:ext>
            </a:extLst>
          </p:cNvPr>
          <p:cNvGrpSpPr/>
          <p:nvPr/>
        </p:nvGrpSpPr>
        <p:grpSpPr>
          <a:xfrm>
            <a:off x="4106194" y="5415100"/>
            <a:ext cx="4301729" cy="1550977"/>
            <a:chOff x="2943661" y="5560738"/>
            <a:chExt cx="3630319" cy="1308902"/>
          </a:xfrm>
        </p:grpSpPr>
        <p:grpSp>
          <p:nvGrpSpPr>
            <p:cNvPr id="29" name="Group 28">
              <a:extLst>
                <a:ext uri="{FF2B5EF4-FFF2-40B4-BE49-F238E27FC236}">
                  <a16:creationId xmlns:a16="http://schemas.microsoft.com/office/drawing/2014/main" id="{8A96BEA2-A13F-A4A6-8398-58DAC4201016}"/>
                </a:ext>
              </a:extLst>
            </p:cNvPr>
            <p:cNvGrpSpPr/>
            <p:nvPr/>
          </p:nvGrpSpPr>
          <p:grpSpPr>
            <a:xfrm>
              <a:off x="2943661" y="5560738"/>
              <a:ext cx="3630319" cy="1308902"/>
              <a:chOff x="43245" y="3854753"/>
              <a:chExt cx="8329685" cy="3003247"/>
            </a:xfrm>
          </p:grpSpPr>
          <p:sp>
            <p:nvSpPr>
              <p:cNvPr id="31" name="Speech Bubble: Oval 30">
                <a:extLst>
                  <a:ext uri="{FF2B5EF4-FFF2-40B4-BE49-F238E27FC236}">
                    <a16:creationId xmlns:a16="http://schemas.microsoft.com/office/drawing/2014/main" id="{5110DB6D-8D4A-F2D2-E17B-76761F7FD07D}"/>
                  </a:ext>
                </a:extLst>
              </p:cNvPr>
              <p:cNvSpPr/>
              <p:nvPr/>
            </p:nvSpPr>
            <p:spPr>
              <a:xfrm>
                <a:off x="4412343" y="4399078"/>
                <a:ext cx="1364421" cy="1006928"/>
              </a:xfrm>
              <a:prstGeom prst="wedgeEllipseCallout">
                <a:avLst>
                  <a:gd name="adj1" fmla="val 72247"/>
                  <a:gd name="adj2" fmla="val 4808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grpSp>
            <p:nvGrpSpPr>
              <p:cNvPr id="32" name="Group 31">
                <a:extLst>
                  <a:ext uri="{FF2B5EF4-FFF2-40B4-BE49-F238E27FC236}">
                    <a16:creationId xmlns:a16="http://schemas.microsoft.com/office/drawing/2014/main" id="{B74B6295-952D-B0BF-EFDC-C6F0036D1C3D}"/>
                  </a:ext>
                </a:extLst>
              </p:cNvPr>
              <p:cNvGrpSpPr/>
              <p:nvPr/>
            </p:nvGrpSpPr>
            <p:grpSpPr>
              <a:xfrm>
                <a:off x="43245" y="3854753"/>
                <a:ext cx="8329685" cy="3003247"/>
                <a:chOff x="43245" y="3854753"/>
                <a:chExt cx="8329685" cy="3003247"/>
              </a:xfrm>
            </p:grpSpPr>
            <p:pic>
              <p:nvPicPr>
                <p:cNvPr id="36" name="Picture 2" descr="Falling out, lashing out and blurting out: phrasal verbs connected with  arguing (1). – About Words – Cambridge Dictionary blog">
                  <a:extLst>
                    <a:ext uri="{FF2B5EF4-FFF2-40B4-BE49-F238E27FC236}">
                      <a16:creationId xmlns:a16="http://schemas.microsoft.com/office/drawing/2014/main" id="{C23584A1-0E02-F4E9-60CC-DE11EB031F3F}"/>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9500" l="1167" r="96667">
                              <a14:foregroundMark x1="22833" y1="95500" x2="18167" y2="75250"/>
                              <a14:foregroundMark x1="18167" y1="75250" x2="17833" y2="54000"/>
                              <a14:foregroundMark x1="17833" y1="54000" x2="18167" y2="53250"/>
                              <a14:foregroundMark x1="12000" y1="61750" x2="14167" y2="92000"/>
                              <a14:foregroundMark x1="14167" y1="92000" x2="21333" y2="95750"/>
                              <a14:foregroundMark x1="27000" y1="78000" x2="28333" y2="87500"/>
                              <a14:foregroundMark x1="7833" y1="70250" x2="5500" y2="86500"/>
                              <a14:foregroundMark x1="29833" y1="38750" x2="32167" y2="56500"/>
                              <a14:foregroundMark x1="32167" y1="56500" x2="32000" y2="57000"/>
                              <a14:foregroundMark x1="5167" y1="72250" x2="1333" y2="89750"/>
                              <a14:foregroundMark x1="1333" y1="89750" x2="1333" y2="90000"/>
                              <a14:foregroundMark x1="26833" y1="87250" x2="27167" y2="97750"/>
                              <a14:foregroundMark x1="12500" y1="94750" x2="21167" y2="99000"/>
                              <a14:foregroundMark x1="87167" y1="87750" x2="92333" y2="99500"/>
                              <a14:foregroundMark x1="92333" y1="99500" x2="92333" y2="99500"/>
                              <a14:foregroundMark x1="64833" y1="59750" x2="63167" y2="57250"/>
                              <a14:foregroundMark x1="95000" y1="96750" x2="96667" y2="99250"/>
                            </a14:backgroundRemoval>
                          </a14:imgEffect>
                        </a14:imgLayer>
                      </a14:imgProps>
                    </a:ext>
                    <a:ext uri="{28A0092B-C50C-407E-A947-70E740481C1C}">
                      <a14:useLocalDpi xmlns:a14="http://schemas.microsoft.com/office/drawing/2010/main" val="0"/>
                    </a:ext>
                  </a:extLst>
                </a:blip>
                <a:srcRect t="21174" r="53264"/>
                <a:stretch/>
              </p:blipFill>
              <p:spPr bwMode="auto">
                <a:xfrm>
                  <a:off x="43245" y="3854753"/>
                  <a:ext cx="2670926" cy="3003247"/>
                </a:xfrm>
                <a:prstGeom prst="rect">
                  <a:avLst/>
                </a:prstGeom>
                <a:noFill/>
                <a:effectLst>
                  <a:glow rad="127000">
                    <a:srgbClr val="92D050"/>
                  </a:glow>
                </a:effectLst>
                <a:extLst>
                  <a:ext uri="{909E8E84-426E-40DD-AFC4-6F175D3DCCD1}">
                    <a14:hiddenFill xmlns:a14="http://schemas.microsoft.com/office/drawing/2010/main">
                      <a:solidFill>
                        <a:srgbClr val="FFFFFF"/>
                      </a:solidFill>
                    </a14:hiddenFill>
                  </a:ext>
                </a:extLst>
              </p:spPr>
            </p:pic>
            <p:pic>
              <p:nvPicPr>
                <p:cNvPr id="37" name="Picture 2" descr="Falling out, lashing out and blurting out: phrasal verbs connected with  arguing (1). – About Words – Cambridge Dictionary blog">
                  <a:extLst>
                    <a:ext uri="{FF2B5EF4-FFF2-40B4-BE49-F238E27FC236}">
                      <a16:creationId xmlns:a16="http://schemas.microsoft.com/office/drawing/2014/main" id="{87DFCB5C-A528-D2B8-EFB9-5EDBCDBCFEAE}"/>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9500" l="1167" r="96667">
                              <a14:foregroundMark x1="22833" y1="95500" x2="18167" y2="75250"/>
                              <a14:foregroundMark x1="18167" y1="75250" x2="17833" y2="54000"/>
                              <a14:foregroundMark x1="17833" y1="54000" x2="18167" y2="53250"/>
                              <a14:foregroundMark x1="12000" y1="61750" x2="14167" y2="92000"/>
                              <a14:foregroundMark x1="14167" y1="92000" x2="21333" y2="95750"/>
                              <a14:foregroundMark x1="27000" y1="78000" x2="28333" y2="87500"/>
                              <a14:foregroundMark x1="7833" y1="70250" x2="5500" y2="86500"/>
                              <a14:foregroundMark x1="29833" y1="38750" x2="32167" y2="56500"/>
                              <a14:foregroundMark x1="32167" y1="56500" x2="32000" y2="57000"/>
                              <a14:foregroundMark x1="5167" y1="72250" x2="1333" y2="89750"/>
                              <a14:foregroundMark x1="1333" y1="89750" x2="1333" y2="90000"/>
                              <a14:foregroundMark x1="26833" y1="87250" x2="27167" y2="97750"/>
                              <a14:foregroundMark x1="12500" y1="94750" x2="21167" y2="99000"/>
                              <a14:foregroundMark x1="87167" y1="87750" x2="92333" y2="99500"/>
                              <a14:foregroundMark x1="92333" y1="99500" x2="92333" y2="99500"/>
                              <a14:foregroundMark x1="64833" y1="59750" x2="63167" y2="57250"/>
                              <a14:foregroundMark x1="95000" y1="96750" x2="96667" y2="99250"/>
                            </a14:backgroundRemoval>
                          </a14:imgEffect>
                        </a14:imgLayer>
                      </a14:imgProps>
                    </a:ext>
                    <a:ext uri="{28A0092B-C50C-407E-A947-70E740481C1C}">
                      <a14:useLocalDpi xmlns:a14="http://schemas.microsoft.com/office/drawing/2010/main" val="0"/>
                    </a:ext>
                  </a:extLst>
                </a:blip>
                <a:srcRect l="57285" t="21174"/>
                <a:stretch/>
              </p:blipFill>
              <p:spPr bwMode="auto">
                <a:xfrm>
                  <a:off x="5931746" y="3854753"/>
                  <a:ext cx="2441184" cy="3003247"/>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Speech Bubble: Oval 32">
                <a:extLst>
                  <a:ext uri="{FF2B5EF4-FFF2-40B4-BE49-F238E27FC236}">
                    <a16:creationId xmlns:a16="http://schemas.microsoft.com/office/drawing/2014/main" id="{128067EB-7C61-8ABA-BC73-D0B68A1DFA17}"/>
                  </a:ext>
                </a:extLst>
              </p:cNvPr>
              <p:cNvSpPr/>
              <p:nvPr/>
            </p:nvSpPr>
            <p:spPr>
              <a:xfrm>
                <a:off x="2615262" y="4399078"/>
                <a:ext cx="1364421" cy="1006928"/>
              </a:xfrm>
              <a:prstGeom prst="wedgeEllipseCallout">
                <a:avLst>
                  <a:gd name="adj1" fmla="val -68170"/>
                  <a:gd name="adj2" fmla="val 3006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a:p>
            </p:txBody>
          </p:sp>
        </p:grpSp>
        <p:sp>
          <p:nvSpPr>
            <p:cNvPr id="2" name="TextBox 1">
              <a:extLst>
                <a:ext uri="{FF2B5EF4-FFF2-40B4-BE49-F238E27FC236}">
                  <a16:creationId xmlns:a16="http://schemas.microsoft.com/office/drawing/2014/main" id="{1CCF91F3-1BF5-9EC7-A5C3-A6864F66D423}"/>
                </a:ext>
              </a:extLst>
            </p:cNvPr>
            <p:cNvSpPr txBox="1"/>
            <p:nvPr/>
          </p:nvSpPr>
          <p:spPr>
            <a:xfrm>
              <a:off x="3915740" y="5845157"/>
              <a:ext cx="930321" cy="311687"/>
            </a:xfrm>
            <a:prstGeom prst="rect">
              <a:avLst/>
            </a:prstGeom>
            <a:noFill/>
          </p:spPr>
          <p:txBody>
            <a:bodyPr wrap="square" rtlCol="1">
              <a:spAutoFit/>
            </a:bodyPr>
            <a:lstStyle/>
            <a:p>
              <a:pPr algn="ctr"/>
              <a:r>
                <a:rPr lang="en-US" sz="900" dirty="0">
                  <a:solidFill>
                    <a:schemeClr val="tx1"/>
                  </a:solidFill>
                </a:rPr>
                <a:t>Unconscious processing!</a:t>
              </a:r>
              <a:endParaRPr lang="he-IL" sz="900" dirty="0"/>
            </a:p>
          </p:txBody>
        </p:sp>
        <p:sp>
          <p:nvSpPr>
            <p:cNvPr id="3" name="TextBox 2">
              <a:extLst>
                <a:ext uri="{FF2B5EF4-FFF2-40B4-BE49-F238E27FC236}">
                  <a16:creationId xmlns:a16="http://schemas.microsoft.com/office/drawing/2014/main" id="{A4E954F6-C5D0-4314-747A-6536DB6A27C0}"/>
                </a:ext>
              </a:extLst>
            </p:cNvPr>
            <p:cNvSpPr txBox="1"/>
            <p:nvPr/>
          </p:nvSpPr>
          <p:spPr>
            <a:xfrm>
              <a:off x="4705355" y="5753524"/>
              <a:ext cx="867312" cy="428569"/>
            </a:xfrm>
            <a:prstGeom prst="rect">
              <a:avLst/>
            </a:prstGeom>
            <a:noFill/>
          </p:spPr>
          <p:txBody>
            <a:bodyPr wrap="square" rtlCol="1">
              <a:spAutoFit/>
            </a:bodyPr>
            <a:lstStyle/>
            <a:p>
              <a:pPr algn="ctr"/>
              <a:r>
                <a:rPr lang="en-US" sz="900" b="1" dirty="0">
                  <a:solidFill>
                    <a:schemeClr val="tx1"/>
                  </a:solidFill>
                </a:rPr>
                <a:t>No</a:t>
              </a:r>
            </a:p>
            <a:p>
              <a:pPr algn="ctr"/>
              <a:r>
                <a:rPr lang="en-US" sz="900" dirty="0">
                  <a:solidFill>
                    <a:schemeClr val="tx1"/>
                  </a:solidFill>
                </a:rPr>
                <a:t>Unconscious processing!</a:t>
              </a:r>
              <a:endParaRPr lang="he-IL" sz="900" dirty="0"/>
            </a:p>
          </p:txBody>
        </p:sp>
      </p:grpSp>
      <p:sp>
        <p:nvSpPr>
          <p:cNvPr id="7" name="TextBox 6">
            <a:extLst>
              <a:ext uri="{FF2B5EF4-FFF2-40B4-BE49-F238E27FC236}">
                <a16:creationId xmlns:a16="http://schemas.microsoft.com/office/drawing/2014/main" id="{22E20477-422F-E7F0-386A-2D10677FEB20}"/>
              </a:ext>
            </a:extLst>
          </p:cNvPr>
          <p:cNvSpPr txBox="1"/>
          <p:nvPr/>
        </p:nvSpPr>
        <p:spPr>
          <a:xfrm>
            <a:off x="714462" y="4682559"/>
            <a:ext cx="2272923" cy="769441"/>
          </a:xfrm>
          <a:prstGeom prst="rect">
            <a:avLst/>
          </a:prstGeom>
          <a:noFill/>
        </p:spPr>
        <p:txBody>
          <a:bodyPr wrap="square" rtlCol="1">
            <a:spAutoFit/>
          </a:bodyPr>
          <a:lstStyle/>
          <a:p>
            <a:pPr algn="ctr"/>
            <a:r>
              <a:rPr lang="en-US" sz="2000" b="1" dirty="0"/>
              <a:t>p = 0.001</a:t>
            </a:r>
          </a:p>
          <a:p>
            <a:pPr algn="ctr"/>
            <a:r>
              <a:rPr lang="en-US" sz="2400" dirty="0"/>
              <a:t>Cohen’s d = 0.69</a:t>
            </a:r>
          </a:p>
        </p:txBody>
      </p:sp>
      <p:sp>
        <p:nvSpPr>
          <p:cNvPr id="10" name="TextBox 9">
            <a:extLst>
              <a:ext uri="{FF2B5EF4-FFF2-40B4-BE49-F238E27FC236}">
                <a16:creationId xmlns:a16="http://schemas.microsoft.com/office/drawing/2014/main" id="{C561FAFD-D405-4622-257F-96FBFB0649C1}"/>
              </a:ext>
            </a:extLst>
          </p:cNvPr>
          <p:cNvSpPr txBox="1"/>
          <p:nvPr/>
        </p:nvSpPr>
        <p:spPr>
          <a:xfrm>
            <a:off x="3372233" y="4682559"/>
            <a:ext cx="2375630" cy="769441"/>
          </a:xfrm>
          <a:prstGeom prst="rect">
            <a:avLst/>
          </a:prstGeom>
          <a:noFill/>
        </p:spPr>
        <p:txBody>
          <a:bodyPr wrap="square" rtlCol="1">
            <a:spAutoFit/>
          </a:bodyPr>
          <a:lstStyle/>
          <a:p>
            <a:pPr algn="ctr"/>
            <a:r>
              <a:rPr lang="en-US" sz="2000" b="1" dirty="0"/>
              <a:t>p &lt; 0.001</a:t>
            </a:r>
          </a:p>
          <a:p>
            <a:pPr algn="ctr"/>
            <a:r>
              <a:rPr lang="en-US" sz="2400" dirty="0"/>
              <a:t>Cohen’s d = 0.95</a:t>
            </a:r>
            <a:endParaRPr lang="he-IL" sz="2400" dirty="0"/>
          </a:p>
        </p:txBody>
      </p:sp>
      <p:sp>
        <p:nvSpPr>
          <p:cNvPr id="11" name="TextBox 10">
            <a:extLst>
              <a:ext uri="{FF2B5EF4-FFF2-40B4-BE49-F238E27FC236}">
                <a16:creationId xmlns:a16="http://schemas.microsoft.com/office/drawing/2014/main" id="{A3C3E7CC-D760-1DF9-62FE-732E2537744D}"/>
              </a:ext>
            </a:extLst>
          </p:cNvPr>
          <p:cNvSpPr txBox="1"/>
          <p:nvPr/>
        </p:nvSpPr>
        <p:spPr>
          <a:xfrm>
            <a:off x="6306531" y="4682559"/>
            <a:ext cx="2315469" cy="769441"/>
          </a:xfrm>
          <a:prstGeom prst="rect">
            <a:avLst/>
          </a:prstGeom>
          <a:noFill/>
        </p:spPr>
        <p:txBody>
          <a:bodyPr wrap="square" rtlCol="1">
            <a:spAutoFit/>
          </a:bodyPr>
          <a:lstStyle/>
          <a:p>
            <a:pPr algn="ctr"/>
            <a:r>
              <a:rPr lang="en-US" sz="2000" b="1" dirty="0"/>
              <a:t>p &lt; 0.001</a:t>
            </a:r>
          </a:p>
          <a:p>
            <a:pPr algn="ctr"/>
            <a:r>
              <a:rPr lang="en-US" sz="2400" dirty="0"/>
              <a:t>Cohen’s d = 1.17</a:t>
            </a:r>
            <a:endParaRPr lang="he-IL" sz="2400" dirty="0"/>
          </a:p>
        </p:txBody>
      </p:sp>
      <p:sp>
        <p:nvSpPr>
          <p:cNvPr id="12" name="TextBox 11">
            <a:extLst>
              <a:ext uri="{FF2B5EF4-FFF2-40B4-BE49-F238E27FC236}">
                <a16:creationId xmlns:a16="http://schemas.microsoft.com/office/drawing/2014/main" id="{CB20D8F9-B580-4DF7-675A-C20AED418531}"/>
              </a:ext>
            </a:extLst>
          </p:cNvPr>
          <p:cNvSpPr txBox="1"/>
          <p:nvPr/>
        </p:nvSpPr>
        <p:spPr>
          <a:xfrm>
            <a:off x="9807274" y="4682559"/>
            <a:ext cx="2368505" cy="769441"/>
          </a:xfrm>
          <a:prstGeom prst="rect">
            <a:avLst/>
          </a:prstGeom>
          <a:noFill/>
        </p:spPr>
        <p:txBody>
          <a:bodyPr wrap="square" rtlCol="1">
            <a:spAutoFit/>
          </a:bodyPr>
          <a:lstStyle/>
          <a:p>
            <a:pPr algn="ctr"/>
            <a:r>
              <a:rPr lang="en-US" sz="2000" b="1" dirty="0"/>
              <a:t>p &lt; 0.001</a:t>
            </a:r>
          </a:p>
          <a:p>
            <a:pPr algn="ctr"/>
            <a:r>
              <a:rPr lang="en-US" sz="2400" dirty="0"/>
              <a:t>Cohen’s d = 1.17</a:t>
            </a:r>
          </a:p>
        </p:txBody>
      </p:sp>
      <p:pic>
        <p:nvPicPr>
          <p:cNvPr id="1162" name="Picture 1161">
            <a:extLst>
              <a:ext uri="{FF2B5EF4-FFF2-40B4-BE49-F238E27FC236}">
                <a16:creationId xmlns:a16="http://schemas.microsoft.com/office/drawing/2014/main" id="{52765A98-BFE1-1550-9F12-C9D9F37173C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734" t="52477" r="41102" b="45374"/>
          <a:stretch/>
        </p:blipFill>
        <p:spPr bwMode="auto">
          <a:xfrm>
            <a:off x="1007533" y="693422"/>
            <a:ext cx="2174162" cy="211433"/>
          </a:xfrm>
          <a:prstGeom prst="rect">
            <a:avLst/>
          </a:prstGeom>
          <a:noFill/>
          <a:ln>
            <a:noFill/>
          </a:ln>
          <a:extLst>
            <a:ext uri="{53640926-AAD7-44D8-BBD7-CCE9431645EC}">
              <a14:shadowObscured xmlns:a14="http://schemas.microsoft.com/office/drawing/2010/main"/>
            </a:ext>
          </a:extLst>
        </p:spPr>
      </p:pic>
      <p:pic>
        <p:nvPicPr>
          <p:cNvPr id="1163" name="Picture 1162">
            <a:extLst>
              <a:ext uri="{FF2B5EF4-FFF2-40B4-BE49-F238E27FC236}">
                <a16:creationId xmlns:a16="http://schemas.microsoft.com/office/drawing/2014/main" id="{5A750A89-6E44-C985-4E41-AEA6A4C21D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205" t="52477" r="24516" b="45374"/>
          <a:stretch/>
        </p:blipFill>
        <p:spPr bwMode="auto">
          <a:xfrm>
            <a:off x="2771676" y="688127"/>
            <a:ext cx="3170497" cy="211432"/>
          </a:xfrm>
          <a:prstGeom prst="rect">
            <a:avLst/>
          </a:prstGeom>
          <a:noFill/>
          <a:ln>
            <a:noFill/>
          </a:ln>
          <a:extLst>
            <a:ext uri="{53640926-AAD7-44D8-BBD7-CCE9431645EC}">
              <a14:shadowObscured xmlns:a14="http://schemas.microsoft.com/office/drawing/2010/main"/>
            </a:ext>
          </a:extLst>
        </p:spPr>
      </p:pic>
      <p:pic>
        <p:nvPicPr>
          <p:cNvPr id="1164" name="Picture 1163">
            <a:extLst>
              <a:ext uri="{FF2B5EF4-FFF2-40B4-BE49-F238E27FC236}">
                <a16:creationId xmlns:a16="http://schemas.microsoft.com/office/drawing/2014/main" id="{1ACB0DDA-647B-A8F6-9B83-39FF354FEC5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0167" t="52426" r="58065" b="45425"/>
          <a:stretch/>
        </p:blipFill>
        <p:spPr bwMode="auto">
          <a:xfrm>
            <a:off x="6360433" y="688126"/>
            <a:ext cx="2291991" cy="211433"/>
          </a:xfrm>
          <a:prstGeom prst="rect">
            <a:avLst/>
          </a:prstGeom>
          <a:noFill/>
          <a:ln>
            <a:noFill/>
          </a:ln>
          <a:extLst>
            <a:ext uri="{53640926-AAD7-44D8-BBD7-CCE9431645EC}">
              <a14:shadowObscured xmlns:a14="http://schemas.microsoft.com/office/drawing/2010/main"/>
            </a:ext>
          </a:extLst>
        </p:spPr>
      </p:pic>
      <p:pic>
        <p:nvPicPr>
          <p:cNvPr id="1165" name="Picture 1164">
            <a:extLst>
              <a:ext uri="{FF2B5EF4-FFF2-40B4-BE49-F238E27FC236}">
                <a16:creationId xmlns:a16="http://schemas.microsoft.com/office/drawing/2014/main" id="{620D1BAB-0896-7B4C-B379-8EBBC53F790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2024" t="5043" r="41697" b="92808"/>
          <a:stretch/>
        </p:blipFill>
        <p:spPr bwMode="auto">
          <a:xfrm>
            <a:off x="9053249" y="688126"/>
            <a:ext cx="3170497" cy="211431"/>
          </a:xfrm>
          <a:prstGeom prst="rect">
            <a:avLst/>
          </a:prstGeom>
          <a:noFill/>
          <a:ln>
            <a:noFill/>
          </a:ln>
          <a:extLst>
            <a:ext uri="{53640926-AAD7-44D8-BBD7-CCE9431645EC}">
              <a14:shadowObscured xmlns:a14="http://schemas.microsoft.com/office/drawing/2010/main"/>
            </a:ext>
          </a:extLst>
        </p:spPr>
      </p:pic>
      <p:grpSp>
        <p:nvGrpSpPr>
          <p:cNvPr id="1175" name="Group 1174">
            <a:extLst>
              <a:ext uri="{FF2B5EF4-FFF2-40B4-BE49-F238E27FC236}">
                <a16:creationId xmlns:a16="http://schemas.microsoft.com/office/drawing/2014/main" id="{0AE24F28-035C-97FB-210C-D3E600D061D7}"/>
              </a:ext>
            </a:extLst>
          </p:cNvPr>
          <p:cNvGrpSpPr/>
          <p:nvPr/>
        </p:nvGrpSpPr>
        <p:grpSpPr>
          <a:xfrm>
            <a:off x="1287472" y="961615"/>
            <a:ext cx="1126901" cy="501605"/>
            <a:chOff x="1287472" y="831803"/>
            <a:chExt cx="1126901" cy="501605"/>
          </a:xfrm>
        </p:grpSpPr>
        <p:sp>
          <p:nvSpPr>
            <p:cNvPr id="1173" name="Freeform: Shape 1172">
              <a:extLst>
                <a:ext uri="{FF2B5EF4-FFF2-40B4-BE49-F238E27FC236}">
                  <a16:creationId xmlns:a16="http://schemas.microsoft.com/office/drawing/2014/main" id="{506636C3-AFC4-F6A9-84F7-A800D1DF8DE3}"/>
                </a:ext>
              </a:extLst>
            </p:cNvPr>
            <p:cNvSpPr/>
            <p:nvPr/>
          </p:nvSpPr>
          <p:spPr>
            <a:xfrm>
              <a:off x="1287472" y="1088710"/>
              <a:ext cx="1126901" cy="244698"/>
            </a:xfrm>
            <a:custGeom>
              <a:avLst/>
              <a:gdLst>
                <a:gd name="connsiteX0" fmla="*/ 0 w 1126901"/>
                <a:gd name="connsiteY0" fmla="*/ 283335 h 283335"/>
                <a:gd name="connsiteX1" fmla="*/ 0 w 1126901"/>
                <a:gd name="connsiteY1" fmla="*/ 0 h 283335"/>
                <a:gd name="connsiteX2" fmla="*/ 1126901 w 1126901"/>
                <a:gd name="connsiteY2" fmla="*/ 0 h 283335"/>
                <a:gd name="connsiteX3" fmla="*/ 1126901 w 1126901"/>
                <a:gd name="connsiteY3" fmla="*/ 244698 h 283335"/>
                <a:gd name="connsiteX0" fmla="*/ 0 w 1126901"/>
                <a:gd name="connsiteY0" fmla="*/ 224069 h 244698"/>
                <a:gd name="connsiteX1" fmla="*/ 0 w 1126901"/>
                <a:gd name="connsiteY1" fmla="*/ 0 h 244698"/>
                <a:gd name="connsiteX2" fmla="*/ 1126901 w 1126901"/>
                <a:gd name="connsiteY2" fmla="*/ 0 h 244698"/>
                <a:gd name="connsiteX3" fmla="*/ 1126901 w 1126901"/>
                <a:gd name="connsiteY3" fmla="*/ 244698 h 244698"/>
                <a:gd name="connsiteX0" fmla="*/ 0 w 1126901"/>
                <a:gd name="connsiteY0" fmla="*/ 260758 h 260758"/>
                <a:gd name="connsiteX1" fmla="*/ 0 w 1126901"/>
                <a:gd name="connsiteY1" fmla="*/ 0 h 260758"/>
                <a:gd name="connsiteX2" fmla="*/ 1126901 w 1126901"/>
                <a:gd name="connsiteY2" fmla="*/ 0 h 260758"/>
                <a:gd name="connsiteX3" fmla="*/ 1126901 w 1126901"/>
                <a:gd name="connsiteY3" fmla="*/ 244698 h 260758"/>
                <a:gd name="connsiteX0" fmla="*/ 0 w 1126901"/>
                <a:gd name="connsiteY0" fmla="*/ 235358 h 244698"/>
                <a:gd name="connsiteX1" fmla="*/ 0 w 1126901"/>
                <a:gd name="connsiteY1" fmla="*/ 0 h 244698"/>
                <a:gd name="connsiteX2" fmla="*/ 1126901 w 1126901"/>
                <a:gd name="connsiteY2" fmla="*/ 0 h 244698"/>
                <a:gd name="connsiteX3" fmla="*/ 1126901 w 1126901"/>
                <a:gd name="connsiteY3" fmla="*/ 244698 h 244698"/>
              </a:gdLst>
              <a:ahLst/>
              <a:cxnLst>
                <a:cxn ang="0">
                  <a:pos x="connsiteX0" y="connsiteY0"/>
                </a:cxn>
                <a:cxn ang="0">
                  <a:pos x="connsiteX1" y="connsiteY1"/>
                </a:cxn>
                <a:cxn ang="0">
                  <a:pos x="connsiteX2" y="connsiteY2"/>
                </a:cxn>
                <a:cxn ang="0">
                  <a:pos x="connsiteX3" y="connsiteY3"/>
                </a:cxn>
              </a:cxnLst>
              <a:rect l="l" t="t" r="r" b="b"/>
              <a:pathLst>
                <a:path w="1126901" h="244698">
                  <a:moveTo>
                    <a:pt x="0" y="235358"/>
                  </a:moveTo>
                  <a:lnTo>
                    <a:pt x="0" y="0"/>
                  </a:lnTo>
                  <a:lnTo>
                    <a:pt x="1126901" y="0"/>
                  </a:lnTo>
                  <a:lnTo>
                    <a:pt x="1126901" y="244698"/>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74" name="TextBox 1173">
              <a:extLst>
                <a:ext uri="{FF2B5EF4-FFF2-40B4-BE49-F238E27FC236}">
                  <a16:creationId xmlns:a16="http://schemas.microsoft.com/office/drawing/2014/main" id="{AF0E234A-8A53-07AE-79CF-33E042C05539}"/>
                </a:ext>
              </a:extLst>
            </p:cNvPr>
            <p:cNvSpPr txBox="1"/>
            <p:nvPr/>
          </p:nvSpPr>
          <p:spPr>
            <a:xfrm>
              <a:off x="1675780" y="831803"/>
              <a:ext cx="273755" cy="369332"/>
            </a:xfrm>
            <a:prstGeom prst="rect">
              <a:avLst/>
            </a:prstGeom>
            <a:noFill/>
          </p:spPr>
          <p:txBody>
            <a:bodyPr wrap="square" rtlCol="1">
              <a:spAutoFit/>
            </a:bodyPr>
            <a:lstStyle/>
            <a:p>
              <a:r>
                <a:rPr lang="en-US" b="1" dirty="0"/>
                <a:t>*</a:t>
              </a:r>
              <a:endParaRPr lang="he-IL" b="1" dirty="0"/>
            </a:p>
          </p:txBody>
        </p:sp>
      </p:grpSp>
      <p:grpSp>
        <p:nvGrpSpPr>
          <p:cNvPr id="1176" name="Group 1175">
            <a:extLst>
              <a:ext uri="{FF2B5EF4-FFF2-40B4-BE49-F238E27FC236}">
                <a16:creationId xmlns:a16="http://schemas.microsoft.com/office/drawing/2014/main" id="{DD86B6ED-CF7D-4C4F-743B-FDF972DBEA6E}"/>
              </a:ext>
            </a:extLst>
          </p:cNvPr>
          <p:cNvGrpSpPr/>
          <p:nvPr/>
        </p:nvGrpSpPr>
        <p:grpSpPr>
          <a:xfrm>
            <a:off x="3959223" y="961615"/>
            <a:ext cx="1126901" cy="501605"/>
            <a:chOff x="1287472" y="831803"/>
            <a:chExt cx="1126901" cy="501605"/>
          </a:xfrm>
        </p:grpSpPr>
        <p:sp>
          <p:nvSpPr>
            <p:cNvPr id="1177" name="Freeform: Shape 1176">
              <a:extLst>
                <a:ext uri="{FF2B5EF4-FFF2-40B4-BE49-F238E27FC236}">
                  <a16:creationId xmlns:a16="http://schemas.microsoft.com/office/drawing/2014/main" id="{AE89D65E-F3B4-FE86-1420-C5A950347007}"/>
                </a:ext>
              </a:extLst>
            </p:cNvPr>
            <p:cNvSpPr/>
            <p:nvPr/>
          </p:nvSpPr>
          <p:spPr>
            <a:xfrm>
              <a:off x="1287472" y="1088710"/>
              <a:ext cx="1126901" cy="244698"/>
            </a:xfrm>
            <a:custGeom>
              <a:avLst/>
              <a:gdLst>
                <a:gd name="connsiteX0" fmla="*/ 0 w 1126901"/>
                <a:gd name="connsiteY0" fmla="*/ 283335 h 283335"/>
                <a:gd name="connsiteX1" fmla="*/ 0 w 1126901"/>
                <a:gd name="connsiteY1" fmla="*/ 0 h 283335"/>
                <a:gd name="connsiteX2" fmla="*/ 1126901 w 1126901"/>
                <a:gd name="connsiteY2" fmla="*/ 0 h 283335"/>
                <a:gd name="connsiteX3" fmla="*/ 1126901 w 1126901"/>
                <a:gd name="connsiteY3" fmla="*/ 244698 h 283335"/>
                <a:gd name="connsiteX0" fmla="*/ 0 w 1126901"/>
                <a:gd name="connsiteY0" fmla="*/ 224069 h 244698"/>
                <a:gd name="connsiteX1" fmla="*/ 0 w 1126901"/>
                <a:gd name="connsiteY1" fmla="*/ 0 h 244698"/>
                <a:gd name="connsiteX2" fmla="*/ 1126901 w 1126901"/>
                <a:gd name="connsiteY2" fmla="*/ 0 h 244698"/>
                <a:gd name="connsiteX3" fmla="*/ 1126901 w 1126901"/>
                <a:gd name="connsiteY3" fmla="*/ 244698 h 244698"/>
                <a:gd name="connsiteX0" fmla="*/ 0 w 1126901"/>
                <a:gd name="connsiteY0" fmla="*/ 260758 h 260758"/>
                <a:gd name="connsiteX1" fmla="*/ 0 w 1126901"/>
                <a:gd name="connsiteY1" fmla="*/ 0 h 260758"/>
                <a:gd name="connsiteX2" fmla="*/ 1126901 w 1126901"/>
                <a:gd name="connsiteY2" fmla="*/ 0 h 260758"/>
                <a:gd name="connsiteX3" fmla="*/ 1126901 w 1126901"/>
                <a:gd name="connsiteY3" fmla="*/ 244698 h 260758"/>
                <a:gd name="connsiteX0" fmla="*/ 0 w 1126901"/>
                <a:gd name="connsiteY0" fmla="*/ 235358 h 244698"/>
                <a:gd name="connsiteX1" fmla="*/ 0 w 1126901"/>
                <a:gd name="connsiteY1" fmla="*/ 0 h 244698"/>
                <a:gd name="connsiteX2" fmla="*/ 1126901 w 1126901"/>
                <a:gd name="connsiteY2" fmla="*/ 0 h 244698"/>
                <a:gd name="connsiteX3" fmla="*/ 1126901 w 1126901"/>
                <a:gd name="connsiteY3" fmla="*/ 244698 h 244698"/>
              </a:gdLst>
              <a:ahLst/>
              <a:cxnLst>
                <a:cxn ang="0">
                  <a:pos x="connsiteX0" y="connsiteY0"/>
                </a:cxn>
                <a:cxn ang="0">
                  <a:pos x="connsiteX1" y="connsiteY1"/>
                </a:cxn>
                <a:cxn ang="0">
                  <a:pos x="connsiteX2" y="connsiteY2"/>
                </a:cxn>
                <a:cxn ang="0">
                  <a:pos x="connsiteX3" y="connsiteY3"/>
                </a:cxn>
              </a:cxnLst>
              <a:rect l="l" t="t" r="r" b="b"/>
              <a:pathLst>
                <a:path w="1126901" h="244698">
                  <a:moveTo>
                    <a:pt x="0" y="235358"/>
                  </a:moveTo>
                  <a:lnTo>
                    <a:pt x="0" y="0"/>
                  </a:lnTo>
                  <a:lnTo>
                    <a:pt x="1126901" y="0"/>
                  </a:lnTo>
                  <a:lnTo>
                    <a:pt x="1126901" y="244698"/>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78" name="TextBox 1177">
              <a:extLst>
                <a:ext uri="{FF2B5EF4-FFF2-40B4-BE49-F238E27FC236}">
                  <a16:creationId xmlns:a16="http://schemas.microsoft.com/office/drawing/2014/main" id="{08DE379C-55DB-C2E4-C841-EA2136478A6B}"/>
                </a:ext>
              </a:extLst>
            </p:cNvPr>
            <p:cNvSpPr txBox="1"/>
            <p:nvPr/>
          </p:nvSpPr>
          <p:spPr>
            <a:xfrm>
              <a:off x="1675780" y="831803"/>
              <a:ext cx="273755" cy="369332"/>
            </a:xfrm>
            <a:prstGeom prst="rect">
              <a:avLst/>
            </a:prstGeom>
            <a:noFill/>
          </p:spPr>
          <p:txBody>
            <a:bodyPr wrap="square" rtlCol="1">
              <a:spAutoFit/>
            </a:bodyPr>
            <a:lstStyle/>
            <a:p>
              <a:r>
                <a:rPr lang="en-US" b="1" dirty="0"/>
                <a:t>*</a:t>
              </a:r>
              <a:endParaRPr lang="he-IL" b="1" dirty="0"/>
            </a:p>
          </p:txBody>
        </p:sp>
      </p:grpSp>
      <p:grpSp>
        <p:nvGrpSpPr>
          <p:cNvPr id="1179" name="Group 1178">
            <a:extLst>
              <a:ext uri="{FF2B5EF4-FFF2-40B4-BE49-F238E27FC236}">
                <a16:creationId xmlns:a16="http://schemas.microsoft.com/office/drawing/2014/main" id="{401DC7B6-E485-5441-B065-5965419336EC}"/>
              </a:ext>
            </a:extLst>
          </p:cNvPr>
          <p:cNvGrpSpPr/>
          <p:nvPr/>
        </p:nvGrpSpPr>
        <p:grpSpPr>
          <a:xfrm>
            <a:off x="6900814" y="961615"/>
            <a:ext cx="1126901" cy="501605"/>
            <a:chOff x="1287472" y="831803"/>
            <a:chExt cx="1126901" cy="501605"/>
          </a:xfrm>
        </p:grpSpPr>
        <p:sp>
          <p:nvSpPr>
            <p:cNvPr id="1180" name="Freeform: Shape 1179">
              <a:extLst>
                <a:ext uri="{FF2B5EF4-FFF2-40B4-BE49-F238E27FC236}">
                  <a16:creationId xmlns:a16="http://schemas.microsoft.com/office/drawing/2014/main" id="{85F4F092-7CDB-A97B-9F44-047DF305498A}"/>
                </a:ext>
              </a:extLst>
            </p:cNvPr>
            <p:cNvSpPr/>
            <p:nvPr/>
          </p:nvSpPr>
          <p:spPr>
            <a:xfrm>
              <a:off x="1287472" y="1088710"/>
              <a:ext cx="1126901" cy="244698"/>
            </a:xfrm>
            <a:custGeom>
              <a:avLst/>
              <a:gdLst>
                <a:gd name="connsiteX0" fmla="*/ 0 w 1126901"/>
                <a:gd name="connsiteY0" fmla="*/ 283335 h 283335"/>
                <a:gd name="connsiteX1" fmla="*/ 0 w 1126901"/>
                <a:gd name="connsiteY1" fmla="*/ 0 h 283335"/>
                <a:gd name="connsiteX2" fmla="*/ 1126901 w 1126901"/>
                <a:gd name="connsiteY2" fmla="*/ 0 h 283335"/>
                <a:gd name="connsiteX3" fmla="*/ 1126901 w 1126901"/>
                <a:gd name="connsiteY3" fmla="*/ 244698 h 283335"/>
                <a:gd name="connsiteX0" fmla="*/ 0 w 1126901"/>
                <a:gd name="connsiteY0" fmla="*/ 224069 h 244698"/>
                <a:gd name="connsiteX1" fmla="*/ 0 w 1126901"/>
                <a:gd name="connsiteY1" fmla="*/ 0 h 244698"/>
                <a:gd name="connsiteX2" fmla="*/ 1126901 w 1126901"/>
                <a:gd name="connsiteY2" fmla="*/ 0 h 244698"/>
                <a:gd name="connsiteX3" fmla="*/ 1126901 w 1126901"/>
                <a:gd name="connsiteY3" fmla="*/ 244698 h 244698"/>
                <a:gd name="connsiteX0" fmla="*/ 0 w 1126901"/>
                <a:gd name="connsiteY0" fmla="*/ 260758 h 260758"/>
                <a:gd name="connsiteX1" fmla="*/ 0 w 1126901"/>
                <a:gd name="connsiteY1" fmla="*/ 0 h 260758"/>
                <a:gd name="connsiteX2" fmla="*/ 1126901 w 1126901"/>
                <a:gd name="connsiteY2" fmla="*/ 0 h 260758"/>
                <a:gd name="connsiteX3" fmla="*/ 1126901 w 1126901"/>
                <a:gd name="connsiteY3" fmla="*/ 244698 h 260758"/>
                <a:gd name="connsiteX0" fmla="*/ 0 w 1126901"/>
                <a:gd name="connsiteY0" fmla="*/ 235358 h 244698"/>
                <a:gd name="connsiteX1" fmla="*/ 0 w 1126901"/>
                <a:gd name="connsiteY1" fmla="*/ 0 h 244698"/>
                <a:gd name="connsiteX2" fmla="*/ 1126901 w 1126901"/>
                <a:gd name="connsiteY2" fmla="*/ 0 h 244698"/>
                <a:gd name="connsiteX3" fmla="*/ 1126901 w 1126901"/>
                <a:gd name="connsiteY3" fmla="*/ 244698 h 244698"/>
              </a:gdLst>
              <a:ahLst/>
              <a:cxnLst>
                <a:cxn ang="0">
                  <a:pos x="connsiteX0" y="connsiteY0"/>
                </a:cxn>
                <a:cxn ang="0">
                  <a:pos x="connsiteX1" y="connsiteY1"/>
                </a:cxn>
                <a:cxn ang="0">
                  <a:pos x="connsiteX2" y="connsiteY2"/>
                </a:cxn>
                <a:cxn ang="0">
                  <a:pos x="connsiteX3" y="connsiteY3"/>
                </a:cxn>
              </a:cxnLst>
              <a:rect l="l" t="t" r="r" b="b"/>
              <a:pathLst>
                <a:path w="1126901" h="244698">
                  <a:moveTo>
                    <a:pt x="0" y="235358"/>
                  </a:moveTo>
                  <a:lnTo>
                    <a:pt x="0" y="0"/>
                  </a:lnTo>
                  <a:lnTo>
                    <a:pt x="1126901" y="0"/>
                  </a:lnTo>
                  <a:lnTo>
                    <a:pt x="1126901" y="244698"/>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81" name="TextBox 1180">
              <a:extLst>
                <a:ext uri="{FF2B5EF4-FFF2-40B4-BE49-F238E27FC236}">
                  <a16:creationId xmlns:a16="http://schemas.microsoft.com/office/drawing/2014/main" id="{53A642F0-47DA-3B35-C068-C4918992569D}"/>
                </a:ext>
              </a:extLst>
            </p:cNvPr>
            <p:cNvSpPr txBox="1"/>
            <p:nvPr/>
          </p:nvSpPr>
          <p:spPr>
            <a:xfrm>
              <a:off x="1675780" y="831803"/>
              <a:ext cx="273755" cy="369332"/>
            </a:xfrm>
            <a:prstGeom prst="rect">
              <a:avLst/>
            </a:prstGeom>
            <a:noFill/>
          </p:spPr>
          <p:txBody>
            <a:bodyPr wrap="square" rtlCol="1">
              <a:spAutoFit/>
            </a:bodyPr>
            <a:lstStyle/>
            <a:p>
              <a:r>
                <a:rPr lang="en-US" b="1" dirty="0"/>
                <a:t>*</a:t>
              </a:r>
              <a:endParaRPr lang="he-IL" b="1" dirty="0"/>
            </a:p>
          </p:txBody>
        </p:sp>
      </p:grpSp>
      <p:grpSp>
        <p:nvGrpSpPr>
          <p:cNvPr id="1182" name="Group 1181">
            <a:extLst>
              <a:ext uri="{FF2B5EF4-FFF2-40B4-BE49-F238E27FC236}">
                <a16:creationId xmlns:a16="http://schemas.microsoft.com/office/drawing/2014/main" id="{43C20E90-9D24-9044-A6D2-7925F08AEA99}"/>
              </a:ext>
            </a:extLst>
          </p:cNvPr>
          <p:cNvGrpSpPr/>
          <p:nvPr/>
        </p:nvGrpSpPr>
        <p:grpSpPr>
          <a:xfrm>
            <a:off x="10428075" y="961615"/>
            <a:ext cx="1126901" cy="501605"/>
            <a:chOff x="1287472" y="831803"/>
            <a:chExt cx="1126901" cy="501605"/>
          </a:xfrm>
        </p:grpSpPr>
        <p:sp>
          <p:nvSpPr>
            <p:cNvPr id="1183" name="Freeform: Shape 1182">
              <a:extLst>
                <a:ext uri="{FF2B5EF4-FFF2-40B4-BE49-F238E27FC236}">
                  <a16:creationId xmlns:a16="http://schemas.microsoft.com/office/drawing/2014/main" id="{9CD4C194-3DCD-2369-0C4A-3F3C91A62118}"/>
                </a:ext>
              </a:extLst>
            </p:cNvPr>
            <p:cNvSpPr/>
            <p:nvPr/>
          </p:nvSpPr>
          <p:spPr>
            <a:xfrm>
              <a:off x="1287472" y="1088710"/>
              <a:ext cx="1126901" cy="244698"/>
            </a:xfrm>
            <a:custGeom>
              <a:avLst/>
              <a:gdLst>
                <a:gd name="connsiteX0" fmla="*/ 0 w 1126901"/>
                <a:gd name="connsiteY0" fmla="*/ 283335 h 283335"/>
                <a:gd name="connsiteX1" fmla="*/ 0 w 1126901"/>
                <a:gd name="connsiteY1" fmla="*/ 0 h 283335"/>
                <a:gd name="connsiteX2" fmla="*/ 1126901 w 1126901"/>
                <a:gd name="connsiteY2" fmla="*/ 0 h 283335"/>
                <a:gd name="connsiteX3" fmla="*/ 1126901 w 1126901"/>
                <a:gd name="connsiteY3" fmla="*/ 244698 h 283335"/>
                <a:gd name="connsiteX0" fmla="*/ 0 w 1126901"/>
                <a:gd name="connsiteY0" fmla="*/ 224069 h 244698"/>
                <a:gd name="connsiteX1" fmla="*/ 0 w 1126901"/>
                <a:gd name="connsiteY1" fmla="*/ 0 h 244698"/>
                <a:gd name="connsiteX2" fmla="*/ 1126901 w 1126901"/>
                <a:gd name="connsiteY2" fmla="*/ 0 h 244698"/>
                <a:gd name="connsiteX3" fmla="*/ 1126901 w 1126901"/>
                <a:gd name="connsiteY3" fmla="*/ 244698 h 244698"/>
                <a:gd name="connsiteX0" fmla="*/ 0 w 1126901"/>
                <a:gd name="connsiteY0" fmla="*/ 260758 h 260758"/>
                <a:gd name="connsiteX1" fmla="*/ 0 w 1126901"/>
                <a:gd name="connsiteY1" fmla="*/ 0 h 260758"/>
                <a:gd name="connsiteX2" fmla="*/ 1126901 w 1126901"/>
                <a:gd name="connsiteY2" fmla="*/ 0 h 260758"/>
                <a:gd name="connsiteX3" fmla="*/ 1126901 w 1126901"/>
                <a:gd name="connsiteY3" fmla="*/ 244698 h 260758"/>
                <a:gd name="connsiteX0" fmla="*/ 0 w 1126901"/>
                <a:gd name="connsiteY0" fmla="*/ 235358 h 244698"/>
                <a:gd name="connsiteX1" fmla="*/ 0 w 1126901"/>
                <a:gd name="connsiteY1" fmla="*/ 0 h 244698"/>
                <a:gd name="connsiteX2" fmla="*/ 1126901 w 1126901"/>
                <a:gd name="connsiteY2" fmla="*/ 0 h 244698"/>
                <a:gd name="connsiteX3" fmla="*/ 1126901 w 1126901"/>
                <a:gd name="connsiteY3" fmla="*/ 244698 h 244698"/>
              </a:gdLst>
              <a:ahLst/>
              <a:cxnLst>
                <a:cxn ang="0">
                  <a:pos x="connsiteX0" y="connsiteY0"/>
                </a:cxn>
                <a:cxn ang="0">
                  <a:pos x="connsiteX1" y="connsiteY1"/>
                </a:cxn>
                <a:cxn ang="0">
                  <a:pos x="connsiteX2" y="connsiteY2"/>
                </a:cxn>
                <a:cxn ang="0">
                  <a:pos x="connsiteX3" y="connsiteY3"/>
                </a:cxn>
              </a:cxnLst>
              <a:rect l="l" t="t" r="r" b="b"/>
              <a:pathLst>
                <a:path w="1126901" h="244698">
                  <a:moveTo>
                    <a:pt x="0" y="235358"/>
                  </a:moveTo>
                  <a:lnTo>
                    <a:pt x="0" y="0"/>
                  </a:lnTo>
                  <a:lnTo>
                    <a:pt x="1126901" y="0"/>
                  </a:lnTo>
                  <a:lnTo>
                    <a:pt x="1126901" y="244698"/>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84" name="TextBox 1183">
              <a:extLst>
                <a:ext uri="{FF2B5EF4-FFF2-40B4-BE49-F238E27FC236}">
                  <a16:creationId xmlns:a16="http://schemas.microsoft.com/office/drawing/2014/main" id="{57FB532F-570D-23B3-E219-42C95DC03DCF}"/>
                </a:ext>
              </a:extLst>
            </p:cNvPr>
            <p:cNvSpPr txBox="1"/>
            <p:nvPr/>
          </p:nvSpPr>
          <p:spPr>
            <a:xfrm>
              <a:off x="1675780" y="831803"/>
              <a:ext cx="273755" cy="369332"/>
            </a:xfrm>
            <a:prstGeom prst="rect">
              <a:avLst/>
            </a:prstGeom>
            <a:noFill/>
          </p:spPr>
          <p:txBody>
            <a:bodyPr wrap="square" rtlCol="1">
              <a:spAutoFit/>
            </a:bodyPr>
            <a:lstStyle/>
            <a:p>
              <a:r>
                <a:rPr lang="en-US" b="1" dirty="0"/>
                <a:t>*</a:t>
              </a:r>
              <a:endParaRPr lang="he-IL" b="1" dirty="0"/>
            </a:p>
          </p:txBody>
        </p:sp>
      </p:grpSp>
    </p:spTree>
    <p:extLst>
      <p:ext uri="{BB962C8B-B14F-4D97-AF65-F5344CB8AC3E}">
        <p14:creationId xmlns:p14="http://schemas.microsoft.com/office/powerpoint/2010/main" val="414681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542C0B74-F47F-E672-C1A4-BADDC6C1C38B}"/>
              </a:ext>
            </a:extLst>
          </p:cNvPr>
          <p:cNvSpPr txBox="1"/>
          <p:nvPr/>
        </p:nvSpPr>
        <p:spPr>
          <a:xfrm>
            <a:off x="4316814" y="2261179"/>
            <a:ext cx="4100669" cy="4431983"/>
          </a:xfrm>
          <a:prstGeom prst="rect">
            <a:avLst/>
          </a:prstGeom>
          <a:noFill/>
        </p:spPr>
        <p:txBody>
          <a:bodyPr wrap="square" rtlCol="1">
            <a:spAutoFit/>
          </a:bodyPr>
          <a:lstStyle/>
          <a:p>
            <a:r>
              <a:rPr lang="en-US" sz="2400" dirty="0"/>
              <a:t>Mouse is more sensitive?</a:t>
            </a:r>
          </a:p>
          <a:p>
            <a:endParaRPr lang="en-US" sz="2400" dirty="0"/>
          </a:p>
          <a:p>
            <a:endParaRPr lang="en-US" sz="2400" dirty="0"/>
          </a:p>
          <a:p>
            <a:endParaRPr lang="en-US" sz="2400" dirty="0"/>
          </a:p>
          <a:p>
            <a:r>
              <a:rPr lang="en-US" sz="2400" dirty="0"/>
              <a:t>Information lost in averaging?</a:t>
            </a:r>
          </a:p>
          <a:p>
            <a:endParaRPr lang="en-US" sz="2400" dirty="0"/>
          </a:p>
          <a:p>
            <a:endParaRPr lang="en-US" sz="2400" dirty="0"/>
          </a:p>
          <a:p>
            <a:r>
              <a:rPr lang="en-US" sz="2400" dirty="0"/>
              <a:t>Conscious  </a:t>
            </a:r>
            <a:r>
              <a:rPr lang="en-US" sz="2400" b="1" dirty="0"/>
              <a:t>&gt;</a:t>
            </a:r>
            <a:r>
              <a:rPr lang="en-US" sz="2400" dirty="0"/>
              <a:t> Unconscious</a:t>
            </a:r>
          </a:p>
          <a:p>
            <a:endParaRPr lang="en-US" sz="2400" dirty="0"/>
          </a:p>
          <a:p>
            <a:endParaRPr lang="en-US" sz="2400" dirty="0"/>
          </a:p>
          <a:p>
            <a:r>
              <a:rPr lang="en-US" sz="2400" dirty="0"/>
              <a:t>Accidental</a:t>
            </a:r>
          </a:p>
          <a:p>
            <a:r>
              <a:rPr lang="en-US" sz="1600" dirty="0"/>
              <a:t>Dynamic start -</a:t>
            </a:r>
            <a:r>
              <a:rPr lang="en-US" dirty="0"/>
              <a:t> </a:t>
            </a:r>
            <a:r>
              <a:rPr lang="en-US" sz="1600" dirty="0" err="1">
                <a:latin typeface="Times New Roman" panose="02020603050405020304" pitchFamily="18" charset="0"/>
                <a:ea typeface="Times New Roman" panose="02020603050405020304" pitchFamily="18" charset="0"/>
              </a:rPr>
              <a:t>Scherbaum</a:t>
            </a:r>
            <a:r>
              <a:rPr lang="en-US" sz="1600" dirty="0">
                <a:latin typeface="Times New Roman" panose="02020603050405020304" pitchFamily="18" charset="0"/>
                <a:ea typeface="Times New Roman" panose="02020603050405020304" pitchFamily="18" charset="0"/>
              </a:rPr>
              <a:t> &amp; </a:t>
            </a:r>
            <a:r>
              <a:rPr lang="en-US" sz="1600" dirty="0" err="1">
                <a:latin typeface="Times New Roman" panose="02020603050405020304" pitchFamily="18" charset="0"/>
                <a:ea typeface="Times New Roman" panose="02020603050405020304" pitchFamily="18" charset="0"/>
              </a:rPr>
              <a:t>Kieslich</a:t>
            </a:r>
            <a:r>
              <a:rPr lang="en-US" sz="1600" dirty="0">
                <a:latin typeface="Times New Roman" panose="02020603050405020304" pitchFamily="18" charset="0"/>
                <a:ea typeface="Times New Roman" panose="02020603050405020304" pitchFamily="18" charset="0"/>
              </a:rPr>
              <a:t> (2018)</a:t>
            </a:r>
            <a:endParaRPr lang="en-US" sz="1600" dirty="0"/>
          </a:p>
        </p:txBody>
      </p:sp>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Discrepancy with Xiao et al. (2015)</a:t>
            </a:r>
          </a:p>
        </p:txBody>
      </p:sp>
      <p:sp>
        <p:nvSpPr>
          <p:cNvPr id="2" name="TextBox 1">
            <a:extLst>
              <a:ext uri="{FF2B5EF4-FFF2-40B4-BE49-F238E27FC236}">
                <a16:creationId xmlns:a16="http://schemas.microsoft.com/office/drawing/2014/main" id="{66013D41-0906-65B4-E93F-1847F8E88ACB}"/>
              </a:ext>
            </a:extLst>
          </p:cNvPr>
          <p:cNvSpPr txBox="1"/>
          <p:nvPr/>
        </p:nvSpPr>
        <p:spPr>
          <a:xfrm>
            <a:off x="1217329" y="761935"/>
            <a:ext cx="10542225" cy="461665"/>
          </a:xfrm>
          <a:prstGeom prst="rect">
            <a:avLst/>
          </a:prstGeom>
          <a:noFill/>
        </p:spPr>
        <p:txBody>
          <a:bodyPr wrap="square" rtlCol="1">
            <a:spAutoFit/>
          </a:bodyPr>
          <a:lstStyle/>
          <a:p>
            <a:r>
              <a:rPr lang="en-US" sz="2400" b="1" dirty="0"/>
              <a:t>Xiao et al. (2015)                                                                                Current study</a:t>
            </a:r>
          </a:p>
        </p:txBody>
      </p:sp>
      <p:grpSp>
        <p:nvGrpSpPr>
          <p:cNvPr id="41" name="Group 40">
            <a:extLst>
              <a:ext uri="{FF2B5EF4-FFF2-40B4-BE49-F238E27FC236}">
                <a16:creationId xmlns:a16="http://schemas.microsoft.com/office/drawing/2014/main" id="{F83B3F3C-1002-74C1-2D50-E036819245B9}"/>
              </a:ext>
            </a:extLst>
          </p:cNvPr>
          <p:cNvGrpSpPr/>
          <p:nvPr/>
        </p:nvGrpSpPr>
        <p:grpSpPr>
          <a:xfrm>
            <a:off x="10253287" y="1445101"/>
            <a:ext cx="1101927" cy="659670"/>
            <a:chOff x="9877050" y="1603532"/>
            <a:chExt cx="1101927" cy="659670"/>
          </a:xfrm>
        </p:grpSpPr>
        <p:sp>
          <p:nvSpPr>
            <p:cNvPr id="40" name="Arrow: Down 39">
              <a:extLst>
                <a:ext uri="{FF2B5EF4-FFF2-40B4-BE49-F238E27FC236}">
                  <a16:creationId xmlns:a16="http://schemas.microsoft.com/office/drawing/2014/main" id="{E3C8ED47-A9CF-E01A-AEE9-6282DB14758D}"/>
                </a:ext>
              </a:extLst>
            </p:cNvPr>
            <p:cNvSpPr/>
            <p:nvPr/>
          </p:nvSpPr>
          <p:spPr>
            <a:xfrm rot="14714211">
              <a:off x="10548493" y="1329722"/>
              <a:ext cx="156674" cy="704294"/>
            </a:xfrm>
            <a:prstGeom prst="downArrow">
              <a:avLst>
                <a:gd name="adj1" fmla="val 20704"/>
                <a:gd name="adj2" fmla="val 4370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 name="Group 2">
              <a:extLst>
                <a:ext uri="{FF2B5EF4-FFF2-40B4-BE49-F238E27FC236}">
                  <a16:creationId xmlns:a16="http://schemas.microsoft.com/office/drawing/2014/main" id="{4CCF514A-4EAE-7355-BFAB-D79273BC3904}"/>
                </a:ext>
              </a:extLst>
            </p:cNvPr>
            <p:cNvGrpSpPr/>
            <p:nvPr/>
          </p:nvGrpSpPr>
          <p:grpSpPr>
            <a:xfrm>
              <a:off x="9877050" y="1616871"/>
              <a:ext cx="794402" cy="646331"/>
              <a:chOff x="-7682" y="4683990"/>
              <a:chExt cx="794402" cy="646331"/>
            </a:xfrm>
          </p:grpSpPr>
          <p:pic>
            <p:nvPicPr>
              <p:cNvPr id="4" name="Picture 3">
                <a:extLst>
                  <a:ext uri="{FF2B5EF4-FFF2-40B4-BE49-F238E27FC236}">
                    <a16:creationId xmlns:a16="http://schemas.microsoft.com/office/drawing/2014/main" id="{D262708C-2556-9ABC-6B69-7F171D48AA3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11066" t="70789" r="64839"/>
              <a:stretch/>
            </p:blipFill>
            <p:spPr>
              <a:xfrm>
                <a:off x="-7682" y="4683990"/>
                <a:ext cx="794402" cy="646331"/>
              </a:xfrm>
              <a:prstGeom prst="rect">
                <a:avLst/>
              </a:prstGeom>
            </p:spPr>
          </p:pic>
          <p:sp>
            <p:nvSpPr>
              <p:cNvPr id="7" name="Oval 6">
                <a:extLst>
                  <a:ext uri="{FF2B5EF4-FFF2-40B4-BE49-F238E27FC236}">
                    <a16:creationId xmlns:a16="http://schemas.microsoft.com/office/drawing/2014/main" id="{C0B99762-7BC4-2064-CA5C-F5424E01CD15}"/>
                  </a:ext>
                </a:extLst>
              </p:cNvPr>
              <p:cNvSpPr/>
              <p:nvPr/>
            </p:nvSpPr>
            <p:spPr>
              <a:xfrm>
                <a:off x="604816" y="4708208"/>
                <a:ext cx="53112" cy="49538"/>
              </a:xfrm>
              <a:prstGeom prst="ellipse">
                <a:avLst/>
              </a:prstGeom>
              <a:solidFill>
                <a:srgbClr val="23E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pic>
        <p:nvPicPr>
          <p:cNvPr id="10" name="Picture 9">
            <a:extLst>
              <a:ext uri="{FF2B5EF4-FFF2-40B4-BE49-F238E27FC236}">
                <a16:creationId xmlns:a16="http://schemas.microsoft.com/office/drawing/2014/main" id="{9A19E7A0-8A57-347C-E206-85B90896F3D1}"/>
              </a:ext>
            </a:extLst>
          </p:cNvPr>
          <p:cNvPicPr>
            <a:picLocks noChangeAspect="1"/>
          </p:cNvPicPr>
          <p:nvPr/>
        </p:nvPicPr>
        <p:blipFill>
          <a:blip r:embed="rId5"/>
          <a:stretch>
            <a:fillRect/>
          </a:stretch>
        </p:blipFill>
        <p:spPr>
          <a:xfrm>
            <a:off x="8446058" y="1544104"/>
            <a:ext cx="1118272" cy="461665"/>
          </a:xfrm>
          <a:prstGeom prst="rect">
            <a:avLst/>
          </a:prstGeom>
        </p:spPr>
      </p:pic>
      <p:grpSp>
        <p:nvGrpSpPr>
          <p:cNvPr id="12" name="Group 11">
            <a:extLst>
              <a:ext uri="{FF2B5EF4-FFF2-40B4-BE49-F238E27FC236}">
                <a16:creationId xmlns:a16="http://schemas.microsoft.com/office/drawing/2014/main" id="{C1527988-E0E1-05A2-BAF0-DEA9B51CFCC7}"/>
              </a:ext>
            </a:extLst>
          </p:cNvPr>
          <p:cNvGrpSpPr/>
          <p:nvPr/>
        </p:nvGrpSpPr>
        <p:grpSpPr>
          <a:xfrm>
            <a:off x="2571674" y="1357972"/>
            <a:ext cx="1585306" cy="647797"/>
            <a:chOff x="7574377" y="757389"/>
            <a:chExt cx="3724578" cy="1521959"/>
          </a:xfrm>
        </p:grpSpPr>
        <p:sp>
          <p:nvSpPr>
            <p:cNvPr id="15" name="Arrow: Down 14">
              <a:extLst>
                <a:ext uri="{FF2B5EF4-FFF2-40B4-BE49-F238E27FC236}">
                  <a16:creationId xmlns:a16="http://schemas.microsoft.com/office/drawing/2014/main" id="{6E52E4F3-9031-F96F-BE72-5C5069E38858}"/>
                </a:ext>
              </a:extLst>
            </p:cNvPr>
            <p:cNvSpPr/>
            <p:nvPr/>
          </p:nvSpPr>
          <p:spPr>
            <a:xfrm rot="16200000">
              <a:off x="10287560" y="806370"/>
              <a:ext cx="368096" cy="16546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6" name="Picture 2" descr="Hand with Computer Mouse Vector Stock Vector - Illustration of click,  internet: 83728483">
              <a:extLst>
                <a:ext uri="{FF2B5EF4-FFF2-40B4-BE49-F238E27FC236}">
                  <a16:creationId xmlns:a16="http://schemas.microsoft.com/office/drawing/2014/main" id="{DE6EBA9F-A0E4-A1D8-0F8C-A6AE2BE3215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761" b="89841" l="7875" r="90875">
                          <a14:foregroundMark x1="9500" y1="62948" x2="7875" y2="58167"/>
                          <a14:foregroundMark x1="8875" y1="57371" x2="15125" y2="47809"/>
                          <a14:foregroundMark x1="10750" y1="49602" x2="13125" y2="47410"/>
                          <a14:foregroundMark x1="13500" y1="46813" x2="18750" y2="43426"/>
                          <a14:foregroundMark x1="11250" y1="57171" x2="36250" y2="46614"/>
                          <a14:foregroundMark x1="36250" y1="46614" x2="48750" y2="52590"/>
                          <a14:foregroundMark x1="89875" y1="72908" x2="90875" y2="59960"/>
                          <a14:foregroundMark x1="90875" y1="59960" x2="90875" y2="5896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7574377" y="757389"/>
              <a:ext cx="2425433" cy="15219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94494516-5D03-0924-6BF9-33F25174E0C8}"/>
              </a:ext>
            </a:extLst>
          </p:cNvPr>
          <p:cNvGrpSpPr/>
          <p:nvPr/>
        </p:nvGrpSpPr>
        <p:grpSpPr>
          <a:xfrm>
            <a:off x="2034360" y="1563301"/>
            <a:ext cx="202376" cy="351082"/>
            <a:chOff x="1234072" y="1784007"/>
            <a:chExt cx="434940" cy="754536"/>
          </a:xfrm>
        </p:grpSpPr>
        <p:cxnSp>
          <p:nvCxnSpPr>
            <p:cNvPr id="19" name="Straight Connector 18">
              <a:extLst>
                <a:ext uri="{FF2B5EF4-FFF2-40B4-BE49-F238E27FC236}">
                  <a16:creationId xmlns:a16="http://schemas.microsoft.com/office/drawing/2014/main" id="{35ECAAF5-7598-82F7-5847-391BE3DC3677}"/>
                </a:ext>
              </a:extLst>
            </p:cNvPr>
            <p:cNvCxnSpPr/>
            <p:nvPr/>
          </p:nvCxnSpPr>
          <p:spPr>
            <a:xfrm flipV="1">
              <a:off x="1235987" y="1784007"/>
              <a:ext cx="433025" cy="43302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4F8F91-A082-C7A4-6E2F-F1A42A0AC457}"/>
                </a:ext>
              </a:extLst>
            </p:cNvPr>
            <p:cNvCxnSpPr>
              <a:cxnSpLocks/>
            </p:cNvCxnSpPr>
            <p:nvPr/>
          </p:nvCxnSpPr>
          <p:spPr>
            <a:xfrm flipH="1" flipV="1">
              <a:off x="1234072" y="2105519"/>
              <a:ext cx="433025" cy="4330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0933C8EE-2FBA-F39A-BE1E-0CC7B26061AE}"/>
              </a:ext>
            </a:extLst>
          </p:cNvPr>
          <p:cNvPicPr>
            <a:picLocks noChangeAspect="1"/>
          </p:cNvPicPr>
          <p:nvPr/>
        </p:nvPicPr>
        <p:blipFill>
          <a:blip r:embed="rId5"/>
          <a:stretch>
            <a:fillRect/>
          </a:stretch>
        </p:blipFill>
        <p:spPr>
          <a:xfrm>
            <a:off x="580259" y="1544104"/>
            <a:ext cx="1118272" cy="461665"/>
          </a:xfrm>
          <a:prstGeom prst="rect">
            <a:avLst/>
          </a:prstGeom>
        </p:spPr>
      </p:pic>
      <p:grpSp>
        <p:nvGrpSpPr>
          <p:cNvPr id="42" name="Group 41">
            <a:extLst>
              <a:ext uri="{FF2B5EF4-FFF2-40B4-BE49-F238E27FC236}">
                <a16:creationId xmlns:a16="http://schemas.microsoft.com/office/drawing/2014/main" id="{8672BB4C-5BDE-77A8-A280-931506DC247E}"/>
              </a:ext>
            </a:extLst>
          </p:cNvPr>
          <p:cNvGrpSpPr/>
          <p:nvPr/>
        </p:nvGrpSpPr>
        <p:grpSpPr>
          <a:xfrm flipH="1">
            <a:off x="9800665" y="1664043"/>
            <a:ext cx="257735" cy="192102"/>
            <a:chOff x="1115096" y="2125683"/>
            <a:chExt cx="553916" cy="412860"/>
          </a:xfrm>
        </p:grpSpPr>
        <p:cxnSp>
          <p:nvCxnSpPr>
            <p:cNvPr id="43" name="Straight Connector 42">
              <a:extLst>
                <a:ext uri="{FF2B5EF4-FFF2-40B4-BE49-F238E27FC236}">
                  <a16:creationId xmlns:a16="http://schemas.microsoft.com/office/drawing/2014/main" id="{21E56101-8C6E-3144-6BA4-FC3887D52E46}"/>
                </a:ext>
              </a:extLst>
            </p:cNvPr>
            <p:cNvCxnSpPr>
              <a:cxnSpLocks/>
            </p:cNvCxnSpPr>
            <p:nvPr/>
          </p:nvCxnSpPr>
          <p:spPr>
            <a:xfrm>
              <a:off x="1115096" y="2125683"/>
              <a:ext cx="55391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295F636-EDD8-58BF-7242-B9FCAEBB98B9}"/>
                </a:ext>
              </a:extLst>
            </p:cNvPr>
            <p:cNvCxnSpPr>
              <a:cxnSpLocks/>
            </p:cNvCxnSpPr>
            <p:nvPr/>
          </p:nvCxnSpPr>
          <p:spPr>
            <a:xfrm flipH="1">
              <a:off x="1115096" y="2538543"/>
              <a:ext cx="55200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A77CE2C5-122A-E3BB-65EC-4A3288FAF859}"/>
              </a:ext>
            </a:extLst>
          </p:cNvPr>
          <p:cNvSpPr txBox="1"/>
          <p:nvPr/>
        </p:nvSpPr>
        <p:spPr>
          <a:xfrm>
            <a:off x="1511603" y="2266789"/>
            <a:ext cx="2120141" cy="3046988"/>
          </a:xfrm>
          <a:prstGeom prst="rect">
            <a:avLst/>
          </a:prstGeom>
          <a:noFill/>
        </p:spPr>
        <p:txBody>
          <a:bodyPr wrap="square" rtlCol="1">
            <a:spAutoFit/>
          </a:bodyPr>
          <a:lstStyle/>
          <a:p>
            <a:pPr marL="342900" indent="-342900">
              <a:buFont typeface="Arial" panose="020B0604020202020204" pitchFamily="34" charset="0"/>
              <a:buChar char="•"/>
            </a:pPr>
            <a:r>
              <a:rPr lang="en-US" sz="2400" dirty="0"/>
              <a:t>Mouse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AUC</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Conscious</a:t>
            </a:r>
          </a:p>
        </p:txBody>
      </p:sp>
      <p:sp>
        <p:nvSpPr>
          <p:cNvPr id="47" name="TextBox 46">
            <a:extLst>
              <a:ext uri="{FF2B5EF4-FFF2-40B4-BE49-F238E27FC236}">
                <a16:creationId xmlns:a16="http://schemas.microsoft.com/office/drawing/2014/main" id="{8B642589-46CE-6908-402A-54727271F7E0}"/>
              </a:ext>
            </a:extLst>
          </p:cNvPr>
          <p:cNvSpPr txBox="1"/>
          <p:nvPr/>
        </p:nvSpPr>
        <p:spPr>
          <a:xfrm>
            <a:off x="9005194" y="2266789"/>
            <a:ext cx="2314886" cy="3046988"/>
          </a:xfrm>
          <a:prstGeom prst="rect">
            <a:avLst/>
          </a:prstGeom>
          <a:noFill/>
        </p:spPr>
        <p:txBody>
          <a:bodyPr wrap="square" rtlCol="1">
            <a:spAutoFit/>
          </a:bodyPr>
          <a:lstStyle/>
          <a:p>
            <a:pPr marL="342900" indent="-342900">
              <a:buFont typeface="Arial" panose="020B0604020202020204" pitchFamily="34" charset="0"/>
              <a:buChar char="•"/>
            </a:pPr>
            <a:r>
              <a:rPr lang="en-US" sz="2400" dirty="0"/>
              <a:t>Reaching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Reach area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Unconscious</a:t>
            </a:r>
          </a:p>
        </p:txBody>
      </p:sp>
      <p:cxnSp>
        <p:nvCxnSpPr>
          <p:cNvPr id="6" name="Straight Connector 5">
            <a:extLst>
              <a:ext uri="{FF2B5EF4-FFF2-40B4-BE49-F238E27FC236}">
                <a16:creationId xmlns:a16="http://schemas.microsoft.com/office/drawing/2014/main" id="{AE8CF011-01C8-7FDE-9376-5123C4C1029D}"/>
              </a:ext>
            </a:extLst>
          </p:cNvPr>
          <p:cNvCxnSpPr>
            <a:cxnSpLocks/>
          </p:cNvCxnSpPr>
          <p:nvPr/>
        </p:nvCxnSpPr>
        <p:spPr>
          <a:xfrm>
            <a:off x="4384025" y="2524417"/>
            <a:ext cx="313027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4F112E-F692-D5E5-EE79-149A416C0C16}"/>
              </a:ext>
            </a:extLst>
          </p:cNvPr>
          <p:cNvCxnSpPr>
            <a:cxnSpLocks/>
          </p:cNvCxnSpPr>
          <p:nvPr/>
        </p:nvCxnSpPr>
        <p:spPr>
          <a:xfrm>
            <a:off x="4384025" y="3974949"/>
            <a:ext cx="36800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A6B691B-86B4-F092-24E8-3827BD062972}"/>
              </a:ext>
            </a:extLst>
          </p:cNvPr>
          <p:cNvSpPr txBox="1"/>
          <p:nvPr/>
        </p:nvSpPr>
        <p:spPr>
          <a:xfrm>
            <a:off x="4303849" y="2598003"/>
            <a:ext cx="2590542" cy="830997"/>
          </a:xfrm>
          <a:prstGeom prst="rect">
            <a:avLst/>
          </a:prstGeom>
          <a:noFill/>
        </p:spPr>
        <p:txBody>
          <a:bodyPr wrap="square">
            <a:spAutoFit/>
          </a:bodyPr>
          <a:lstStyle/>
          <a:p>
            <a:r>
              <a:rPr lang="en-US" sz="1600" dirty="0" err="1">
                <a:latin typeface="Times New Roman" panose="02020603050405020304" pitchFamily="18" charset="0"/>
                <a:ea typeface="Times New Roman" panose="02020603050405020304" pitchFamily="18" charset="0"/>
              </a:rPr>
              <a:t>Desmurget</a:t>
            </a:r>
            <a:r>
              <a:rPr lang="en-US" sz="1600" dirty="0">
                <a:latin typeface="Times New Roman" panose="02020603050405020304" pitchFamily="18" charset="0"/>
                <a:ea typeface="Times New Roman" panose="02020603050405020304" pitchFamily="18" charset="0"/>
              </a:rPr>
              <a:t> et al. (1997)</a:t>
            </a:r>
          </a:p>
          <a:p>
            <a:r>
              <a:rPr lang="en-US" sz="1600" dirty="0" err="1">
                <a:latin typeface="Times New Roman" panose="02020603050405020304" pitchFamily="18" charset="0"/>
                <a:ea typeface="Times New Roman" panose="02020603050405020304" pitchFamily="18" charset="0"/>
              </a:rPr>
              <a:t>Palluel</a:t>
            </a:r>
            <a:r>
              <a:rPr lang="en-US" sz="1600" dirty="0">
                <a:latin typeface="Times New Roman" panose="02020603050405020304" pitchFamily="18" charset="0"/>
                <a:ea typeface="Times New Roman" panose="02020603050405020304" pitchFamily="18" charset="0"/>
              </a:rPr>
              <a:t>-Germain et al. (2004)</a:t>
            </a:r>
          </a:p>
          <a:p>
            <a:r>
              <a:rPr lang="en-US" sz="1600" dirty="0">
                <a:latin typeface="Times New Roman" panose="02020603050405020304" pitchFamily="18" charset="0"/>
                <a:ea typeface="Times New Roman" panose="02020603050405020304" pitchFamily="18" charset="0"/>
              </a:rPr>
              <a:t>Moher &amp; Song (2019)</a:t>
            </a:r>
            <a:endParaRPr lang="en-US" sz="1600" dirty="0"/>
          </a:p>
        </p:txBody>
      </p:sp>
      <p:sp>
        <p:nvSpPr>
          <p:cNvPr id="21" name="TextBox 20">
            <a:extLst>
              <a:ext uri="{FF2B5EF4-FFF2-40B4-BE49-F238E27FC236}">
                <a16:creationId xmlns:a16="http://schemas.microsoft.com/office/drawing/2014/main" id="{26E50B5E-575D-7325-19EB-10674EF523E7}"/>
              </a:ext>
            </a:extLst>
          </p:cNvPr>
          <p:cNvSpPr txBox="1"/>
          <p:nvPr/>
        </p:nvSpPr>
        <p:spPr>
          <a:xfrm>
            <a:off x="4303849" y="4105400"/>
            <a:ext cx="3680040" cy="584775"/>
          </a:xfrm>
          <a:prstGeom prst="rect">
            <a:avLst/>
          </a:prstGeom>
          <a:noFill/>
        </p:spPr>
        <p:txBody>
          <a:bodyPr wrap="square">
            <a:spAutoFit/>
          </a:bodyPr>
          <a:lstStyle/>
          <a:p>
            <a:r>
              <a:rPr lang="en-US" sz="1600" dirty="0"/>
              <a:t>Cohen’s </a:t>
            </a:r>
            <a:r>
              <a:rPr lang="en-US" sz="1600" dirty="0" err="1"/>
              <a:t>d</a:t>
            </a:r>
            <a:r>
              <a:rPr lang="en-US" sz="1600" baseline="-25000" dirty="0" err="1"/>
              <a:t>AUC</a:t>
            </a:r>
            <a:r>
              <a:rPr lang="en-US" sz="1600" dirty="0"/>
              <a:t> = 0.71</a:t>
            </a:r>
          </a:p>
          <a:p>
            <a:r>
              <a:rPr lang="en-US" sz="1600" dirty="0"/>
              <a:t>Cohen’s </a:t>
            </a:r>
            <a:r>
              <a:rPr lang="en-US" sz="1600" dirty="0" err="1"/>
              <a:t>d</a:t>
            </a:r>
            <a:r>
              <a:rPr lang="en-US" sz="1600" baseline="-25000" dirty="0" err="1"/>
              <a:t>reach</a:t>
            </a:r>
            <a:r>
              <a:rPr lang="en-US" sz="1600" baseline="-25000" dirty="0"/>
              <a:t> area</a:t>
            </a:r>
            <a:r>
              <a:rPr lang="en-US" sz="1600" dirty="0"/>
              <a:t> = 0.69</a:t>
            </a:r>
          </a:p>
        </p:txBody>
      </p:sp>
    </p:spTree>
    <p:extLst>
      <p:ext uri="{BB962C8B-B14F-4D97-AF65-F5344CB8AC3E}">
        <p14:creationId xmlns:p14="http://schemas.microsoft.com/office/powerpoint/2010/main" val="126197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8">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Explaining the Results</a:t>
            </a:r>
          </a:p>
        </p:txBody>
      </p:sp>
      <p:sp>
        <p:nvSpPr>
          <p:cNvPr id="2" name="TextBox 1">
            <a:extLst>
              <a:ext uri="{FF2B5EF4-FFF2-40B4-BE49-F238E27FC236}">
                <a16:creationId xmlns:a16="http://schemas.microsoft.com/office/drawing/2014/main" id="{66013D41-0906-65B4-E93F-1847F8E88ACB}"/>
              </a:ext>
            </a:extLst>
          </p:cNvPr>
          <p:cNvSpPr txBox="1"/>
          <p:nvPr/>
        </p:nvSpPr>
        <p:spPr>
          <a:xfrm>
            <a:off x="566961" y="1609729"/>
            <a:ext cx="11192593" cy="4524315"/>
          </a:xfrm>
          <a:prstGeom prst="rect">
            <a:avLst/>
          </a:prstGeom>
          <a:noFill/>
        </p:spPr>
        <p:txBody>
          <a:bodyPr wrap="square" rtlCol="1">
            <a:spAutoFit/>
          </a:bodyPr>
          <a:lstStyle/>
          <a:p>
            <a:pPr marL="342900" indent="-342900">
              <a:buFont typeface="Arial" panose="020B0604020202020204" pitchFamily="34" charset="0"/>
              <a:buChar char="•"/>
            </a:pPr>
            <a:r>
              <a:rPr lang="en-US" sz="2400" b="1" dirty="0"/>
              <a:t>Reaching is Noisy</a:t>
            </a:r>
          </a:p>
          <a:p>
            <a:pPr lvl="1"/>
            <a:r>
              <a:rPr lang="en-US" sz="2400" dirty="0"/>
              <a:t>More complexity		Higher variability</a:t>
            </a:r>
          </a:p>
          <a:p>
            <a:pPr lvl="1"/>
            <a:r>
              <a:rPr lang="en-US" sz="2400" dirty="0" err="1"/>
              <a:t>SD</a:t>
            </a:r>
            <a:r>
              <a:rPr lang="en-US" sz="2400" baseline="-25000" dirty="0" err="1"/>
              <a:t>reach</a:t>
            </a:r>
            <a:r>
              <a:rPr lang="en-US" sz="2400" baseline="-25000" dirty="0"/>
              <a:t> area</a:t>
            </a:r>
            <a:r>
              <a:rPr lang="en-US" sz="2400" dirty="0"/>
              <a:t> = 1.45</a:t>
            </a:r>
          </a:p>
          <a:p>
            <a:pPr lvl="1"/>
            <a:r>
              <a:rPr lang="en-US" sz="2400" dirty="0" err="1"/>
              <a:t>SD</a:t>
            </a:r>
            <a:r>
              <a:rPr lang="en-US" sz="2400" baseline="-25000" dirty="0" err="1"/>
              <a:t>keyboard</a:t>
            </a:r>
            <a:r>
              <a:rPr lang="en-US" sz="2400" baseline="-25000" dirty="0"/>
              <a:t>-RT</a:t>
            </a:r>
            <a:r>
              <a:rPr lang="en-US" sz="2400" dirty="0"/>
              <a:t> = 0.85</a:t>
            </a:r>
          </a:p>
          <a:p>
            <a:pPr lvl="1"/>
            <a:endParaRPr lang="en-US" sz="2400" dirty="0"/>
          </a:p>
          <a:p>
            <a:pPr lvl="1"/>
            <a:endParaRPr lang="en-US" sz="2400" dirty="0"/>
          </a:p>
          <a:p>
            <a:pPr lvl="1"/>
            <a:r>
              <a:rPr lang="en-US" sz="2400" dirty="0"/>
              <a:t>Less valid trials		Lower SNR</a:t>
            </a:r>
          </a:p>
          <a:p>
            <a:pPr lvl="1"/>
            <a:endParaRPr lang="en-US" sz="2400" dirty="0"/>
          </a:p>
          <a:p>
            <a:pPr lvl="1"/>
            <a:endParaRPr lang="en-US" sz="2400" dirty="0"/>
          </a:p>
          <a:p>
            <a:endParaRPr lang="en-US" sz="2400" dirty="0"/>
          </a:p>
          <a:p>
            <a:pPr marL="342900" indent="-342900">
              <a:buFont typeface="Arial" panose="020B0604020202020204" pitchFamily="34" charset="0"/>
              <a:buChar char="•"/>
            </a:pPr>
            <a:r>
              <a:rPr lang="en-US" sz="2400" b="1" dirty="0"/>
              <a:t>Long-lasting reach  vs.  Short-lived unconscious effects</a:t>
            </a:r>
          </a:p>
          <a:p>
            <a:pPr lvl="1"/>
            <a:r>
              <a:rPr lang="en-US" sz="2400" dirty="0"/>
              <a:t>Unconscious effect in 24-94% of movement</a:t>
            </a:r>
          </a:p>
        </p:txBody>
      </p:sp>
      <p:grpSp>
        <p:nvGrpSpPr>
          <p:cNvPr id="41" name="Group 40">
            <a:extLst>
              <a:ext uri="{FF2B5EF4-FFF2-40B4-BE49-F238E27FC236}">
                <a16:creationId xmlns:a16="http://schemas.microsoft.com/office/drawing/2014/main" id="{F83B3F3C-1002-74C1-2D50-E036819245B9}"/>
              </a:ext>
            </a:extLst>
          </p:cNvPr>
          <p:cNvGrpSpPr/>
          <p:nvPr/>
        </p:nvGrpSpPr>
        <p:grpSpPr>
          <a:xfrm>
            <a:off x="6589337" y="876777"/>
            <a:ext cx="1101927" cy="659670"/>
            <a:chOff x="9877050" y="1603532"/>
            <a:chExt cx="1101927" cy="659670"/>
          </a:xfrm>
        </p:grpSpPr>
        <p:sp>
          <p:nvSpPr>
            <p:cNvPr id="40" name="Arrow: Down 39">
              <a:extLst>
                <a:ext uri="{FF2B5EF4-FFF2-40B4-BE49-F238E27FC236}">
                  <a16:creationId xmlns:a16="http://schemas.microsoft.com/office/drawing/2014/main" id="{E3C8ED47-A9CF-E01A-AEE9-6282DB14758D}"/>
                </a:ext>
              </a:extLst>
            </p:cNvPr>
            <p:cNvSpPr/>
            <p:nvPr/>
          </p:nvSpPr>
          <p:spPr>
            <a:xfrm rot="14714211">
              <a:off x="10548493" y="1329722"/>
              <a:ext cx="156674" cy="704294"/>
            </a:xfrm>
            <a:prstGeom prst="downArrow">
              <a:avLst>
                <a:gd name="adj1" fmla="val 20704"/>
                <a:gd name="adj2" fmla="val 4370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 name="Group 2">
              <a:extLst>
                <a:ext uri="{FF2B5EF4-FFF2-40B4-BE49-F238E27FC236}">
                  <a16:creationId xmlns:a16="http://schemas.microsoft.com/office/drawing/2014/main" id="{4CCF514A-4EAE-7355-BFAB-D79273BC3904}"/>
                </a:ext>
              </a:extLst>
            </p:cNvPr>
            <p:cNvGrpSpPr/>
            <p:nvPr/>
          </p:nvGrpSpPr>
          <p:grpSpPr>
            <a:xfrm>
              <a:off x="9877050" y="1616871"/>
              <a:ext cx="794402" cy="646331"/>
              <a:chOff x="-7682" y="4683990"/>
              <a:chExt cx="794402" cy="646331"/>
            </a:xfrm>
          </p:grpSpPr>
          <p:pic>
            <p:nvPicPr>
              <p:cNvPr id="4" name="Picture 3">
                <a:extLst>
                  <a:ext uri="{FF2B5EF4-FFF2-40B4-BE49-F238E27FC236}">
                    <a16:creationId xmlns:a16="http://schemas.microsoft.com/office/drawing/2014/main" id="{D262708C-2556-9ABC-6B69-7F171D48AA3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11066" t="70789" r="64839"/>
              <a:stretch/>
            </p:blipFill>
            <p:spPr>
              <a:xfrm>
                <a:off x="-7682" y="4683990"/>
                <a:ext cx="794402" cy="646331"/>
              </a:xfrm>
              <a:prstGeom prst="rect">
                <a:avLst/>
              </a:prstGeom>
            </p:spPr>
          </p:pic>
          <p:sp>
            <p:nvSpPr>
              <p:cNvPr id="7" name="Oval 6">
                <a:extLst>
                  <a:ext uri="{FF2B5EF4-FFF2-40B4-BE49-F238E27FC236}">
                    <a16:creationId xmlns:a16="http://schemas.microsoft.com/office/drawing/2014/main" id="{C0B99762-7BC4-2064-CA5C-F5424E01CD15}"/>
                  </a:ext>
                </a:extLst>
              </p:cNvPr>
              <p:cNvSpPr/>
              <p:nvPr/>
            </p:nvSpPr>
            <p:spPr>
              <a:xfrm>
                <a:off x="604816" y="4708208"/>
                <a:ext cx="53112" cy="49538"/>
              </a:xfrm>
              <a:prstGeom prst="ellipse">
                <a:avLst/>
              </a:prstGeom>
              <a:solidFill>
                <a:srgbClr val="23E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pic>
        <p:nvPicPr>
          <p:cNvPr id="10" name="Picture 9">
            <a:extLst>
              <a:ext uri="{FF2B5EF4-FFF2-40B4-BE49-F238E27FC236}">
                <a16:creationId xmlns:a16="http://schemas.microsoft.com/office/drawing/2014/main" id="{9A19E7A0-8A57-347C-E206-85B90896F3D1}"/>
              </a:ext>
            </a:extLst>
          </p:cNvPr>
          <p:cNvPicPr>
            <a:picLocks noChangeAspect="1"/>
          </p:cNvPicPr>
          <p:nvPr/>
        </p:nvPicPr>
        <p:blipFill>
          <a:blip r:embed="rId5"/>
          <a:stretch>
            <a:fillRect/>
          </a:stretch>
        </p:blipFill>
        <p:spPr>
          <a:xfrm>
            <a:off x="4782108" y="975780"/>
            <a:ext cx="1118272" cy="461665"/>
          </a:xfrm>
          <a:prstGeom prst="rect">
            <a:avLst/>
          </a:prstGeom>
        </p:spPr>
      </p:pic>
      <p:grpSp>
        <p:nvGrpSpPr>
          <p:cNvPr id="42" name="Group 41">
            <a:extLst>
              <a:ext uri="{FF2B5EF4-FFF2-40B4-BE49-F238E27FC236}">
                <a16:creationId xmlns:a16="http://schemas.microsoft.com/office/drawing/2014/main" id="{8672BB4C-5BDE-77A8-A280-931506DC247E}"/>
              </a:ext>
            </a:extLst>
          </p:cNvPr>
          <p:cNvGrpSpPr/>
          <p:nvPr/>
        </p:nvGrpSpPr>
        <p:grpSpPr>
          <a:xfrm flipH="1">
            <a:off x="6136715" y="1087597"/>
            <a:ext cx="258475" cy="172307"/>
            <a:chOff x="1113506" y="2168223"/>
            <a:chExt cx="555506" cy="370318"/>
          </a:xfrm>
        </p:grpSpPr>
        <p:cxnSp>
          <p:nvCxnSpPr>
            <p:cNvPr id="43" name="Straight Connector 42">
              <a:extLst>
                <a:ext uri="{FF2B5EF4-FFF2-40B4-BE49-F238E27FC236}">
                  <a16:creationId xmlns:a16="http://schemas.microsoft.com/office/drawing/2014/main" id="{21E56101-8C6E-3144-6BA4-FC3887D52E46}"/>
                </a:ext>
              </a:extLst>
            </p:cNvPr>
            <p:cNvCxnSpPr>
              <a:cxnSpLocks/>
            </p:cNvCxnSpPr>
            <p:nvPr/>
          </p:nvCxnSpPr>
          <p:spPr>
            <a:xfrm>
              <a:off x="1113506" y="2168223"/>
              <a:ext cx="55550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295F636-EDD8-58BF-7242-B9FCAEBB98B9}"/>
                </a:ext>
              </a:extLst>
            </p:cNvPr>
            <p:cNvCxnSpPr>
              <a:cxnSpLocks/>
            </p:cNvCxnSpPr>
            <p:nvPr/>
          </p:nvCxnSpPr>
          <p:spPr>
            <a:xfrm flipH="1">
              <a:off x="1113506" y="2538541"/>
              <a:ext cx="55359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Arrow: Right 4">
            <a:extLst>
              <a:ext uri="{FF2B5EF4-FFF2-40B4-BE49-F238E27FC236}">
                <a16:creationId xmlns:a16="http://schemas.microsoft.com/office/drawing/2014/main" id="{DBBA2C9C-0BDD-0541-AF89-7AF66238B9B9}"/>
              </a:ext>
            </a:extLst>
          </p:cNvPr>
          <p:cNvSpPr/>
          <p:nvPr/>
        </p:nvSpPr>
        <p:spPr>
          <a:xfrm>
            <a:off x="3497693" y="2095114"/>
            <a:ext cx="573314" cy="2967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33C95E05-6405-B5FC-A12A-9EB1787AF365}"/>
              </a:ext>
            </a:extLst>
          </p:cNvPr>
          <p:cNvSpPr txBox="1"/>
          <p:nvPr/>
        </p:nvSpPr>
        <p:spPr>
          <a:xfrm>
            <a:off x="7339116" y="1991342"/>
            <a:ext cx="4285923" cy="461665"/>
          </a:xfrm>
          <a:prstGeom prst="rect">
            <a:avLst/>
          </a:prstGeom>
          <a:noFill/>
        </p:spPr>
        <p:txBody>
          <a:bodyPr wrap="square" rtlCol="1">
            <a:spAutoFit/>
          </a:bodyPr>
          <a:lstStyle/>
          <a:p>
            <a:pPr algn="ctr"/>
            <a:r>
              <a:rPr lang="en-US" sz="2400" dirty="0"/>
              <a:t>Obscure the unconscious effect</a:t>
            </a:r>
          </a:p>
        </p:txBody>
      </p:sp>
      <p:sp>
        <p:nvSpPr>
          <p:cNvPr id="12" name="Arrow: Right 11">
            <a:extLst>
              <a:ext uri="{FF2B5EF4-FFF2-40B4-BE49-F238E27FC236}">
                <a16:creationId xmlns:a16="http://schemas.microsoft.com/office/drawing/2014/main" id="{97F0C4CE-8559-2EF1-54FF-C283F999C37C}"/>
              </a:ext>
            </a:extLst>
          </p:cNvPr>
          <p:cNvSpPr/>
          <p:nvPr/>
        </p:nvSpPr>
        <p:spPr>
          <a:xfrm>
            <a:off x="3497693" y="3940977"/>
            <a:ext cx="573314" cy="2967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Arrow: Right 13">
            <a:extLst>
              <a:ext uri="{FF2B5EF4-FFF2-40B4-BE49-F238E27FC236}">
                <a16:creationId xmlns:a16="http://schemas.microsoft.com/office/drawing/2014/main" id="{C4B407D1-3E1A-0473-F511-523B029CCA47}"/>
              </a:ext>
            </a:extLst>
          </p:cNvPr>
          <p:cNvSpPr/>
          <p:nvPr/>
        </p:nvSpPr>
        <p:spPr>
          <a:xfrm>
            <a:off x="6699881" y="2085486"/>
            <a:ext cx="573314" cy="2967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Tree>
    <p:extLst>
      <p:ext uri="{BB962C8B-B14F-4D97-AF65-F5344CB8AC3E}">
        <p14:creationId xmlns:p14="http://schemas.microsoft.com/office/powerpoint/2010/main" val="414550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013D41-0906-65B4-E93F-1847F8E88ACB}"/>
              </a:ext>
            </a:extLst>
          </p:cNvPr>
          <p:cNvSpPr txBox="1"/>
          <p:nvPr/>
        </p:nvSpPr>
        <p:spPr>
          <a:xfrm>
            <a:off x="566961" y="572366"/>
            <a:ext cx="11192593" cy="6740307"/>
          </a:xfrm>
          <a:prstGeom prst="rect">
            <a:avLst/>
          </a:prstGeom>
          <a:noFill/>
        </p:spPr>
        <p:txBody>
          <a:bodyPr wrap="square" rtlCol="1">
            <a:spAutoFit/>
          </a:bodyPr>
          <a:lstStyle/>
          <a:p>
            <a:pPr marL="342900" indent="-342900">
              <a:buFont typeface="Arial" panose="020B0604020202020204" pitchFamily="34" charset="0"/>
              <a:buChar char="•"/>
            </a:pPr>
            <a:r>
              <a:rPr lang="en-US" sz="2400" b="1" dirty="0"/>
              <a:t>Robust evidence for unconscious processing</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lgn="l">
              <a:buFont typeface="Arial" panose="020B0604020202020204" pitchFamily="34" charset="0"/>
              <a:buChar char="•"/>
            </a:pPr>
            <a:r>
              <a:rPr lang="en-US" sz="2400" b="1" dirty="0"/>
              <a:t>Motion tracking sensitivity is comparable to keyboard sensitivity</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Less incorrect answers</a:t>
            </a:r>
          </a:p>
          <a:p>
            <a:pPr lvl="1"/>
            <a:r>
              <a:rPr lang="en-US" sz="2400" dirty="0"/>
              <a:t>Allows changes of mind</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Motion tracking tracks ongoing decision process</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Motion tracking provides rich data</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dirty="0"/>
          </a:p>
        </p:txBody>
      </p:sp>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To Conclude</a:t>
            </a:r>
          </a:p>
        </p:txBody>
      </p:sp>
      <p:grpSp>
        <p:nvGrpSpPr>
          <p:cNvPr id="11" name="Group 10">
            <a:extLst>
              <a:ext uri="{FF2B5EF4-FFF2-40B4-BE49-F238E27FC236}">
                <a16:creationId xmlns:a16="http://schemas.microsoft.com/office/drawing/2014/main" id="{0C35DF21-0DA3-B04C-D07D-129C8BB1F16B}"/>
              </a:ext>
            </a:extLst>
          </p:cNvPr>
          <p:cNvGrpSpPr/>
          <p:nvPr/>
        </p:nvGrpSpPr>
        <p:grpSpPr>
          <a:xfrm>
            <a:off x="8886844" y="2056817"/>
            <a:ext cx="2861912" cy="4617746"/>
            <a:chOff x="8763127" y="2129553"/>
            <a:chExt cx="2861912" cy="4617746"/>
          </a:xfrm>
        </p:grpSpPr>
        <p:sp>
          <p:nvSpPr>
            <p:cNvPr id="9" name="TextBox 8">
              <a:extLst>
                <a:ext uri="{FF2B5EF4-FFF2-40B4-BE49-F238E27FC236}">
                  <a16:creationId xmlns:a16="http://schemas.microsoft.com/office/drawing/2014/main" id="{EA48DA2E-7FB2-5965-5448-F3A91DB5C06A}"/>
                </a:ext>
              </a:extLst>
            </p:cNvPr>
            <p:cNvSpPr txBox="1"/>
            <p:nvPr/>
          </p:nvSpPr>
          <p:spPr>
            <a:xfrm>
              <a:off x="9278636" y="2129553"/>
              <a:ext cx="2129250" cy="400110"/>
            </a:xfrm>
            <a:prstGeom prst="rect">
              <a:avLst/>
            </a:prstGeom>
            <a:solidFill>
              <a:schemeClr val="bg1"/>
            </a:solidFill>
          </p:spPr>
          <p:txBody>
            <a:bodyPr wrap="square" rtlCol="1">
              <a:spAutoFit/>
            </a:bodyPr>
            <a:lstStyle/>
            <a:p>
              <a:pPr algn="ctr"/>
              <a:r>
                <a:rPr lang="en-US" sz="2000" b="1" dirty="0"/>
                <a:t>Incorrect answers</a:t>
              </a:r>
              <a:endParaRPr lang="en-US" sz="2000" dirty="0"/>
            </a:p>
          </p:txBody>
        </p:sp>
        <p:sp>
          <p:nvSpPr>
            <p:cNvPr id="5" name="TextBox 4">
              <a:extLst>
                <a:ext uri="{FF2B5EF4-FFF2-40B4-BE49-F238E27FC236}">
                  <a16:creationId xmlns:a16="http://schemas.microsoft.com/office/drawing/2014/main" id="{5F563F26-E1A1-1B33-E3C8-1A723F82314E}"/>
                </a:ext>
              </a:extLst>
            </p:cNvPr>
            <p:cNvSpPr txBox="1"/>
            <p:nvPr/>
          </p:nvSpPr>
          <p:spPr>
            <a:xfrm>
              <a:off x="9206345" y="6285634"/>
              <a:ext cx="2322370" cy="461665"/>
            </a:xfrm>
            <a:prstGeom prst="rect">
              <a:avLst/>
            </a:prstGeom>
            <a:noFill/>
          </p:spPr>
          <p:txBody>
            <a:bodyPr wrap="square" rtlCol="1">
              <a:spAutoFit/>
            </a:bodyPr>
            <a:lstStyle/>
            <a:p>
              <a:pPr algn="ctr"/>
              <a:r>
                <a:rPr lang="en-US" sz="2400" b="1" dirty="0"/>
                <a:t>p &lt; 0.001</a:t>
              </a:r>
              <a:endParaRPr lang="he-IL" sz="2400" b="1" dirty="0"/>
            </a:p>
          </p:txBody>
        </p:sp>
        <p:pic>
          <p:nvPicPr>
            <p:cNvPr id="7" name="Picture 6">
              <a:extLst>
                <a:ext uri="{FF2B5EF4-FFF2-40B4-BE49-F238E27FC236}">
                  <a16:creationId xmlns:a16="http://schemas.microsoft.com/office/drawing/2014/main" id="{3D50F62D-0A62-8AEA-992A-E1B733134879}"/>
                </a:ext>
              </a:extLst>
            </p:cNvPr>
            <p:cNvPicPr>
              <a:picLocks noChangeAspect="1"/>
            </p:cNvPicPr>
            <p:nvPr/>
          </p:nvPicPr>
          <p:blipFill rotWithShape="1">
            <a:blip r:embed="rId3"/>
            <a:srcRect l="11037" t="6774" r="74730" b="55229"/>
            <a:stretch/>
          </p:blipFill>
          <p:spPr>
            <a:xfrm>
              <a:off x="8763127" y="2448139"/>
              <a:ext cx="2861912" cy="3859850"/>
            </a:xfrm>
            <a:prstGeom prst="rect">
              <a:avLst/>
            </a:prstGeom>
          </p:spPr>
        </p:pic>
      </p:grpSp>
      <p:sp>
        <p:nvSpPr>
          <p:cNvPr id="8" name="Rectangle 7">
            <a:extLst>
              <a:ext uri="{FF2B5EF4-FFF2-40B4-BE49-F238E27FC236}">
                <a16:creationId xmlns:a16="http://schemas.microsoft.com/office/drawing/2014/main" id="{CE6DED01-EB78-6C1D-A9E2-CFFCE1887726}"/>
              </a:ext>
            </a:extLst>
          </p:cNvPr>
          <p:cNvSpPr/>
          <p:nvPr/>
        </p:nvSpPr>
        <p:spPr>
          <a:xfrm>
            <a:off x="11450135" y="2310076"/>
            <a:ext cx="701476" cy="557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Tree>
    <p:extLst>
      <p:ext uri="{BB962C8B-B14F-4D97-AF65-F5344CB8AC3E}">
        <p14:creationId xmlns:p14="http://schemas.microsoft.com/office/powerpoint/2010/main" val="29629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991B5-D021-E209-FF48-F76E3F045331}"/>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Measuring the Unconscious effect</a:t>
            </a:r>
          </a:p>
        </p:txBody>
      </p:sp>
      <p:grpSp>
        <p:nvGrpSpPr>
          <p:cNvPr id="107" name="Group 106">
            <a:extLst>
              <a:ext uri="{FF2B5EF4-FFF2-40B4-BE49-F238E27FC236}">
                <a16:creationId xmlns:a16="http://schemas.microsoft.com/office/drawing/2014/main" id="{68EF91BD-47ED-1300-7397-9F3A53925C30}"/>
              </a:ext>
            </a:extLst>
          </p:cNvPr>
          <p:cNvGrpSpPr/>
          <p:nvPr/>
        </p:nvGrpSpPr>
        <p:grpSpPr>
          <a:xfrm>
            <a:off x="631541" y="2390065"/>
            <a:ext cx="2446686" cy="3109035"/>
            <a:chOff x="1432503" y="2625722"/>
            <a:chExt cx="2569404" cy="3019583"/>
          </a:xfrm>
        </p:grpSpPr>
        <p:cxnSp>
          <p:nvCxnSpPr>
            <p:cNvPr id="108" name="Straight Arrow Connector 107">
              <a:extLst>
                <a:ext uri="{FF2B5EF4-FFF2-40B4-BE49-F238E27FC236}">
                  <a16:creationId xmlns:a16="http://schemas.microsoft.com/office/drawing/2014/main" id="{DC284992-0B90-544C-A6A1-A3C101A0586A}"/>
                </a:ext>
              </a:extLst>
            </p:cNvPr>
            <p:cNvCxnSpPr>
              <a:cxnSpLocks/>
            </p:cNvCxnSpPr>
            <p:nvPr/>
          </p:nvCxnSpPr>
          <p:spPr>
            <a:xfrm>
              <a:off x="1432503" y="2625722"/>
              <a:ext cx="2569404" cy="301958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831F30EE-BEA8-1398-380F-92938E8DFF18}"/>
                </a:ext>
              </a:extLst>
            </p:cNvPr>
            <p:cNvSpPr txBox="1"/>
            <p:nvPr/>
          </p:nvSpPr>
          <p:spPr>
            <a:xfrm rot="3001931">
              <a:off x="1981896" y="4030919"/>
              <a:ext cx="1190931" cy="280280"/>
            </a:xfrm>
            <a:prstGeom prst="rect">
              <a:avLst/>
            </a:prstGeom>
            <a:noFill/>
          </p:spPr>
          <p:txBody>
            <a:bodyPr wrap="square" rtlCol="1">
              <a:spAutoFit/>
            </a:bodyPr>
            <a:lstStyle/>
            <a:p>
              <a:pPr algn="ctr"/>
              <a:r>
                <a:rPr lang="en-US" b="1" dirty="0"/>
                <a:t>Time</a:t>
              </a:r>
              <a:endParaRPr lang="he-IL" b="1" dirty="0"/>
            </a:p>
          </p:txBody>
        </p:sp>
      </p:grpSp>
      <p:sp>
        <p:nvSpPr>
          <p:cNvPr id="206" name="TextBox 205">
            <a:extLst>
              <a:ext uri="{FF2B5EF4-FFF2-40B4-BE49-F238E27FC236}">
                <a16:creationId xmlns:a16="http://schemas.microsoft.com/office/drawing/2014/main" id="{75072949-D904-2297-DF0B-49AF132BB1B1}"/>
              </a:ext>
            </a:extLst>
          </p:cNvPr>
          <p:cNvSpPr txBox="1"/>
          <p:nvPr/>
        </p:nvSpPr>
        <p:spPr>
          <a:xfrm>
            <a:off x="1019236" y="904935"/>
            <a:ext cx="2446686" cy="461665"/>
          </a:xfrm>
          <a:prstGeom prst="rect">
            <a:avLst/>
          </a:prstGeom>
          <a:noFill/>
        </p:spPr>
        <p:txBody>
          <a:bodyPr wrap="square" rtlCol="1">
            <a:spAutoFit/>
          </a:bodyPr>
          <a:lstStyle/>
          <a:p>
            <a:r>
              <a:rPr lang="en-US" sz="2400" b="1" dirty="0"/>
              <a:t>Priming paradigm</a:t>
            </a:r>
            <a:endParaRPr lang="en-US" sz="2400" dirty="0"/>
          </a:p>
        </p:txBody>
      </p:sp>
      <p:grpSp>
        <p:nvGrpSpPr>
          <p:cNvPr id="143" name="Group 142">
            <a:extLst>
              <a:ext uri="{FF2B5EF4-FFF2-40B4-BE49-F238E27FC236}">
                <a16:creationId xmlns:a16="http://schemas.microsoft.com/office/drawing/2014/main" id="{FC6FB06D-44CB-97FD-FDF0-EDB6D2148915}"/>
              </a:ext>
            </a:extLst>
          </p:cNvPr>
          <p:cNvGrpSpPr/>
          <p:nvPr/>
        </p:nvGrpSpPr>
        <p:grpSpPr>
          <a:xfrm>
            <a:off x="1128317" y="1625204"/>
            <a:ext cx="2290619" cy="1182255"/>
            <a:chOff x="1487053" y="2456872"/>
            <a:chExt cx="2290619" cy="1182255"/>
          </a:xfrm>
        </p:grpSpPr>
        <p:sp>
          <p:nvSpPr>
            <p:cNvPr id="144" name="Rectangle: Rounded Corners 143">
              <a:extLst>
                <a:ext uri="{FF2B5EF4-FFF2-40B4-BE49-F238E27FC236}">
                  <a16:creationId xmlns:a16="http://schemas.microsoft.com/office/drawing/2014/main" id="{519A0C7C-312D-018D-F089-899FDD8CF272}"/>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5" name="Rectangle 144">
              <a:extLst>
                <a:ext uri="{FF2B5EF4-FFF2-40B4-BE49-F238E27FC236}">
                  <a16:creationId xmlns:a16="http://schemas.microsoft.com/office/drawing/2014/main" id="{DB8756A0-B752-F379-B005-3F57650F6C1C}"/>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6" name="Rectangle 145">
              <a:extLst>
                <a:ext uri="{FF2B5EF4-FFF2-40B4-BE49-F238E27FC236}">
                  <a16:creationId xmlns:a16="http://schemas.microsoft.com/office/drawing/2014/main" id="{FDE8BCA2-7FEF-E9EB-5D4D-62B61369798E}"/>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7" name="Rectangle 146">
              <a:extLst>
                <a:ext uri="{FF2B5EF4-FFF2-40B4-BE49-F238E27FC236}">
                  <a16:creationId xmlns:a16="http://schemas.microsoft.com/office/drawing/2014/main" id="{4B4E54AC-7FEA-77ED-6EED-77A99661EAB6}"/>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8" name="Rectangle 147">
              <a:extLst>
                <a:ext uri="{FF2B5EF4-FFF2-40B4-BE49-F238E27FC236}">
                  <a16:creationId xmlns:a16="http://schemas.microsoft.com/office/drawing/2014/main" id="{03C22701-6B4E-8245-EAA9-275108D8F1F9}"/>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9" name="Rectangle 148">
              <a:extLst>
                <a:ext uri="{FF2B5EF4-FFF2-40B4-BE49-F238E27FC236}">
                  <a16:creationId xmlns:a16="http://schemas.microsoft.com/office/drawing/2014/main" id="{BA279CA8-3F62-DE4A-4156-5788A0BCF1C6}"/>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0" name="Rectangle 149">
              <a:extLst>
                <a:ext uri="{FF2B5EF4-FFF2-40B4-BE49-F238E27FC236}">
                  <a16:creationId xmlns:a16="http://schemas.microsoft.com/office/drawing/2014/main" id="{493A91FC-0DE4-92A2-C44F-B5339485F268}"/>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1" name="Rectangle 150">
              <a:extLst>
                <a:ext uri="{FF2B5EF4-FFF2-40B4-BE49-F238E27FC236}">
                  <a16:creationId xmlns:a16="http://schemas.microsoft.com/office/drawing/2014/main" id="{B6A654DA-2864-9B00-4311-159CC8E1649E}"/>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2" name="Rectangle 151">
              <a:extLst>
                <a:ext uri="{FF2B5EF4-FFF2-40B4-BE49-F238E27FC236}">
                  <a16:creationId xmlns:a16="http://schemas.microsoft.com/office/drawing/2014/main" id="{658B3D66-5769-D7BC-707A-1CA2082EFDBA}"/>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3" name="Rectangle 152">
              <a:extLst>
                <a:ext uri="{FF2B5EF4-FFF2-40B4-BE49-F238E27FC236}">
                  <a16:creationId xmlns:a16="http://schemas.microsoft.com/office/drawing/2014/main" id="{AEE3BA94-D3B2-8C7F-527D-DF4CA0059A6B}"/>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4" name="Rectangle 153">
              <a:extLst>
                <a:ext uri="{FF2B5EF4-FFF2-40B4-BE49-F238E27FC236}">
                  <a16:creationId xmlns:a16="http://schemas.microsoft.com/office/drawing/2014/main" id="{E6B13F5A-F432-209D-D596-9FB2286A7864}"/>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5" name="Rectangle 154">
              <a:extLst>
                <a:ext uri="{FF2B5EF4-FFF2-40B4-BE49-F238E27FC236}">
                  <a16:creationId xmlns:a16="http://schemas.microsoft.com/office/drawing/2014/main" id="{C9827CA5-E18F-F712-2860-806A37FB3E8F}"/>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6" name="Rectangle 155">
              <a:extLst>
                <a:ext uri="{FF2B5EF4-FFF2-40B4-BE49-F238E27FC236}">
                  <a16:creationId xmlns:a16="http://schemas.microsoft.com/office/drawing/2014/main" id="{9D80DA78-7B7C-A50B-49AF-515FD05B8B94}"/>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7" name="Rectangle 156">
              <a:extLst>
                <a:ext uri="{FF2B5EF4-FFF2-40B4-BE49-F238E27FC236}">
                  <a16:creationId xmlns:a16="http://schemas.microsoft.com/office/drawing/2014/main" id="{B3D18972-8C03-4B4F-7182-4D3887D8E948}"/>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8" name="Rectangle 157">
              <a:extLst>
                <a:ext uri="{FF2B5EF4-FFF2-40B4-BE49-F238E27FC236}">
                  <a16:creationId xmlns:a16="http://schemas.microsoft.com/office/drawing/2014/main" id="{DB40D3B2-8978-F1D5-082E-BF4C6F93F676}"/>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9" name="Rectangle 158">
              <a:extLst>
                <a:ext uri="{FF2B5EF4-FFF2-40B4-BE49-F238E27FC236}">
                  <a16:creationId xmlns:a16="http://schemas.microsoft.com/office/drawing/2014/main" id="{1EBE2E76-F8B0-D782-17D7-9C77FC5826A0}"/>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0" name="Rectangle 159">
              <a:extLst>
                <a:ext uri="{FF2B5EF4-FFF2-40B4-BE49-F238E27FC236}">
                  <a16:creationId xmlns:a16="http://schemas.microsoft.com/office/drawing/2014/main" id="{526B9E0C-66F8-4D11-B04D-402EB2C3FE1D}"/>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1" name="Rectangle 160">
              <a:extLst>
                <a:ext uri="{FF2B5EF4-FFF2-40B4-BE49-F238E27FC236}">
                  <a16:creationId xmlns:a16="http://schemas.microsoft.com/office/drawing/2014/main" id="{65F9BE17-17BB-1202-594B-91CEDF193EDC}"/>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9" name="Rectangle: Rounded Corners 8">
            <a:extLst>
              <a:ext uri="{FF2B5EF4-FFF2-40B4-BE49-F238E27FC236}">
                <a16:creationId xmlns:a16="http://schemas.microsoft.com/office/drawing/2014/main" id="{5A384814-EB5D-45D4-D062-2BB2495B1402}"/>
              </a:ext>
            </a:extLst>
          </p:cNvPr>
          <p:cNvSpPr/>
          <p:nvPr/>
        </p:nvSpPr>
        <p:spPr>
          <a:xfrm>
            <a:off x="1100115" y="1594185"/>
            <a:ext cx="2382465" cy="1258161"/>
          </a:xfrm>
          <a:prstGeom prst="roundRect">
            <a:avLst/>
          </a:prstGeom>
          <a:solidFill>
            <a:schemeClr val="bg1">
              <a:alpha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62" name="Group 161">
            <a:extLst>
              <a:ext uri="{FF2B5EF4-FFF2-40B4-BE49-F238E27FC236}">
                <a16:creationId xmlns:a16="http://schemas.microsoft.com/office/drawing/2014/main" id="{6BFE03DA-DF71-7A4D-3C23-098B7787B9A4}"/>
              </a:ext>
            </a:extLst>
          </p:cNvPr>
          <p:cNvGrpSpPr/>
          <p:nvPr/>
        </p:nvGrpSpPr>
        <p:grpSpPr>
          <a:xfrm>
            <a:off x="1663991" y="2216581"/>
            <a:ext cx="2290619" cy="1182255"/>
            <a:chOff x="4322616" y="2456872"/>
            <a:chExt cx="2290619" cy="1182255"/>
          </a:xfrm>
        </p:grpSpPr>
        <p:sp>
          <p:nvSpPr>
            <p:cNvPr id="163" name="Rectangle: Rounded Corners 162">
              <a:extLst>
                <a:ext uri="{FF2B5EF4-FFF2-40B4-BE49-F238E27FC236}">
                  <a16:creationId xmlns:a16="http://schemas.microsoft.com/office/drawing/2014/main" id="{4F81ADB9-ABF4-8FD6-A614-A24A2409EFCB}"/>
                </a:ext>
              </a:extLst>
            </p:cNvPr>
            <p:cNvSpPr/>
            <p:nvPr/>
          </p:nvSpPr>
          <p:spPr>
            <a:xfrm>
              <a:off x="4322616"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4" name="TextBox 163">
              <a:extLst>
                <a:ext uri="{FF2B5EF4-FFF2-40B4-BE49-F238E27FC236}">
                  <a16:creationId xmlns:a16="http://schemas.microsoft.com/office/drawing/2014/main" id="{EAEB84EF-A7B3-933D-A0A2-E23E1424A754}"/>
                </a:ext>
              </a:extLst>
            </p:cNvPr>
            <p:cNvSpPr txBox="1"/>
            <p:nvPr/>
          </p:nvSpPr>
          <p:spPr>
            <a:xfrm>
              <a:off x="4479634" y="2705392"/>
              <a:ext cx="1976582" cy="523220"/>
            </a:xfrm>
            <a:prstGeom prst="rect">
              <a:avLst/>
            </a:prstGeom>
            <a:noFill/>
          </p:spPr>
          <p:txBody>
            <a:bodyPr wrap="square" rtlCol="1">
              <a:spAutoFit/>
            </a:bodyPr>
            <a:lstStyle/>
            <a:p>
              <a:pPr algn="ctr"/>
              <a:r>
                <a:rPr lang="en-US" sz="2800" dirty="0"/>
                <a:t>RADIO       </a:t>
              </a:r>
              <a:endParaRPr lang="he-IL" sz="2800" dirty="0"/>
            </a:p>
          </p:txBody>
        </p:sp>
      </p:grpSp>
      <p:sp>
        <p:nvSpPr>
          <p:cNvPr id="8" name="Rectangle: Rounded Corners 7">
            <a:extLst>
              <a:ext uri="{FF2B5EF4-FFF2-40B4-BE49-F238E27FC236}">
                <a16:creationId xmlns:a16="http://schemas.microsoft.com/office/drawing/2014/main" id="{790E0E5E-C94C-B71E-0992-5F6DB26EA18F}"/>
              </a:ext>
            </a:extLst>
          </p:cNvPr>
          <p:cNvSpPr/>
          <p:nvPr/>
        </p:nvSpPr>
        <p:spPr>
          <a:xfrm>
            <a:off x="1649954" y="2201105"/>
            <a:ext cx="2382465" cy="1258161"/>
          </a:xfrm>
          <a:prstGeom prst="roundRect">
            <a:avLst/>
          </a:prstGeom>
          <a:solidFill>
            <a:schemeClr val="bg1">
              <a:alpha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65" name="Group 164">
            <a:extLst>
              <a:ext uri="{FF2B5EF4-FFF2-40B4-BE49-F238E27FC236}">
                <a16:creationId xmlns:a16="http://schemas.microsoft.com/office/drawing/2014/main" id="{283B2D19-F5B8-E677-519C-F5F4E2FDD3B2}"/>
              </a:ext>
            </a:extLst>
          </p:cNvPr>
          <p:cNvGrpSpPr/>
          <p:nvPr/>
        </p:nvGrpSpPr>
        <p:grpSpPr>
          <a:xfrm>
            <a:off x="2192493" y="2878751"/>
            <a:ext cx="2290619" cy="1182255"/>
            <a:chOff x="1487053" y="2456872"/>
            <a:chExt cx="2290619" cy="1182255"/>
          </a:xfrm>
        </p:grpSpPr>
        <p:sp>
          <p:nvSpPr>
            <p:cNvPr id="166" name="Rectangle: Rounded Corners 165">
              <a:extLst>
                <a:ext uri="{FF2B5EF4-FFF2-40B4-BE49-F238E27FC236}">
                  <a16:creationId xmlns:a16="http://schemas.microsoft.com/office/drawing/2014/main" id="{A98CD9A1-177D-52E2-E79F-51295FE32F4B}"/>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7" name="Rectangle 166">
              <a:extLst>
                <a:ext uri="{FF2B5EF4-FFF2-40B4-BE49-F238E27FC236}">
                  <a16:creationId xmlns:a16="http://schemas.microsoft.com/office/drawing/2014/main" id="{3A33AAC0-2AB5-40A9-1490-41467D58F0D3}"/>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8" name="Rectangle 167">
              <a:extLst>
                <a:ext uri="{FF2B5EF4-FFF2-40B4-BE49-F238E27FC236}">
                  <a16:creationId xmlns:a16="http://schemas.microsoft.com/office/drawing/2014/main" id="{1E0DE81F-FE62-69AC-8978-D3FF61937EC0}"/>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9" name="Rectangle 168">
              <a:extLst>
                <a:ext uri="{FF2B5EF4-FFF2-40B4-BE49-F238E27FC236}">
                  <a16:creationId xmlns:a16="http://schemas.microsoft.com/office/drawing/2014/main" id="{EAF2955A-09AE-6A9E-8B93-422BE5F3E645}"/>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0" name="Rectangle 169">
              <a:extLst>
                <a:ext uri="{FF2B5EF4-FFF2-40B4-BE49-F238E27FC236}">
                  <a16:creationId xmlns:a16="http://schemas.microsoft.com/office/drawing/2014/main" id="{5C908E2B-6176-10E6-52CE-ABAA337D959C}"/>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1" name="Rectangle 170">
              <a:extLst>
                <a:ext uri="{FF2B5EF4-FFF2-40B4-BE49-F238E27FC236}">
                  <a16:creationId xmlns:a16="http://schemas.microsoft.com/office/drawing/2014/main" id="{3AD3F27F-42E4-1999-AFB4-B09A157431B0}"/>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2" name="Rectangle 171">
              <a:extLst>
                <a:ext uri="{FF2B5EF4-FFF2-40B4-BE49-F238E27FC236}">
                  <a16:creationId xmlns:a16="http://schemas.microsoft.com/office/drawing/2014/main" id="{42A39163-3618-B479-B7AF-88F0AAE3D75F}"/>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3" name="Rectangle 172">
              <a:extLst>
                <a:ext uri="{FF2B5EF4-FFF2-40B4-BE49-F238E27FC236}">
                  <a16:creationId xmlns:a16="http://schemas.microsoft.com/office/drawing/2014/main" id="{D9B3A85E-9F8F-A734-4AEC-77A09DD8B061}"/>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4" name="Rectangle 173">
              <a:extLst>
                <a:ext uri="{FF2B5EF4-FFF2-40B4-BE49-F238E27FC236}">
                  <a16:creationId xmlns:a16="http://schemas.microsoft.com/office/drawing/2014/main" id="{1B28B50D-C5FE-AECF-98AC-E23668C925E7}"/>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5" name="Rectangle 174">
              <a:extLst>
                <a:ext uri="{FF2B5EF4-FFF2-40B4-BE49-F238E27FC236}">
                  <a16:creationId xmlns:a16="http://schemas.microsoft.com/office/drawing/2014/main" id="{FA286177-2428-C9F6-D2DD-C0E0EC1B49EB}"/>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6" name="Rectangle 175">
              <a:extLst>
                <a:ext uri="{FF2B5EF4-FFF2-40B4-BE49-F238E27FC236}">
                  <a16:creationId xmlns:a16="http://schemas.microsoft.com/office/drawing/2014/main" id="{E33BC378-6AB0-DF51-6584-9679CAF61648}"/>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7" name="Rectangle 176">
              <a:extLst>
                <a:ext uri="{FF2B5EF4-FFF2-40B4-BE49-F238E27FC236}">
                  <a16:creationId xmlns:a16="http://schemas.microsoft.com/office/drawing/2014/main" id="{7935624E-7B4D-DA3E-E1F4-B89C8CF785D5}"/>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8" name="Rectangle 177">
              <a:extLst>
                <a:ext uri="{FF2B5EF4-FFF2-40B4-BE49-F238E27FC236}">
                  <a16:creationId xmlns:a16="http://schemas.microsoft.com/office/drawing/2014/main" id="{ABF75068-DC4F-68F4-20AC-A11892EF3738}"/>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9" name="Rectangle 178">
              <a:extLst>
                <a:ext uri="{FF2B5EF4-FFF2-40B4-BE49-F238E27FC236}">
                  <a16:creationId xmlns:a16="http://schemas.microsoft.com/office/drawing/2014/main" id="{994C6610-14FA-E420-5BA4-963C1C0A3BF3}"/>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0" name="Rectangle 179">
              <a:extLst>
                <a:ext uri="{FF2B5EF4-FFF2-40B4-BE49-F238E27FC236}">
                  <a16:creationId xmlns:a16="http://schemas.microsoft.com/office/drawing/2014/main" id="{717EE6F2-3809-AF3A-D486-D2014F265BD0}"/>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1" name="Rectangle 180">
              <a:extLst>
                <a:ext uri="{FF2B5EF4-FFF2-40B4-BE49-F238E27FC236}">
                  <a16:creationId xmlns:a16="http://schemas.microsoft.com/office/drawing/2014/main" id="{E481C5C2-3B0A-8A36-44DC-EC5490494A98}"/>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2" name="Rectangle 181">
              <a:extLst>
                <a:ext uri="{FF2B5EF4-FFF2-40B4-BE49-F238E27FC236}">
                  <a16:creationId xmlns:a16="http://schemas.microsoft.com/office/drawing/2014/main" id="{BC5E5011-2AD2-426B-1AB2-BA4E3A9B53E4}"/>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3" name="Rectangle 182">
              <a:extLst>
                <a:ext uri="{FF2B5EF4-FFF2-40B4-BE49-F238E27FC236}">
                  <a16:creationId xmlns:a16="http://schemas.microsoft.com/office/drawing/2014/main" id="{2CA1DA79-ED53-0DC9-9B85-E9238D5340C1}"/>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Rectangle: Rounded Corners 6">
            <a:extLst>
              <a:ext uri="{FF2B5EF4-FFF2-40B4-BE49-F238E27FC236}">
                <a16:creationId xmlns:a16="http://schemas.microsoft.com/office/drawing/2014/main" id="{AB98B744-3272-FDC9-C7E2-1A93C90B3B3D}"/>
              </a:ext>
            </a:extLst>
          </p:cNvPr>
          <p:cNvSpPr/>
          <p:nvPr/>
        </p:nvSpPr>
        <p:spPr>
          <a:xfrm>
            <a:off x="2178311" y="2863766"/>
            <a:ext cx="2382465" cy="1258161"/>
          </a:xfrm>
          <a:prstGeom prst="roundRect">
            <a:avLst/>
          </a:prstGeom>
          <a:solidFill>
            <a:schemeClr val="bg1">
              <a:alpha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84" name="Group 183">
            <a:extLst>
              <a:ext uri="{FF2B5EF4-FFF2-40B4-BE49-F238E27FC236}">
                <a16:creationId xmlns:a16="http://schemas.microsoft.com/office/drawing/2014/main" id="{2C8E597D-2DB6-7482-0BF9-AA5BA7197FDA}"/>
              </a:ext>
            </a:extLst>
          </p:cNvPr>
          <p:cNvGrpSpPr/>
          <p:nvPr/>
        </p:nvGrpSpPr>
        <p:grpSpPr>
          <a:xfrm>
            <a:off x="2648754" y="3528815"/>
            <a:ext cx="2706872" cy="1182255"/>
            <a:chOff x="6659568" y="3364618"/>
            <a:chExt cx="2706872" cy="1182255"/>
          </a:xfrm>
        </p:grpSpPr>
        <p:sp>
          <p:nvSpPr>
            <p:cNvPr id="185" name="Rectangle: Rounded Corners 184">
              <a:extLst>
                <a:ext uri="{FF2B5EF4-FFF2-40B4-BE49-F238E27FC236}">
                  <a16:creationId xmlns:a16="http://schemas.microsoft.com/office/drawing/2014/main" id="{82A57857-BF20-7C65-90CD-FFD85C502D7C}"/>
                </a:ext>
              </a:extLst>
            </p:cNvPr>
            <p:cNvSpPr/>
            <p:nvPr/>
          </p:nvSpPr>
          <p:spPr>
            <a:xfrm>
              <a:off x="6770181" y="3364618"/>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6" name="TextBox 185">
              <a:extLst>
                <a:ext uri="{FF2B5EF4-FFF2-40B4-BE49-F238E27FC236}">
                  <a16:creationId xmlns:a16="http://schemas.microsoft.com/office/drawing/2014/main" id="{12934FD9-01D9-F86B-E181-92778C5C60BA}"/>
                </a:ext>
              </a:extLst>
            </p:cNvPr>
            <p:cNvSpPr txBox="1"/>
            <p:nvPr/>
          </p:nvSpPr>
          <p:spPr>
            <a:xfrm>
              <a:off x="6659568" y="3372541"/>
              <a:ext cx="2706872" cy="307777"/>
            </a:xfrm>
            <a:prstGeom prst="rect">
              <a:avLst/>
            </a:prstGeom>
            <a:noFill/>
          </p:spPr>
          <p:txBody>
            <a:bodyPr wrap="square" rtlCol="1">
              <a:spAutoFit/>
            </a:bodyPr>
            <a:lstStyle/>
            <a:p>
              <a:endParaRPr lang="he-IL" sz="1400" dirty="0"/>
            </a:p>
          </p:txBody>
        </p:sp>
        <p:sp>
          <p:nvSpPr>
            <p:cNvPr id="187" name="TextBox 186">
              <a:extLst>
                <a:ext uri="{FF2B5EF4-FFF2-40B4-BE49-F238E27FC236}">
                  <a16:creationId xmlns:a16="http://schemas.microsoft.com/office/drawing/2014/main" id="{DB056006-5399-FC3E-5B30-089B50C0CBFF}"/>
                </a:ext>
              </a:extLst>
            </p:cNvPr>
            <p:cNvSpPr txBox="1"/>
            <p:nvPr/>
          </p:nvSpPr>
          <p:spPr>
            <a:xfrm>
              <a:off x="6931822" y="3634391"/>
              <a:ext cx="1976582" cy="523220"/>
            </a:xfrm>
            <a:prstGeom prst="rect">
              <a:avLst/>
            </a:prstGeom>
            <a:noFill/>
          </p:spPr>
          <p:txBody>
            <a:bodyPr wrap="square" rtlCol="1">
              <a:spAutoFit/>
            </a:bodyPr>
            <a:lstStyle/>
            <a:p>
              <a:pPr algn="ctr"/>
              <a:r>
                <a:rPr lang="en-US" sz="2800" dirty="0"/>
                <a:t>radio       </a:t>
              </a:r>
              <a:endParaRPr lang="he-IL" sz="2800" dirty="0"/>
            </a:p>
          </p:txBody>
        </p:sp>
      </p:grpSp>
      <p:sp>
        <p:nvSpPr>
          <p:cNvPr id="4" name="Rectangle: Rounded Corners 3">
            <a:extLst>
              <a:ext uri="{FF2B5EF4-FFF2-40B4-BE49-F238E27FC236}">
                <a16:creationId xmlns:a16="http://schemas.microsoft.com/office/drawing/2014/main" id="{E4EA5F75-A852-1B1D-E8A2-1E5D3D49C110}"/>
              </a:ext>
            </a:extLst>
          </p:cNvPr>
          <p:cNvSpPr/>
          <p:nvPr/>
        </p:nvSpPr>
        <p:spPr>
          <a:xfrm>
            <a:off x="2743623" y="3515188"/>
            <a:ext cx="2382465" cy="1258161"/>
          </a:xfrm>
          <a:prstGeom prst="roundRect">
            <a:avLst/>
          </a:prstGeom>
          <a:solidFill>
            <a:schemeClr val="bg1">
              <a:alpha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200" name="Group 199">
            <a:extLst>
              <a:ext uri="{FF2B5EF4-FFF2-40B4-BE49-F238E27FC236}">
                <a16:creationId xmlns:a16="http://schemas.microsoft.com/office/drawing/2014/main" id="{01DBA957-0D2F-B3C0-D19B-6C8445D0167D}"/>
              </a:ext>
            </a:extLst>
          </p:cNvPr>
          <p:cNvGrpSpPr/>
          <p:nvPr/>
        </p:nvGrpSpPr>
        <p:grpSpPr>
          <a:xfrm>
            <a:off x="3109342" y="4230860"/>
            <a:ext cx="2706872" cy="1182255"/>
            <a:chOff x="6659568" y="3364618"/>
            <a:chExt cx="2706872" cy="1182255"/>
          </a:xfrm>
        </p:grpSpPr>
        <p:sp>
          <p:nvSpPr>
            <p:cNvPr id="201" name="Rectangle: Rounded Corners 200">
              <a:extLst>
                <a:ext uri="{FF2B5EF4-FFF2-40B4-BE49-F238E27FC236}">
                  <a16:creationId xmlns:a16="http://schemas.microsoft.com/office/drawing/2014/main" id="{3DA8FA42-9128-3BB8-A7FD-C68F48A01882}"/>
                </a:ext>
              </a:extLst>
            </p:cNvPr>
            <p:cNvSpPr/>
            <p:nvPr/>
          </p:nvSpPr>
          <p:spPr>
            <a:xfrm>
              <a:off x="6770181" y="3364618"/>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2" name="TextBox 201">
              <a:extLst>
                <a:ext uri="{FF2B5EF4-FFF2-40B4-BE49-F238E27FC236}">
                  <a16:creationId xmlns:a16="http://schemas.microsoft.com/office/drawing/2014/main" id="{C10312BE-8306-1D01-F101-156096C7D92C}"/>
                </a:ext>
              </a:extLst>
            </p:cNvPr>
            <p:cNvSpPr txBox="1"/>
            <p:nvPr/>
          </p:nvSpPr>
          <p:spPr>
            <a:xfrm>
              <a:off x="6659568" y="3372541"/>
              <a:ext cx="2706872" cy="307777"/>
            </a:xfrm>
            <a:prstGeom prst="rect">
              <a:avLst/>
            </a:prstGeom>
            <a:noFill/>
          </p:spPr>
          <p:txBody>
            <a:bodyPr wrap="square" rtlCol="1">
              <a:spAutoFit/>
            </a:bodyPr>
            <a:lstStyle/>
            <a:p>
              <a:endParaRPr lang="he-IL" sz="1400" dirty="0"/>
            </a:p>
          </p:txBody>
        </p:sp>
        <p:sp>
          <p:nvSpPr>
            <p:cNvPr id="203" name="TextBox 202">
              <a:extLst>
                <a:ext uri="{FF2B5EF4-FFF2-40B4-BE49-F238E27FC236}">
                  <a16:creationId xmlns:a16="http://schemas.microsoft.com/office/drawing/2014/main" id="{7352B0DE-0F81-45EA-BBC1-3653F8D32B0D}"/>
                </a:ext>
              </a:extLst>
            </p:cNvPr>
            <p:cNvSpPr txBox="1"/>
            <p:nvPr/>
          </p:nvSpPr>
          <p:spPr>
            <a:xfrm>
              <a:off x="6779426" y="3718003"/>
              <a:ext cx="2281374" cy="430887"/>
            </a:xfrm>
            <a:prstGeom prst="rect">
              <a:avLst/>
            </a:prstGeom>
            <a:noFill/>
          </p:spPr>
          <p:txBody>
            <a:bodyPr wrap="square" rtlCol="1">
              <a:spAutoFit/>
            </a:bodyPr>
            <a:lstStyle/>
            <a:p>
              <a:pPr algn="ctr"/>
              <a:r>
                <a:rPr lang="en-US" sz="2200" dirty="0"/>
                <a:t>Natural / Artificial</a:t>
              </a:r>
              <a:endParaRPr lang="he-IL" sz="2200" dirty="0"/>
            </a:p>
          </p:txBody>
        </p:sp>
      </p:grpSp>
      <p:cxnSp>
        <p:nvCxnSpPr>
          <p:cNvPr id="210" name="Straight Connector 209">
            <a:extLst>
              <a:ext uri="{FF2B5EF4-FFF2-40B4-BE49-F238E27FC236}">
                <a16:creationId xmlns:a16="http://schemas.microsoft.com/office/drawing/2014/main" id="{9F08EB52-E652-E336-3C14-8AC96DE41F34}"/>
              </a:ext>
            </a:extLst>
          </p:cNvPr>
          <p:cNvCxnSpPr>
            <a:cxnSpLocks/>
          </p:cNvCxnSpPr>
          <p:nvPr/>
        </p:nvCxnSpPr>
        <p:spPr>
          <a:xfrm>
            <a:off x="4434036" y="5015132"/>
            <a:ext cx="880914" cy="0"/>
          </a:xfrm>
          <a:prstGeom prst="line">
            <a:avLst/>
          </a:prstGeom>
          <a:ln w="57150">
            <a:solidFill>
              <a:srgbClr val="005AB5"/>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A2DE78A7-6AD7-A84E-EECF-8A66C60D1822}"/>
              </a:ext>
            </a:extLst>
          </p:cNvPr>
          <p:cNvSpPr/>
          <p:nvPr/>
        </p:nvSpPr>
        <p:spPr>
          <a:xfrm>
            <a:off x="3205210" y="4216203"/>
            <a:ext cx="2382465" cy="1258161"/>
          </a:xfrm>
          <a:prstGeom prst="roundRect">
            <a:avLst/>
          </a:prstGeom>
          <a:solidFill>
            <a:schemeClr val="bg1">
              <a:alpha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TextBox 9">
            <a:extLst>
              <a:ext uri="{FF2B5EF4-FFF2-40B4-BE49-F238E27FC236}">
                <a16:creationId xmlns:a16="http://schemas.microsoft.com/office/drawing/2014/main" id="{815F234E-4A8B-9D02-ABA4-DDDF9F4A1F34}"/>
              </a:ext>
            </a:extLst>
          </p:cNvPr>
          <p:cNvSpPr txBox="1"/>
          <p:nvPr/>
        </p:nvSpPr>
        <p:spPr>
          <a:xfrm>
            <a:off x="3421701" y="3799559"/>
            <a:ext cx="977142" cy="523220"/>
          </a:xfrm>
          <a:prstGeom prst="rect">
            <a:avLst/>
          </a:prstGeom>
          <a:noFill/>
        </p:spPr>
        <p:txBody>
          <a:bodyPr wrap="square" rtlCol="1">
            <a:spAutoFit/>
          </a:bodyPr>
          <a:lstStyle/>
          <a:p>
            <a:pPr algn="ctr"/>
            <a:r>
              <a:rPr lang="en-US" sz="2800" dirty="0">
                <a:solidFill>
                  <a:srgbClr val="005AB5"/>
                </a:solidFill>
              </a:rPr>
              <a:t>radio       </a:t>
            </a:r>
            <a:endParaRPr lang="he-IL" sz="2800" dirty="0">
              <a:solidFill>
                <a:srgbClr val="005AB5"/>
              </a:solidFill>
            </a:endParaRPr>
          </a:p>
        </p:txBody>
      </p:sp>
      <p:sp>
        <p:nvSpPr>
          <p:cNvPr id="11" name="TextBox 10">
            <a:extLst>
              <a:ext uri="{FF2B5EF4-FFF2-40B4-BE49-F238E27FC236}">
                <a16:creationId xmlns:a16="http://schemas.microsoft.com/office/drawing/2014/main" id="{811AAAD7-1E7C-FD2B-FA56-E3965CC27FBE}"/>
              </a:ext>
            </a:extLst>
          </p:cNvPr>
          <p:cNvSpPr txBox="1"/>
          <p:nvPr/>
        </p:nvSpPr>
        <p:spPr>
          <a:xfrm>
            <a:off x="2222113" y="2464810"/>
            <a:ext cx="1174352" cy="523220"/>
          </a:xfrm>
          <a:prstGeom prst="rect">
            <a:avLst/>
          </a:prstGeom>
          <a:noFill/>
        </p:spPr>
        <p:txBody>
          <a:bodyPr wrap="square" rtlCol="1">
            <a:spAutoFit/>
          </a:bodyPr>
          <a:lstStyle/>
          <a:p>
            <a:pPr algn="ctr"/>
            <a:r>
              <a:rPr lang="en-US" sz="2800" dirty="0">
                <a:solidFill>
                  <a:srgbClr val="005AB5"/>
                </a:solidFill>
              </a:rPr>
              <a:t>RADIO       </a:t>
            </a:r>
            <a:endParaRPr lang="he-IL" sz="2800" dirty="0">
              <a:solidFill>
                <a:srgbClr val="005AB5"/>
              </a:solidFill>
            </a:endParaRPr>
          </a:p>
        </p:txBody>
      </p:sp>
      <p:grpSp>
        <p:nvGrpSpPr>
          <p:cNvPr id="12" name="Group 11">
            <a:extLst>
              <a:ext uri="{FF2B5EF4-FFF2-40B4-BE49-F238E27FC236}">
                <a16:creationId xmlns:a16="http://schemas.microsoft.com/office/drawing/2014/main" id="{A2486BD1-D133-2520-CC18-3DD93A759D75}"/>
              </a:ext>
            </a:extLst>
          </p:cNvPr>
          <p:cNvGrpSpPr/>
          <p:nvPr/>
        </p:nvGrpSpPr>
        <p:grpSpPr>
          <a:xfrm>
            <a:off x="9370292" y="4812528"/>
            <a:ext cx="2504709" cy="1182255"/>
            <a:chOff x="4217798" y="581890"/>
            <a:chExt cx="2504709" cy="1182255"/>
          </a:xfrm>
        </p:grpSpPr>
        <p:sp>
          <p:nvSpPr>
            <p:cNvPr id="13" name="Rectangle: Rounded Corners 12">
              <a:extLst>
                <a:ext uri="{FF2B5EF4-FFF2-40B4-BE49-F238E27FC236}">
                  <a16:creationId xmlns:a16="http://schemas.microsoft.com/office/drawing/2014/main" id="{0B14B0B9-1B1A-0E53-FB58-22A60033A4DC}"/>
                </a:ext>
              </a:extLst>
            </p:cNvPr>
            <p:cNvSpPr/>
            <p:nvPr/>
          </p:nvSpPr>
          <p:spPr>
            <a:xfrm>
              <a:off x="4322617" y="581890"/>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TextBox 13">
              <a:extLst>
                <a:ext uri="{FF2B5EF4-FFF2-40B4-BE49-F238E27FC236}">
                  <a16:creationId xmlns:a16="http://schemas.microsoft.com/office/drawing/2014/main" id="{327F4445-3E4D-21C5-866F-97F343C3B5C4}"/>
                </a:ext>
              </a:extLst>
            </p:cNvPr>
            <p:cNvSpPr txBox="1"/>
            <p:nvPr/>
          </p:nvSpPr>
          <p:spPr>
            <a:xfrm>
              <a:off x="4217798" y="926338"/>
              <a:ext cx="2504709" cy="430887"/>
            </a:xfrm>
            <a:prstGeom prst="rect">
              <a:avLst/>
            </a:prstGeom>
            <a:noFill/>
          </p:spPr>
          <p:txBody>
            <a:bodyPr wrap="square" rtlCol="1">
              <a:spAutoFit/>
            </a:bodyPr>
            <a:lstStyle/>
            <a:p>
              <a:pPr algn="ctr"/>
              <a:r>
                <a:rPr lang="en-US" sz="2200" dirty="0"/>
                <a:t>RADIO / PHONE</a:t>
              </a:r>
              <a:endParaRPr lang="he-IL" sz="2200" dirty="0"/>
            </a:p>
          </p:txBody>
        </p:sp>
      </p:grpSp>
      <p:grpSp>
        <p:nvGrpSpPr>
          <p:cNvPr id="15" name="Group 14">
            <a:extLst>
              <a:ext uri="{FF2B5EF4-FFF2-40B4-BE49-F238E27FC236}">
                <a16:creationId xmlns:a16="http://schemas.microsoft.com/office/drawing/2014/main" id="{8662FABF-FFF7-26EA-10A4-49110FDB48EE}"/>
              </a:ext>
            </a:extLst>
          </p:cNvPr>
          <p:cNvGrpSpPr/>
          <p:nvPr/>
        </p:nvGrpSpPr>
        <p:grpSpPr>
          <a:xfrm>
            <a:off x="6346017" y="4804605"/>
            <a:ext cx="2293650" cy="1182255"/>
            <a:chOff x="7158178" y="581890"/>
            <a:chExt cx="2293650" cy="1182255"/>
          </a:xfrm>
        </p:grpSpPr>
        <p:sp>
          <p:nvSpPr>
            <p:cNvPr id="16" name="Rectangle: Rounded Corners 15">
              <a:extLst>
                <a:ext uri="{FF2B5EF4-FFF2-40B4-BE49-F238E27FC236}">
                  <a16:creationId xmlns:a16="http://schemas.microsoft.com/office/drawing/2014/main" id="{BB546523-755F-F791-CA4B-256198C0D2F8}"/>
                </a:ext>
              </a:extLst>
            </p:cNvPr>
            <p:cNvSpPr/>
            <p:nvPr/>
          </p:nvSpPr>
          <p:spPr>
            <a:xfrm>
              <a:off x="7161209" y="581890"/>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82145C91-7E2E-D253-5559-4F9B57E20BD5}"/>
                </a:ext>
              </a:extLst>
            </p:cNvPr>
            <p:cNvSpPr txBox="1"/>
            <p:nvPr/>
          </p:nvSpPr>
          <p:spPr>
            <a:xfrm>
              <a:off x="7318227" y="598517"/>
              <a:ext cx="1976582" cy="738664"/>
            </a:xfrm>
            <a:prstGeom prst="rect">
              <a:avLst/>
            </a:prstGeom>
            <a:noFill/>
          </p:spPr>
          <p:txBody>
            <a:bodyPr wrap="square" rtlCol="1">
              <a:spAutoFit/>
            </a:bodyPr>
            <a:lstStyle/>
            <a:p>
              <a:pPr algn="ctr"/>
              <a:r>
                <a:rPr lang="en-US" sz="1400" dirty="0"/>
                <a:t>How well did you see the first stimuli?</a:t>
              </a:r>
            </a:p>
            <a:p>
              <a:pPr algn="ctr"/>
              <a:r>
                <a:rPr lang="en-US" sz="1400" dirty="0"/>
                <a:t>On a scale of 1-4</a:t>
              </a:r>
              <a:endParaRPr lang="he-IL" sz="1400" dirty="0"/>
            </a:p>
          </p:txBody>
        </p:sp>
        <p:sp>
          <p:nvSpPr>
            <p:cNvPr id="18" name="TextBox 17">
              <a:extLst>
                <a:ext uri="{FF2B5EF4-FFF2-40B4-BE49-F238E27FC236}">
                  <a16:creationId xmlns:a16="http://schemas.microsoft.com/office/drawing/2014/main" id="{2D39735F-CD88-3F56-A74F-7B7C7C520F20}"/>
                </a:ext>
              </a:extLst>
            </p:cNvPr>
            <p:cNvSpPr txBox="1"/>
            <p:nvPr/>
          </p:nvSpPr>
          <p:spPr>
            <a:xfrm>
              <a:off x="7158178" y="1320601"/>
              <a:ext cx="2290619" cy="261610"/>
            </a:xfrm>
            <a:prstGeom prst="rect">
              <a:avLst/>
            </a:prstGeom>
            <a:noFill/>
          </p:spPr>
          <p:txBody>
            <a:bodyPr wrap="square" rtlCol="1">
              <a:spAutoFit/>
            </a:bodyPr>
            <a:lstStyle/>
            <a:p>
              <a:pPr algn="ctr"/>
              <a:r>
                <a:rPr lang="en-US" sz="1100" dirty="0"/>
                <a:t>1                 2                3                 4</a:t>
              </a:r>
              <a:endParaRPr lang="he-IL" sz="1100" dirty="0"/>
            </a:p>
          </p:txBody>
        </p:sp>
      </p:grpSp>
      <p:sp>
        <p:nvSpPr>
          <p:cNvPr id="19" name="TextBox 18">
            <a:extLst>
              <a:ext uri="{FF2B5EF4-FFF2-40B4-BE49-F238E27FC236}">
                <a16:creationId xmlns:a16="http://schemas.microsoft.com/office/drawing/2014/main" id="{0C371B32-CCEE-D6A4-CE0C-4903B5B23223}"/>
              </a:ext>
            </a:extLst>
          </p:cNvPr>
          <p:cNvSpPr txBox="1"/>
          <p:nvPr/>
        </p:nvSpPr>
        <p:spPr>
          <a:xfrm>
            <a:off x="6768495" y="4231176"/>
            <a:ext cx="5250159" cy="461665"/>
          </a:xfrm>
          <a:prstGeom prst="rect">
            <a:avLst/>
          </a:prstGeom>
          <a:noFill/>
        </p:spPr>
        <p:txBody>
          <a:bodyPr wrap="square" rtlCol="1">
            <a:spAutoFit/>
          </a:bodyPr>
          <a:lstStyle/>
          <a:p>
            <a:r>
              <a:rPr lang="en-US" sz="2400" dirty="0"/>
              <a:t>Subjective                           Objective</a:t>
            </a:r>
          </a:p>
        </p:txBody>
      </p:sp>
      <p:sp>
        <p:nvSpPr>
          <p:cNvPr id="22" name="TextBox 21">
            <a:extLst>
              <a:ext uri="{FF2B5EF4-FFF2-40B4-BE49-F238E27FC236}">
                <a16:creationId xmlns:a16="http://schemas.microsoft.com/office/drawing/2014/main" id="{BDA47273-C8E3-8187-250C-55F3CE7EB7CA}"/>
              </a:ext>
            </a:extLst>
          </p:cNvPr>
          <p:cNvSpPr txBox="1"/>
          <p:nvPr/>
        </p:nvSpPr>
        <p:spPr>
          <a:xfrm>
            <a:off x="8224303" y="1256588"/>
            <a:ext cx="1712014" cy="523220"/>
          </a:xfrm>
          <a:prstGeom prst="rect">
            <a:avLst/>
          </a:prstGeom>
          <a:noFill/>
        </p:spPr>
        <p:txBody>
          <a:bodyPr wrap="square" rtlCol="1">
            <a:spAutoFit/>
          </a:bodyPr>
          <a:lstStyle/>
          <a:p>
            <a:pPr algn="ctr"/>
            <a:r>
              <a:rPr lang="en-US" sz="2800" dirty="0">
                <a:solidFill>
                  <a:srgbClr val="005AB5"/>
                </a:solidFill>
              </a:rPr>
              <a:t>Congruent</a:t>
            </a:r>
            <a:endParaRPr lang="he-IL" sz="2800" dirty="0">
              <a:solidFill>
                <a:srgbClr val="005AB5"/>
              </a:solidFill>
            </a:endParaRPr>
          </a:p>
        </p:txBody>
      </p:sp>
    </p:spTree>
    <p:extLst>
      <p:ext uri="{BB962C8B-B14F-4D97-AF65-F5344CB8AC3E}">
        <p14:creationId xmlns:p14="http://schemas.microsoft.com/office/powerpoint/2010/main" val="344138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3" nodeType="click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xit"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1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8" grpId="0" animBg="1"/>
      <p:bldP spid="8" grpId="1" animBg="1"/>
      <p:bldP spid="7" grpId="0" animBg="1"/>
      <p:bldP spid="7" grpId="1" animBg="1"/>
      <p:bldP spid="4" grpId="0" animBg="1"/>
      <p:bldP spid="4" grpId="1" animBg="1"/>
      <p:bldP spid="4" grpId="2" animBg="1"/>
      <p:bldP spid="4" grpId="3" animBg="1"/>
      <p:bldP spid="6" grpId="0" animBg="1"/>
      <p:bldP spid="6" grpId="1" animBg="1"/>
      <p:bldP spid="6" grpId="2" animBg="1"/>
      <p:bldP spid="10" grpId="0"/>
      <p:bldP spid="11" grpId="0"/>
      <p:bldP spid="19" grpId="0" build="allAtOnce"/>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Open Questions</a:t>
            </a:r>
          </a:p>
        </p:txBody>
      </p:sp>
      <p:grpSp>
        <p:nvGrpSpPr>
          <p:cNvPr id="10" name="Group 9">
            <a:extLst>
              <a:ext uri="{FF2B5EF4-FFF2-40B4-BE49-F238E27FC236}">
                <a16:creationId xmlns:a16="http://schemas.microsoft.com/office/drawing/2014/main" id="{7B7F7DCE-2114-17D3-13D4-2148964D859E}"/>
              </a:ext>
            </a:extLst>
          </p:cNvPr>
          <p:cNvGrpSpPr/>
          <p:nvPr/>
        </p:nvGrpSpPr>
        <p:grpSpPr>
          <a:xfrm>
            <a:off x="5837986" y="1200501"/>
            <a:ext cx="6354014" cy="3909339"/>
            <a:chOff x="6096000" y="488989"/>
            <a:chExt cx="6078959" cy="3740110"/>
          </a:xfrm>
        </p:grpSpPr>
        <p:pic>
          <p:nvPicPr>
            <p:cNvPr id="8" name="Picture 7">
              <a:extLst>
                <a:ext uri="{FF2B5EF4-FFF2-40B4-BE49-F238E27FC236}">
                  <a16:creationId xmlns:a16="http://schemas.microsoft.com/office/drawing/2014/main" id="{D7B060B0-18F1-A629-FE08-FF233C82D99E}"/>
                </a:ext>
              </a:extLst>
            </p:cNvPr>
            <p:cNvPicPr>
              <a:picLocks noChangeAspect="1"/>
            </p:cNvPicPr>
            <p:nvPr/>
          </p:nvPicPr>
          <p:blipFill rotWithShape="1">
            <a:blip r:embed="rId3"/>
            <a:srcRect l="9687" t="4824" r="52657" b="51156"/>
            <a:stretch/>
          </p:blipFill>
          <p:spPr>
            <a:xfrm>
              <a:off x="6096000" y="638898"/>
              <a:ext cx="6078959" cy="3590201"/>
            </a:xfrm>
            <a:prstGeom prst="rect">
              <a:avLst/>
            </a:prstGeom>
          </p:spPr>
        </p:pic>
        <p:sp>
          <p:nvSpPr>
            <p:cNvPr id="3" name="TextBox 2">
              <a:extLst>
                <a:ext uri="{FF2B5EF4-FFF2-40B4-BE49-F238E27FC236}">
                  <a16:creationId xmlns:a16="http://schemas.microsoft.com/office/drawing/2014/main" id="{F2008B0B-B9D4-99F5-E679-EE4660FC56F6}"/>
                </a:ext>
              </a:extLst>
            </p:cNvPr>
            <p:cNvSpPr txBox="1"/>
            <p:nvPr/>
          </p:nvSpPr>
          <p:spPr>
            <a:xfrm>
              <a:off x="8303834" y="488989"/>
              <a:ext cx="2035058" cy="400110"/>
            </a:xfrm>
            <a:prstGeom prst="rect">
              <a:avLst/>
            </a:prstGeom>
            <a:solidFill>
              <a:schemeClr val="bg1"/>
            </a:solidFill>
          </p:spPr>
          <p:txBody>
            <a:bodyPr wrap="square" rtlCol="1">
              <a:spAutoFit/>
            </a:bodyPr>
            <a:lstStyle/>
            <a:p>
              <a:pPr algn="ctr"/>
              <a:r>
                <a:rPr lang="en-US" sz="2000" b="1" dirty="0"/>
                <a:t>Heading angle</a:t>
              </a:r>
            </a:p>
          </p:txBody>
        </p:sp>
      </p:grpSp>
      <p:grpSp>
        <p:nvGrpSpPr>
          <p:cNvPr id="11" name="Group 10">
            <a:extLst>
              <a:ext uri="{FF2B5EF4-FFF2-40B4-BE49-F238E27FC236}">
                <a16:creationId xmlns:a16="http://schemas.microsoft.com/office/drawing/2014/main" id="{6608B1A5-C176-93BF-7834-4E9C23547F66}"/>
              </a:ext>
            </a:extLst>
          </p:cNvPr>
          <p:cNvGrpSpPr/>
          <p:nvPr/>
        </p:nvGrpSpPr>
        <p:grpSpPr>
          <a:xfrm>
            <a:off x="0" y="1559532"/>
            <a:ext cx="5615029" cy="3434454"/>
            <a:chOff x="566960" y="2033888"/>
            <a:chExt cx="5178841" cy="3167658"/>
          </a:xfrm>
        </p:grpSpPr>
        <p:pic>
          <p:nvPicPr>
            <p:cNvPr id="4" name="Picture 3">
              <a:extLst>
                <a:ext uri="{FF2B5EF4-FFF2-40B4-BE49-F238E27FC236}">
                  <a16:creationId xmlns:a16="http://schemas.microsoft.com/office/drawing/2014/main" id="{5096BFA3-3D78-FFCD-7B0B-7C91FD8CBA57}"/>
                </a:ext>
              </a:extLst>
            </p:cNvPr>
            <p:cNvPicPr>
              <a:picLocks noChangeAspect="1"/>
            </p:cNvPicPr>
            <p:nvPr/>
          </p:nvPicPr>
          <p:blipFill rotWithShape="1">
            <a:blip r:embed="rId4"/>
            <a:srcRect l="9688" t="51651" r="52656" b="4329"/>
            <a:stretch/>
          </p:blipFill>
          <p:spPr>
            <a:xfrm>
              <a:off x="566960" y="2142950"/>
              <a:ext cx="5178841" cy="3058596"/>
            </a:xfrm>
            <a:prstGeom prst="rect">
              <a:avLst/>
            </a:prstGeom>
          </p:spPr>
        </p:pic>
        <p:pic>
          <p:nvPicPr>
            <p:cNvPr id="5" name="Picture 4">
              <a:extLst>
                <a:ext uri="{FF2B5EF4-FFF2-40B4-BE49-F238E27FC236}">
                  <a16:creationId xmlns:a16="http://schemas.microsoft.com/office/drawing/2014/main" id="{471E7E57-0E59-3846-BCEF-A1D5C6AF54B9}"/>
                </a:ext>
              </a:extLst>
            </p:cNvPr>
            <p:cNvPicPr>
              <a:picLocks noChangeAspect="1"/>
            </p:cNvPicPr>
            <p:nvPr/>
          </p:nvPicPr>
          <p:blipFill rotWithShape="1">
            <a:blip r:embed="rId4"/>
            <a:srcRect l="50729" t="82167" r="41094" b="11751"/>
            <a:stretch/>
          </p:blipFill>
          <p:spPr>
            <a:xfrm>
              <a:off x="1064579" y="4229099"/>
              <a:ext cx="1207186" cy="453656"/>
            </a:xfrm>
            <a:prstGeom prst="rect">
              <a:avLst/>
            </a:prstGeom>
          </p:spPr>
        </p:pic>
        <p:sp>
          <p:nvSpPr>
            <p:cNvPr id="9" name="TextBox 8">
              <a:extLst>
                <a:ext uri="{FF2B5EF4-FFF2-40B4-BE49-F238E27FC236}">
                  <a16:creationId xmlns:a16="http://schemas.microsoft.com/office/drawing/2014/main" id="{31E85009-4C92-D23E-D485-F803956AD899}"/>
                </a:ext>
              </a:extLst>
            </p:cNvPr>
            <p:cNvSpPr txBox="1"/>
            <p:nvPr/>
          </p:nvSpPr>
          <p:spPr>
            <a:xfrm>
              <a:off x="2334990" y="2033888"/>
              <a:ext cx="2035058" cy="400110"/>
            </a:xfrm>
            <a:prstGeom prst="rect">
              <a:avLst/>
            </a:prstGeom>
            <a:solidFill>
              <a:schemeClr val="bg1"/>
            </a:solidFill>
          </p:spPr>
          <p:txBody>
            <a:bodyPr wrap="square" rtlCol="1">
              <a:spAutoFit/>
            </a:bodyPr>
            <a:lstStyle/>
            <a:p>
              <a:pPr algn="ctr"/>
              <a:r>
                <a:rPr lang="en-US" sz="2000" b="1" dirty="0"/>
                <a:t>Trajectory SD</a:t>
              </a:r>
            </a:p>
          </p:txBody>
        </p:sp>
      </p:grpSp>
      <p:pic>
        <p:nvPicPr>
          <p:cNvPr id="2" name="Picture 1">
            <a:extLst>
              <a:ext uri="{FF2B5EF4-FFF2-40B4-BE49-F238E27FC236}">
                <a16:creationId xmlns:a16="http://schemas.microsoft.com/office/drawing/2014/main" id="{B8F578D2-9B7C-D747-1B72-2F5B9D4E6732}"/>
              </a:ext>
            </a:extLst>
          </p:cNvPr>
          <p:cNvPicPr>
            <a:picLocks noChangeAspect="1"/>
          </p:cNvPicPr>
          <p:nvPr/>
        </p:nvPicPr>
        <p:blipFill>
          <a:blip r:embed="rId5"/>
          <a:stretch>
            <a:fillRect/>
          </a:stretch>
        </p:blipFill>
        <p:spPr>
          <a:xfrm>
            <a:off x="10473166" y="6200435"/>
            <a:ext cx="1498415" cy="527143"/>
          </a:xfrm>
          <a:prstGeom prst="rect">
            <a:avLst/>
          </a:prstGeom>
        </p:spPr>
      </p:pic>
    </p:spTree>
    <p:extLst>
      <p:ext uri="{BB962C8B-B14F-4D97-AF65-F5344CB8AC3E}">
        <p14:creationId xmlns:p14="http://schemas.microsoft.com/office/powerpoint/2010/main" val="1688899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Open Questions</a:t>
            </a:r>
          </a:p>
        </p:txBody>
      </p:sp>
      <p:pic>
        <p:nvPicPr>
          <p:cNvPr id="6" name="Picture 5">
            <a:extLst>
              <a:ext uri="{FF2B5EF4-FFF2-40B4-BE49-F238E27FC236}">
                <a16:creationId xmlns:a16="http://schemas.microsoft.com/office/drawing/2014/main" id="{127A68FC-500F-C399-2E69-69F8CD957E5F}"/>
              </a:ext>
            </a:extLst>
          </p:cNvPr>
          <p:cNvPicPr>
            <a:picLocks noChangeAspect="1"/>
          </p:cNvPicPr>
          <p:nvPr/>
        </p:nvPicPr>
        <p:blipFill rotWithShape="1">
          <a:blip r:embed="rId3"/>
          <a:srcRect l="8797" t="50000" r="57250" b="3674"/>
          <a:stretch/>
        </p:blipFill>
        <p:spPr>
          <a:xfrm>
            <a:off x="73376" y="1299056"/>
            <a:ext cx="5603032" cy="3808461"/>
          </a:xfrm>
          <a:prstGeom prst="rect">
            <a:avLst/>
          </a:prstGeom>
        </p:spPr>
      </p:pic>
      <p:pic>
        <p:nvPicPr>
          <p:cNvPr id="12" name="Picture 11">
            <a:extLst>
              <a:ext uri="{FF2B5EF4-FFF2-40B4-BE49-F238E27FC236}">
                <a16:creationId xmlns:a16="http://schemas.microsoft.com/office/drawing/2014/main" id="{08489D7F-11EF-3870-0F76-2D1788284A6D}"/>
              </a:ext>
            </a:extLst>
          </p:cNvPr>
          <p:cNvPicPr>
            <a:picLocks noChangeAspect="1"/>
          </p:cNvPicPr>
          <p:nvPr/>
        </p:nvPicPr>
        <p:blipFill rotWithShape="1">
          <a:blip r:embed="rId3"/>
          <a:srcRect l="54351" t="49299" r="9290" b="4375"/>
          <a:stretch/>
        </p:blipFill>
        <p:spPr>
          <a:xfrm>
            <a:off x="6118578" y="1287768"/>
            <a:ext cx="6000046" cy="3808461"/>
          </a:xfrm>
          <a:prstGeom prst="rect">
            <a:avLst/>
          </a:prstGeom>
        </p:spPr>
      </p:pic>
      <p:sp>
        <p:nvSpPr>
          <p:cNvPr id="13" name="TextBox 12">
            <a:extLst>
              <a:ext uri="{FF2B5EF4-FFF2-40B4-BE49-F238E27FC236}">
                <a16:creationId xmlns:a16="http://schemas.microsoft.com/office/drawing/2014/main" id="{9152E93D-868D-508E-DB3A-F990B33643DE}"/>
              </a:ext>
            </a:extLst>
          </p:cNvPr>
          <p:cNvSpPr txBox="1"/>
          <p:nvPr/>
        </p:nvSpPr>
        <p:spPr>
          <a:xfrm>
            <a:off x="1992489" y="1349022"/>
            <a:ext cx="2545644" cy="461665"/>
          </a:xfrm>
          <a:prstGeom prst="rect">
            <a:avLst/>
          </a:prstGeom>
          <a:solidFill>
            <a:schemeClr val="bg1"/>
          </a:solidFill>
        </p:spPr>
        <p:txBody>
          <a:bodyPr wrap="square" rtlCol="1">
            <a:spAutoFit/>
          </a:bodyPr>
          <a:lstStyle/>
          <a:p>
            <a:pPr algn="ctr"/>
            <a:r>
              <a:rPr lang="en-US" sz="2400" b="1" dirty="0"/>
              <a:t>Congruent</a:t>
            </a:r>
            <a:endParaRPr lang="he-IL" sz="2400" b="1" dirty="0"/>
          </a:p>
        </p:txBody>
      </p:sp>
      <p:sp>
        <p:nvSpPr>
          <p:cNvPr id="14" name="TextBox 13">
            <a:extLst>
              <a:ext uri="{FF2B5EF4-FFF2-40B4-BE49-F238E27FC236}">
                <a16:creationId xmlns:a16="http://schemas.microsoft.com/office/drawing/2014/main" id="{0AD54867-7F03-917C-9159-9B901C8F4976}"/>
              </a:ext>
            </a:extLst>
          </p:cNvPr>
          <p:cNvSpPr txBox="1"/>
          <p:nvPr/>
        </p:nvSpPr>
        <p:spPr>
          <a:xfrm>
            <a:off x="7789334" y="1349022"/>
            <a:ext cx="2545644" cy="461665"/>
          </a:xfrm>
          <a:prstGeom prst="rect">
            <a:avLst/>
          </a:prstGeom>
          <a:solidFill>
            <a:schemeClr val="bg1"/>
          </a:solidFill>
        </p:spPr>
        <p:txBody>
          <a:bodyPr wrap="square" rtlCol="1">
            <a:spAutoFit/>
          </a:bodyPr>
          <a:lstStyle/>
          <a:p>
            <a:pPr algn="ctr"/>
            <a:r>
              <a:rPr lang="en-US" sz="2400" b="1" dirty="0"/>
              <a:t>Incongruent</a:t>
            </a:r>
            <a:endParaRPr lang="he-IL" sz="2400" b="1" dirty="0"/>
          </a:p>
        </p:txBody>
      </p:sp>
    </p:spTree>
    <p:extLst>
      <p:ext uri="{BB962C8B-B14F-4D97-AF65-F5344CB8AC3E}">
        <p14:creationId xmlns:p14="http://schemas.microsoft.com/office/powerpoint/2010/main" val="3402655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6808071-89DE-4B00-91C3-360DB0F8DAFB}"/>
              </a:ext>
            </a:extLst>
          </p:cNvPr>
          <p:cNvSpPr txBox="1"/>
          <p:nvPr/>
        </p:nvSpPr>
        <p:spPr>
          <a:xfrm>
            <a:off x="0" y="2782669"/>
            <a:ext cx="12192000" cy="646331"/>
          </a:xfrm>
          <a:prstGeom prst="rect">
            <a:avLst/>
          </a:prstGeom>
          <a:noFill/>
        </p:spPr>
        <p:txBody>
          <a:bodyPr wrap="square" rtlCol="1">
            <a:spAutoFit/>
          </a:bodyPr>
          <a:lstStyle/>
          <a:p>
            <a:pPr algn="ctr"/>
            <a:r>
              <a:rPr lang="en-US" sz="3600" dirty="0">
                <a:solidFill>
                  <a:schemeClr val="accent5">
                    <a:lumMod val="75000"/>
                  </a:schemeClr>
                </a:solidFill>
              </a:rPr>
              <a:t>Thank you for listening!</a:t>
            </a:r>
          </a:p>
        </p:txBody>
      </p:sp>
    </p:spTree>
    <p:extLst>
      <p:ext uri="{BB962C8B-B14F-4D97-AF65-F5344CB8AC3E}">
        <p14:creationId xmlns:p14="http://schemas.microsoft.com/office/powerpoint/2010/main" val="6407704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C9939B-DE49-92BE-6A87-0ABAF7406516}"/>
              </a:ext>
            </a:extLst>
          </p:cNvPr>
          <p:cNvSpPr txBox="1"/>
          <p:nvPr/>
        </p:nvSpPr>
        <p:spPr>
          <a:xfrm>
            <a:off x="0" y="529"/>
            <a:ext cx="12192000" cy="646331"/>
          </a:xfrm>
          <a:prstGeom prst="rect">
            <a:avLst/>
          </a:prstGeom>
          <a:noFill/>
        </p:spPr>
        <p:txBody>
          <a:bodyPr wrap="square" rtlCol="1">
            <a:spAutoFit/>
          </a:bodyPr>
          <a:lstStyle/>
          <a:p>
            <a:pPr algn="ctr"/>
            <a:r>
              <a:rPr lang="en-US" sz="3600" dirty="0">
                <a:solidFill>
                  <a:schemeClr val="accent5">
                    <a:lumMod val="75000"/>
                  </a:schemeClr>
                </a:solidFill>
              </a:rPr>
              <a:t>Trial Screening</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FB48634-703C-F5F7-24FB-A59740F81FD2}"/>
                  </a:ext>
                </a:extLst>
              </p:cNvPr>
              <p:cNvSpPr txBox="1"/>
              <p:nvPr/>
            </p:nvSpPr>
            <p:spPr>
              <a:xfrm>
                <a:off x="195272" y="770509"/>
                <a:ext cx="7991459" cy="4524315"/>
              </a:xfrm>
              <a:prstGeom prst="rect">
                <a:avLst/>
              </a:prstGeom>
              <a:noFill/>
            </p:spPr>
            <p:txBody>
              <a:bodyPr wrap="square" rtlCol="1">
                <a:spAutoFit/>
              </a:bodyPr>
              <a:lstStyle/>
              <a:p>
                <a:pPr marL="342900" indent="-342900">
                  <a:buFont typeface="Arial" panose="020B0604020202020204" pitchFamily="34" charset="0"/>
                  <a:buChar char="•"/>
                </a:pPr>
                <a:r>
                  <a:rPr lang="en-US" sz="2400" dirty="0"/>
                  <a:t>Hole in data – missing more than 100ms of data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Missing data – has less than 100ms of data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Missed target – by more than 12cm.</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Bad stimulus duration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Incorrect answer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Short trajectory – </a:t>
                </a:r>
                <a14:m>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 </m:t>
                    </m:r>
                    <m:r>
                      <a:rPr lang="en-US" sz="2400" b="0" i="1" smtClean="0">
                        <a:latin typeface="Cambria Math" panose="02040503050406030204" pitchFamily="18" charset="0"/>
                      </a:rPr>
                      <m:t>𝑃𝑎𝑡</m:t>
                    </m:r>
                    <m:r>
                      <a:rPr lang="en-US" sz="2400" b="0" i="1" smtClean="0">
                        <a:latin typeface="Cambria Math" panose="02040503050406030204" pitchFamily="18" charset="0"/>
                      </a:rPr>
                      <m:t>h</m:t>
                    </m:r>
                    <m:r>
                      <a:rPr lang="en-US" sz="2400" b="0" i="1" smtClean="0">
                        <a:latin typeface="Cambria Math" panose="02040503050406030204" pitchFamily="18" charset="0"/>
                      </a:rPr>
                      <m:t>&lt;</m:t>
                    </m:r>
                    <m:r>
                      <a:rPr lang="en-US" sz="2400" b="0" i="1" smtClean="0">
                        <a:latin typeface="Cambria Math" panose="02040503050406030204" pitchFamily="18" charset="0"/>
                      </a:rPr>
                      <m:t>𝐷𝑖𝑠𝑡𝑎𝑛𝑐</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𝑆𝑐𝑟𝑒𝑒𝑛</m:t>
                        </m:r>
                        <m:r>
                          <a:rPr lang="en-US" sz="2400" b="0" i="1" smtClean="0">
                            <a:latin typeface="Cambria Math" panose="02040503050406030204" pitchFamily="18" charset="0"/>
                          </a:rPr>
                          <m:t> </m:t>
                        </m:r>
                        <m:r>
                          <a:rPr lang="en-US" sz="2400" b="0" i="1" smtClean="0">
                            <a:latin typeface="Cambria Math" panose="02040503050406030204" pitchFamily="18" charset="0"/>
                          </a:rPr>
                          <m:t>𝑡𝑜</m:t>
                        </m:r>
                        <m:r>
                          <a:rPr lang="en-US" sz="2400" b="0" i="1" smtClean="0">
                            <a:latin typeface="Cambria Math" panose="02040503050406030204" pitchFamily="18" charset="0"/>
                          </a:rPr>
                          <m:t> </m:t>
                        </m:r>
                        <m:r>
                          <a:rPr lang="en-US" sz="2400" b="0" i="1" smtClean="0">
                            <a:latin typeface="Cambria Math" panose="02040503050406030204" pitchFamily="18" charset="0"/>
                          </a:rPr>
                          <m:t>𝑠𝑡𝑎𝑟𝑡</m:t>
                        </m:r>
                      </m:sub>
                    </m:sSub>
                    <m:r>
                      <a:rPr lang="en-US" sz="2400" b="0" i="1" smtClean="0">
                        <a:latin typeface="Cambria Math" panose="02040503050406030204" pitchFamily="18" charset="0"/>
                      </a:rPr>
                      <m:t>−</m:t>
                    </m:r>
                    <m:r>
                      <a:rPr lang="en-US" sz="2400" b="0" i="1" smtClean="0">
                        <a:latin typeface="Cambria Math" panose="02040503050406030204" pitchFamily="18" charset="0"/>
                      </a:rPr>
                      <m:t>3</m:t>
                    </m:r>
                  </m:oMath>
                </a14:m>
                <a:endParaRPr lang="en-US" sz="2400" b="0" dirty="0"/>
              </a:p>
              <a:p>
                <a:pPr marL="342900" indent="-342900">
                  <a:buFont typeface="Arial" panose="020B0604020202020204" pitchFamily="34" charset="0"/>
                  <a:buChar char="•"/>
                </a:pPr>
                <a:endParaRPr lang="en-US" sz="2400" dirty="0"/>
              </a:p>
            </p:txBody>
          </p:sp>
        </mc:Choice>
        <mc:Fallback xmlns="">
          <p:sp>
            <p:nvSpPr>
              <p:cNvPr id="42" name="TextBox 41">
                <a:extLst>
                  <a:ext uri="{FF2B5EF4-FFF2-40B4-BE49-F238E27FC236}">
                    <a16:creationId xmlns:a16="http://schemas.microsoft.com/office/drawing/2014/main" id="{5FB48634-703C-F5F7-24FB-A59740F81FD2}"/>
                  </a:ext>
                </a:extLst>
              </p:cNvPr>
              <p:cNvSpPr txBox="1">
                <a:spLocks noRot="1" noChangeAspect="1" noMove="1" noResize="1" noEditPoints="1" noAdjustHandles="1" noChangeArrowheads="1" noChangeShapeType="1" noTextEdit="1"/>
              </p:cNvSpPr>
              <p:nvPr/>
            </p:nvSpPr>
            <p:spPr>
              <a:xfrm>
                <a:off x="195272" y="770509"/>
                <a:ext cx="7991459" cy="4524315"/>
              </a:xfrm>
              <a:prstGeom prst="rect">
                <a:avLst/>
              </a:prstGeom>
              <a:blipFill>
                <a:blip r:embed="rId3"/>
                <a:stretch>
                  <a:fillRect l="-992" t="-1077"/>
                </a:stretch>
              </a:blipFill>
            </p:spPr>
            <p:txBody>
              <a:bodyPr/>
              <a:lstStyle/>
              <a:p>
                <a:r>
                  <a:rPr lang="he-IL">
                    <a:noFill/>
                  </a:rPr>
                  <a:t> </a:t>
                </a:r>
              </a:p>
            </p:txBody>
          </p:sp>
        </mc:Fallback>
      </mc:AlternateContent>
      <p:sp>
        <p:nvSpPr>
          <p:cNvPr id="2" name="TextBox 1">
            <a:extLst>
              <a:ext uri="{FF2B5EF4-FFF2-40B4-BE49-F238E27FC236}">
                <a16:creationId xmlns:a16="http://schemas.microsoft.com/office/drawing/2014/main" id="{82B01302-66F3-0A84-79AF-473A742508D5}"/>
              </a:ext>
            </a:extLst>
          </p:cNvPr>
          <p:cNvSpPr txBox="1"/>
          <p:nvPr/>
        </p:nvSpPr>
        <p:spPr>
          <a:xfrm>
            <a:off x="7917872" y="770509"/>
            <a:ext cx="4614334" cy="5632311"/>
          </a:xfrm>
          <a:prstGeom prst="rect">
            <a:avLst/>
          </a:prstGeom>
          <a:noFill/>
        </p:spPr>
        <p:txBody>
          <a:bodyPr wrap="square" rtlCol="1">
            <a:spAutoFit/>
          </a:bodyPr>
          <a:lstStyle/>
          <a:p>
            <a:pPr marL="342900" indent="-342900">
              <a:buFont typeface="Arial" panose="020B0604020202020204" pitchFamily="34" charset="0"/>
              <a:buChar char="•"/>
            </a:pPr>
            <a:r>
              <a:rPr lang="en-US" sz="2400" dirty="0"/>
              <a:t>Early response</a:t>
            </a:r>
          </a:p>
          <a:p>
            <a:pPr marL="800100" lvl="1" indent="-342900">
              <a:buFont typeface="Arial" panose="020B0604020202020204" pitchFamily="34" charset="0"/>
              <a:buChar char="•"/>
            </a:pPr>
            <a:r>
              <a:rPr lang="en-US" sz="2400" dirty="0"/>
              <a:t>Exp. 3 &lt; 100ms</a:t>
            </a:r>
          </a:p>
          <a:p>
            <a:pPr marL="800100" lvl="1" indent="-342900">
              <a:buFont typeface="Arial" panose="020B0604020202020204" pitchFamily="34" charset="0"/>
              <a:buChar char="•"/>
            </a:pPr>
            <a:r>
              <a:rPr lang="en-US" sz="2400" dirty="0"/>
              <a:t>Exp. 4 &lt; 100ms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Late response</a:t>
            </a:r>
          </a:p>
          <a:p>
            <a:pPr marL="800100" lvl="1" indent="-342900">
              <a:buFont typeface="Arial" panose="020B0604020202020204" pitchFamily="34" charset="0"/>
              <a:buChar char="•"/>
            </a:pPr>
            <a:r>
              <a:rPr lang="en-US" sz="2400" dirty="0"/>
              <a:t>Exp. 1 &gt; 1500ms</a:t>
            </a:r>
          </a:p>
          <a:p>
            <a:pPr marL="800100" lvl="1" indent="-342900">
              <a:buFont typeface="Arial" panose="020B0604020202020204" pitchFamily="34" charset="0"/>
              <a:buChar char="•"/>
            </a:pPr>
            <a:r>
              <a:rPr lang="en-US" sz="2400" dirty="0"/>
              <a:t>Exp. 2 &gt; 330ms</a:t>
            </a:r>
          </a:p>
          <a:p>
            <a:pPr marL="800100" lvl="1" indent="-342900">
              <a:buFont typeface="Arial" panose="020B0604020202020204" pitchFamily="34" charset="0"/>
              <a:buChar char="•"/>
            </a:pPr>
            <a:r>
              <a:rPr lang="en-US" sz="2400" dirty="0"/>
              <a:t>Exp. 3 &gt; 320ms</a:t>
            </a:r>
          </a:p>
          <a:p>
            <a:pPr marL="800100" lvl="1" indent="-342900">
              <a:buFont typeface="Arial" panose="020B0604020202020204" pitchFamily="34" charset="0"/>
              <a:buChar char="•"/>
            </a:pPr>
            <a:r>
              <a:rPr lang="en-US" sz="2400" dirty="0"/>
              <a:t>Exp. 4 &gt; 320ms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Slow movement</a:t>
            </a:r>
          </a:p>
          <a:p>
            <a:pPr marL="800100" lvl="1" indent="-342900">
              <a:buFont typeface="Arial" panose="020B0604020202020204" pitchFamily="34" charset="0"/>
              <a:buChar char="•"/>
            </a:pPr>
            <a:r>
              <a:rPr lang="en-US" sz="2400" dirty="0"/>
              <a:t>Exp. 1 &gt; 1500ms</a:t>
            </a:r>
          </a:p>
          <a:p>
            <a:pPr marL="800100" lvl="1" indent="-342900">
              <a:buFont typeface="Arial" panose="020B0604020202020204" pitchFamily="34" charset="0"/>
              <a:buChar char="•"/>
            </a:pPr>
            <a:r>
              <a:rPr lang="en-US" sz="2400" dirty="0"/>
              <a:t>Exp. 2 &gt; 430ms</a:t>
            </a:r>
          </a:p>
          <a:p>
            <a:pPr marL="800100" lvl="1" indent="-342900">
              <a:buFont typeface="Arial" panose="020B0604020202020204" pitchFamily="34" charset="0"/>
              <a:buChar char="•"/>
            </a:pPr>
            <a:r>
              <a:rPr lang="en-US" sz="2400" dirty="0"/>
              <a:t>Exp. 3 &gt; 420ms</a:t>
            </a:r>
          </a:p>
          <a:p>
            <a:pPr marL="800100" lvl="1" indent="-342900">
              <a:buFont typeface="Arial" panose="020B0604020202020204" pitchFamily="34" charset="0"/>
              <a:buChar char="•"/>
            </a:pPr>
            <a:r>
              <a:rPr lang="en-US" sz="2400" dirty="0"/>
              <a:t>Exp. 4 &gt; 420ms</a:t>
            </a:r>
          </a:p>
        </p:txBody>
      </p:sp>
    </p:spTree>
    <p:extLst>
      <p:ext uri="{BB962C8B-B14F-4D97-AF65-F5344CB8AC3E}">
        <p14:creationId xmlns:p14="http://schemas.microsoft.com/office/powerpoint/2010/main" val="698504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C9939B-DE49-92BE-6A87-0ABAF7406516}"/>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Distances</a:t>
            </a:r>
          </a:p>
        </p:txBody>
      </p:sp>
      <p:graphicFrame>
        <p:nvGraphicFramePr>
          <p:cNvPr id="4" name="Table 4">
            <a:extLst>
              <a:ext uri="{FF2B5EF4-FFF2-40B4-BE49-F238E27FC236}">
                <a16:creationId xmlns:a16="http://schemas.microsoft.com/office/drawing/2014/main" id="{3569E93E-A2FF-A61F-9A7D-20E3BBC65680}"/>
              </a:ext>
            </a:extLst>
          </p:cNvPr>
          <p:cNvGraphicFramePr>
            <a:graphicFrameLocks noGrp="1"/>
          </p:cNvGraphicFramePr>
          <p:nvPr>
            <p:extLst>
              <p:ext uri="{D42A27DB-BD31-4B8C-83A1-F6EECF244321}">
                <p14:modId xmlns:p14="http://schemas.microsoft.com/office/powerpoint/2010/main" val="2233082891"/>
              </p:ext>
            </p:extLst>
          </p:nvPr>
        </p:nvGraphicFramePr>
        <p:xfrm>
          <a:off x="1948329" y="1926985"/>
          <a:ext cx="7811890" cy="2588460"/>
        </p:xfrm>
        <a:graphic>
          <a:graphicData uri="http://schemas.openxmlformats.org/drawingml/2006/table">
            <a:tbl>
              <a:tblPr firstRow="1" bandRow="1">
                <a:tableStyleId>{2D5ABB26-0587-4C30-8999-92F81FD0307C}</a:tableStyleId>
              </a:tblPr>
              <a:tblGrid>
                <a:gridCol w="3609789">
                  <a:extLst>
                    <a:ext uri="{9D8B030D-6E8A-4147-A177-3AD203B41FA5}">
                      <a16:colId xmlns:a16="http://schemas.microsoft.com/office/drawing/2014/main" val="1353001994"/>
                    </a:ext>
                  </a:extLst>
                </a:gridCol>
                <a:gridCol w="1117600">
                  <a:extLst>
                    <a:ext uri="{9D8B030D-6E8A-4147-A177-3AD203B41FA5}">
                      <a16:colId xmlns:a16="http://schemas.microsoft.com/office/drawing/2014/main" val="1027394079"/>
                    </a:ext>
                  </a:extLst>
                </a:gridCol>
                <a:gridCol w="1051858">
                  <a:extLst>
                    <a:ext uri="{9D8B030D-6E8A-4147-A177-3AD203B41FA5}">
                      <a16:colId xmlns:a16="http://schemas.microsoft.com/office/drawing/2014/main" val="2931769883"/>
                    </a:ext>
                  </a:extLst>
                </a:gridCol>
                <a:gridCol w="1081742">
                  <a:extLst>
                    <a:ext uri="{9D8B030D-6E8A-4147-A177-3AD203B41FA5}">
                      <a16:colId xmlns:a16="http://schemas.microsoft.com/office/drawing/2014/main" val="155256795"/>
                    </a:ext>
                  </a:extLst>
                </a:gridCol>
                <a:gridCol w="950901">
                  <a:extLst>
                    <a:ext uri="{9D8B030D-6E8A-4147-A177-3AD203B41FA5}">
                      <a16:colId xmlns:a16="http://schemas.microsoft.com/office/drawing/2014/main" val="170483807"/>
                    </a:ext>
                  </a:extLst>
                </a:gridCol>
              </a:tblGrid>
              <a:tr h="331386">
                <a:tc>
                  <a:txBody>
                    <a:bodyPr/>
                    <a:lstStyle/>
                    <a:p>
                      <a:pPr algn="l" rtl="0"/>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sz="2400" dirty="0"/>
                        <a:t>Exp. 1</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sz="2400" dirty="0"/>
                        <a:t>Exp. 2</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sz="2400" dirty="0"/>
                        <a:t>Exp. 3</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sz="2400" dirty="0"/>
                        <a:t>Exp. 4</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0394354"/>
                  </a:ext>
                </a:extLst>
              </a:tr>
              <a:tr h="532815">
                <a:tc>
                  <a:txBody>
                    <a:bodyPr/>
                    <a:lstStyle/>
                    <a:p>
                      <a:pPr algn="l" rtl="0"/>
                      <a:r>
                        <a:rPr lang="en-US" sz="2400" dirty="0"/>
                        <a:t>Movement onset</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sz="2400" dirty="0"/>
                        <a:t>2</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sz="2400" dirty="0"/>
                        <a:t>2</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sz="2400" dirty="0"/>
                        <a:t>1</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sz="2400" dirty="0"/>
                        <a:t>1</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159007"/>
                  </a:ext>
                </a:extLst>
              </a:tr>
              <a:tr h="532815">
                <a:tc>
                  <a:txBody>
                    <a:bodyPr/>
                    <a:lstStyle/>
                    <a:p>
                      <a:pPr algn="l" rtl="0"/>
                      <a:r>
                        <a:rPr lang="en-US" sz="2400" dirty="0"/>
                        <a:t>Movement offset </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sz="2400" dirty="0"/>
                        <a:t>3</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sz="2400" dirty="0"/>
                        <a:t>3</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sz="2400" dirty="0"/>
                        <a:t>1.5</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sz="2400" dirty="0"/>
                        <a:t>0.7</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9205688"/>
                  </a:ext>
                </a:extLst>
              </a:tr>
              <a:tr h="532815">
                <a:tc>
                  <a:txBody>
                    <a:bodyPr/>
                    <a:lstStyle/>
                    <a:p>
                      <a:pPr algn="l" rtl="0"/>
                      <a:r>
                        <a:rPr lang="en-US" sz="2400" dirty="0"/>
                        <a:t>Starting point to screen</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sz="2400" dirty="0"/>
                        <a:t>40</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sz="2400" dirty="0"/>
                        <a:t>35</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sz="2400" dirty="0"/>
                        <a:t>35</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sz="2400" dirty="0"/>
                        <a:t>35</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9778795"/>
                  </a:ext>
                </a:extLst>
              </a:tr>
              <a:tr h="532815">
                <a:tc>
                  <a:txBody>
                    <a:bodyPr/>
                    <a:lstStyle/>
                    <a:p>
                      <a:pPr algn="l" rtl="0"/>
                      <a:r>
                        <a:rPr lang="en-US" sz="2400" dirty="0"/>
                        <a:t>Minimal Trajectory length</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sz="2400" dirty="0"/>
                        <a:t>37</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sz="2400" dirty="0"/>
                        <a:t>32</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sz="2400" dirty="0"/>
                        <a:t>32</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en-US" sz="2400" dirty="0"/>
                        <a:t>32</a:t>
                      </a:r>
                      <a:endParaRPr lang="he-IL"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9925283"/>
                  </a:ext>
                </a:extLst>
              </a:tr>
            </a:tbl>
          </a:graphicData>
        </a:graphic>
      </p:graphicFrame>
    </p:spTree>
    <p:extLst>
      <p:ext uri="{BB962C8B-B14F-4D97-AF65-F5344CB8AC3E}">
        <p14:creationId xmlns:p14="http://schemas.microsoft.com/office/powerpoint/2010/main" val="3179968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C9939B-DE49-92BE-6A87-0ABAF7406516}"/>
              </a:ext>
            </a:extLst>
          </p:cNvPr>
          <p:cNvSpPr txBox="1"/>
          <p:nvPr/>
        </p:nvSpPr>
        <p:spPr>
          <a:xfrm>
            <a:off x="0" y="529"/>
            <a:ext cx="12192000" cy="646331"/>
          </a:xfrm>
          <a:prstGeom prst="rect">
            <a:avLst/>
          </a:prstGeom>
          <a:noFill/>
        </p:spPr>
        <p:txBody>
          <a:bodyPr wrap="square" rtlCol="1">
            <a:spAutoFit/>
          </a:bodyPr>
          <a:lstStyle/>
          <a:p>
            <a:pPr algn="ctr"/>
            <a:r>
              <a:rPr lang="en-US" sz="3600" dirty="0">
                <a:solidFill>
                  <a:schemeClr val="accent5">
                    <a:lumMod val="75000"/>
                  </a:schemeClr>
                </a:solidFill>
              </a:rPr>
              <a:t>Participant exclusion</a:t>
            </a:r>
          </a:p>
        </p:txBody>
      </p:sp>
      <p:sp>
        <p:nvSpPr>
          <p:cNvPr id="42" name="TextBox 41">
            <a:extLst>
              <a:ext uri="{FF2B5EF4-FFF2-40B4-BE49-F238E27FC236}">
                <a16:creationId xmlns:a16="http://schemas.microsoft.com/office/drawing/2014/main" id="{5FB48634-703C-F5F7-24FB-A59740F81FD2}"/>
              </a:ext>
            </a:extLst>
          </p:cNvPr>
          <p:cNvSpPr txBox="1"/>
          <p:nvPr/>
        </p:nvSpPr>
        <p:spPr>
          <a:xfrm>
            <a:off x="4200541" y="2090172"/>
            <a:ext cx="5756259" cy="2677656"/>
          </a:xfrm>
          <a:prstGeom prst="rect">
            <a:avLst/>
          </a:prstGeom>
          <a:noFill/>
        </p:spPr>
        <p:txBody>
          <a:bodyPr wrap="square" rtlCol="1">
            <a:spAutoFit/>
          </a:bodyPr>
          <a:lstStyle/>
          <a:p>
            <a:pPr marL="342900" indent="-342900">
              <a:buFont typeface="Arial" panose="020B0604020202020204" pitchFamily="34" charset="0"/>
              <a:buChar char="•"/>
            </a:pPr>
            <a:r>
              <a:rPr lang="en-US" sz="2400" dirty="0"/>
              <a:t>Less than 60 trials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Less than 25 trials in each condition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Performance lower than 70% in main task</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Prime recognition is above chance (50%)</a:t>
            </a:r>
          </a:p>
        </p:txBody>
      </p:sp>
    </p:spTree>
    <p:extLst>
      <p:ext uri="{BB962C8B-B14F-4D97-AF65-F5344CB8AC3E}">
        <p14:creationId xmlns:p14="http://schemas.microsoft.com/office/powerpoint/2010/main" val="2061993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75110D11-D61F-026D-F72C-7B7935E6C01A}"/>
              </a:ext>
            </a:extLst>
          </p:cNvPr>
          <p:cNvGrpSpPr/>
          <p:nvPr/>
        </p:nvGrpSpPr>
        <p:grpSpPr>
          <a:xfrm>
            <a:off x="7234901" y="252323"/>
            <a:ext cx="1618571" cy="738376"/>
            <a:chOff x="3756760" y="4875356"/>
            <a:chExt cx="1618571" cy="738376"/>
          </a:xfrm>
        </p:grpSpPr>
        <p:sp>
          <p:nvSpPr>
            <p:cNvPr id="65" name="Oval 64">
              <a:extLst>
                <a:ext uri="{FF2B5EF4-FFF2-40B4-BE49-F238E27FC236}">
                  <a16:creationId xmlns:a16="http://schemas.microsoft.com/office/drawing/2014/main" id="{FF8F3FCD-3324-DFEF-81B7-03F84FB99DAB}"/>
                </a:ext>
              </a:extLst>
            </p:cNvPr>
            <p:cNvSpPr/>
            <p:nvPr/>
          </p:nvSpPr>
          <p:spPr>
            <a:xfrm rot="2001123">
              <a:off x="3851709"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7508254-CC38-A640-8B2A-DD15CFFBF5A4}"/>
                    </a:ext>
                  </a:extLst>
                </p:cNvPr>
                <p:cNvSpPr txBox="1"/>
                <p:nvPr/>
              </p:nvSpPr>
              <p:spPr>
                <a:xfrm rot="2001123">
                  <a:off x="3756760" y="5090512"/>
                  <a:ext cx="1618571" cy="523220"/>
                </a:xfrm>
                <a:prstGeom prst="rect">
                  <a:avLst/>
                </a:prstGeom>
                <a:noFill/>
              </p:spPr>
              <p:txBody>
                <a:bodyPr wrap="square" rtlCol="1">
                  <a:spAutoFit/>
                </a:bodyPr>
                <a:lstStyle/>
                <a:p>
                  <a:r>
                    <a:rPr lang="en-US" sz="1400" b="0" dirty="0"/>
                    <a:t>1</a:t>
                  </a:r>
                </a:p>
                <a:p>
                  <a14:m>
                    <m:oMath xmlns:m="http://schemas.openxmlformats.org/officeDocument/2006/math">
                      <m:r>
                        <a:rPr lang="en-US" sz="1400" b="0" i="1" smtClean="0">
                          <a:latin typeface="Cambria Math" panose="02040503050406030204" pitchFamily="18" charset="0"/>
                        </a:rPr>
                        <m:t>𝑇</m:t>
                      </m:r>
                      <m:r>
                        <a:rPr lang="en-US" sz="1400" b="0" i="1" smtClean="0">
                          <a:latin typeface="Cambria Math" panose="02040503050406030204" pitchFamily="18" charset="0"/>
                        </a:rPr>
                        <m:t>h</m:t>
                      </m:r>
                      <m:r>
                        <a:rPr lang="en-US" sz="1400" b="0" i="1" smtClean="0">
                          <a:latin typeface="Cambria Math" panose="02040503050406030204" pitchFamily="18" charset="0"/>
                        </a:rPr>
                        <m:t>𝑒𝑠𝑖𝑠</m:t>
                      </m:r>
                    </m:oMath>
                  </a14:m>
                  <a:r>
                    <a:rPr lang="en-US" sz="1400" dirty="0"/>
                    <a:t> </a:t>
                  </a:r>
                </a:p>
              </p:txBody>
            </p:sp>
          </mc:Choice>
          <mc:Fallback xmlns="">
            <p:sp>
              <p:nvSpPr>
                <p:cNvPr id="66" name="TextBox 65">
                  <a:extLst>
                    <a:ext uri="{FF2B5EF4-FFF2-40B4-BE49-F238E27FC236}">
                      <a16:creationId xmlns:a16="http://schemas.microsoft.com/office/drawing/2014/main" id="{87508254-CC38-A640-8B2A-DD15CFFBF5A4}"/>
                    </a:ext>
                  </a:extLst>
                </p:cNvPr>
                <p:cNvSpPr txBox="1">
                  <a:spLocks noRot="1" noChangeAspect="1" noMove="1" noResize="1" noEditPoints="1" noAdjustHandles="1" noChangeArrowheads="1" noChangeShapeType="1" noTextEdit="1"/>
                </p:cNvSpPr>
                <p:nvPr/>
              </p:nvSpPr>
              <p:spPr>
                <a:xfrm rot="2001123">
                  <a:off x="3756760" y="5090512"/>
                  <a:ext cx="1618571" cy="523220"/>
                </a:xfrm>
                <a:prstGeom prst="rect">
                  <a:avLst/>
                </a:prstGeom>
                <a:blipFill>
                  <a:blip r:embed="rId2"/>
                  <a:stretch>
                    <a:fillRect t="-913"/>
                  </a:stretch>
                </a:blipFill>
              </p:spPr>
              <p:txBody>
                <a:bodyPr/>
                <a:lstStyle/>
                <a:p>
                  <a:r>
                    <a:rPr lang="he-IL">
                      <a:noFill/>
                    </a:rPr>
                    <a:t> </a:t>
                  </a:r>
                </a:p>
              </p:txBody>
            </p:sp>
          </mc:Fallback>
        </mc:AlternateContent>
      </p:grpSp>
      <p:cxnSp>
        <p:nvCxnSpPr>
          <p:cNvPr id="67" name="Straight Arrow Connector 66">
            <a:extLst>
              <a:ext uri="{FF2B5EF4-FFF2-40B4-BE49-F238E27FC236}">
                <a16:creationId xmlns:a16="http://schemas.microsoft.com/office/drawing/2014/main" id="{D6F27A0C-70C4-BE5E-6D75-2D1A9FD5C0EB}"/>
              </a:ext>
            </a:extLst>
          </p:cNvPr>
          <p:cNvCxnSpPr>
            <a:cxnSpLocks/>
            <a:stCxn id="66" idx="1"/>
            <a:endCxn id="83" idx="1"/>
          </p:cNvCxnSpPr>
          <p:nvPr/>
        </p:nvCxnSpPr>
        <p:spPr>
          <a:xfrm>
            <a:off x="7368184" y="284159"/>
            <a:ext cx="2184927" cy="768762"/>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B8E2183-02AF-0B31-0341-00A6EA7E2F67}"/>
              </a:ext>
            </a:extLst>
          </p:cNvPr>
          <p:cNvCxnSpPr>
            <a:cxnSpLocks/>
            <a:stCxn id="66" idx="1"/>
            <a:endCxn id="97" idx="1"/>
          </p:cNvCxnSpPr>
          <p:nvPr/>
        </p:nvCxnSpPr>
        <p:spPr>
          <a:xfrm flipH="1">
            <a:off x="7258769" y="284159"/>
            <a:ext cx="109415" cy="768762"/>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EE85F48-82E5-F9BA-0421-5B85328C8572}"/>
              </a:ext>
            </a:extLst>
          </p:cNvPr>
          <p:cNvCxnSpPr>
            <a:cxnSpLocks/>
            <a:stCxn id="66" idx="1"/>
            <a:endCxn id="107" idx="1"/>
          </p:cNvCxnSpPr>
          <p:nvPr/>
        </p:nvCxnSpPr>
        <p:spPr>
          <a:xfrm flipH="1">
            <a:off x="1053478" y="284159"/>
            <a:ext cx="6314706" cy="768762"/>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711A1D2D-A6F1-F2D8-717B-390AAF1FA99F}"/>
              </a:ext>
            </a:extLst>
          </p:cNvPr>
          <p:cNvGrpSpPr/>
          <p:nvPr/>
        </p:nvGrpSpPr>
        <p:grpSpPr>
          <a:xfrm>
            <a:off x="9419828" y="1021085"/>
            <a:ext cx="1618571" cy="738376"/>
            <a:chOff x="3756760" y="4875356"/>
            <a:chExt cx="1618571" cy="738376"/>
          </a:xfrm>
        </p:grpSpPr>
        <p:sp>
          <p:nvSpPr>
            <p:cNvPr id="76" name="Oval 75">
              <a:extLst>
                <a:ext uri="{FF2B5EF4-FFF2-40B4-BE49-F238E27FC236}">
                  <a16:creationId xmlns:a16="http://schemas.microsoft.com/office/drawing/2014/main" id="{82FD716E-6ADF-1605-C9AE-9DA66A12F9BA}"/>
                </a:ext>
              </a:extLst>
            </p:cNvPr>
            <p:cNvSpPr/>
            <p:nvPr/>
          </p:nvSpPr>
          <p:spPr>
            <a:xfrm rot="2001123">
              <a:off x="3851709"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2BCC6B7C-40E7-5C98-B64E-18DB9113FF92}"/>
                    </a:ext>
                  </a:extLst>
                </p:cNvPr>
                <p:cNvSpPr txBox="1"/>
                <p:nvPr/>
              </p:nvSpPr>
              <p:spPr>
                <a:xfrm rot="2001123">
                  <a:off x="3756760" y="5090512"/>
                  <a:ext cx="1618571" cy="523220"/>
                </a:xfrm>
                <a:prstGeom prst="rect">
                  <a:avLst/>
                </a:prstGeom>
                <a:noFill/>
              </p:spPr>
              <p:txBody>
                <a:bodyPr wrap="square" rtlCol="1">
                  <a:spAutoFit/>
                </a:bodyPr>
                <a:lstStyle/>
                <a:p>
                  <a:r>
                    <a:rPr lang="en-US" sz="1400" dirty="0"/>
                    <a:t>5</a:t>
                  </a:r>
                  <a:endParaRPr lang="en-US" sz="1400" b="0" dirty="0"/>
                </a:p>
                <a:p>
                  <a14:m>
                    <m:oMath xmlns:m="http://schemas.openxmlformats.org/officeDocument/2006/math">
                      <m:r>
                        <a:rPr lang="en-US" sz="1400" b="0" i="1" smtClean="0">
                          <a:latin typeface="Cambria Math" panose="02040503050406030204" pitchFamily="18" charset="0"/>
                        </a:rPr>
                        <m:t>𝐸𝑥𝑝𝑒𝑟𝑖𝑚𝑒𝑛𝑡</m:t>
                      </m:r>
                      <m:r>
                        <a:rPr lang="en-US" sz="1400" b="0" i="1" smtClean="0">
                          <a:latin typeface="Cambria Math" panose="02040503050406030204" pitchFamily="18" charset="0"/>
                        </a:rPr>
                        <m:t> </m:t>
                      </m:r>
                      <m:r>
                        <a:rPr lang="en-US" sz="1400" b="0" i="1" smtClean="0">
                          <a:latin typeface="Cambria Math" panose="02040503050406030204" pitchFamily="18" charset="0"/>
                        </a:rPr>
                        <m:t>1</m:t>
                      </m:r>
                    </m:oMath>
                  </a14:m>
                  <a:r>
                    <a:rPr lang="en-US" sz="1400" dirty="0"/>
                    <a:t> </a:t>
                  </a:r>
                </a:p>
              </p:txBody>
            </p:sp>
          </mc:Choice>
          <mc:Fallback xmlns="">
            <p:sp>
              <p:nvSpPr>
                <p:cNvPr id="83" name="TextBox 82">
                  <a:extLst>
                    <a:ext uri="{FF2B5EF4-FFF2-40B4-BE49-F238E27FC236}">
                      <a16:creationId xmlns:a16="http://schemas.microsoft.com/office/drawing/2014/main" id="{2BCC6B7C-40E7-5C98-B64E-18DB9113FF92}"/>
                    </a:ext>
                  </a:extLst>
                </p:cNvPr>
                <p:cNvSpPr txBox="1">
                  <a:spLocks noRot="1" noChangeAspect="1" noMove="1" noResize="1" noEditPoints="1" noAdjustHandles="1" noChangeArrowheads="1" noChangeShapeType="1" noTextEdit="1"/>
                </p:cNvSpPr>
                <p:nvPr/>
              </p:nvSpPr>
              <p:spPr>
                <a:xfrm rot="2001123">
                  <a:off x="3756760" y="5090512"/>
                  <a:ext cx="1618571" cy="523220"/>
                </a:xfrm>
                <a:prstGeom prst="rect">
                  <a:avLst/>
                </a:prstGeom>
                <a:blipFill>
                  <a:blip r:embed="rId3"/>
                  <a:stretch>
                    <a:fillRect t="-913"/>
                  </a:stretch>
                </a:blipFill>
              </p:spPr>
              <p:txBody>
                <a:bodyPr/>
                <a:lstStyle/>
                <a:p>
                  <a:r>
                    <a:rPr lang="he-IL">
                      <a:noFill/>
                    </a:rPr>
                    <a:t> </a:t>
                  </a:r>
                </a:p>
              </p:txBody>
            </p:sp>
          </mc:Fallback>
        </mc:AlternateContent>
      </p:grpSp>
      <p:grpSp>
        <p:nvGrpSpPr>
          <p:cNvPr id="84" name="Group 83">
            <a:extLst>
              <a:ext uri="{FF2B5EF4-FFF2-40B4-BE49-F238E27FC236}">
                <a16:creationId xmlns:a16="http://schemas.microsoft.com/office/drawing/2014/main" id="{D24E32DA-9A77-51F6-8F0F-C93EBA3A4786}"/>
              </a:ext>
            </a:extLst>
          </p:cNvPr>
          <p:cNvGrpSpPr/>
          <p:nvPr/>
        </p:nvGrpSpPr>
        <p:grpSpPr>
          <a:xfrm>
            <a:off x="7125486" y="1021085"/>
            <a:ext cx="1618571" cy="738376"/>
            <a:chOff x="3756760" y="4875356"/>
            <a:chExt cx="1618571" cy="738376"/>
          </a:xfrm>
        </p:grpSpPr>
        <p:sp>
          <p:nvSpPr>
            <p:cNvPr id="85" name="Oval 84">
              <a:extLst>
                <a:ext uri="{FF2B5EF4-FFF2-40B4-BE49-F238E27FC236}">
                  <a16:creationId xmlns:a16="http://schemas.microsoft.com/office/drawing/2014/main" id="{04601984-DEA3-ECE2-14D0-5919D75422D3}"/>
                </a:ext>
              </a:extLst>
            </p:cNvPr>
            <p:cNvSpPr/>
            <p:nvPr/>
          </p:nvSpPr>
          <p:spPr>
            <a:xfrm rot="2001123">
              <a:off x="3851709"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E3BE24C5-B627-0A46-6A10-91A55A689C1C}"/>
                    </a:ext>
                  </a:extLst>
                </p:cNvPr>
                <p:cNvSpPr txBox="1"/>
                <p:nvPr/>
              </p:nvSpPr>
              <p:spPr>
                <a:xfrm rot="2001123">
                  <a:off x="3756760" y="5090512"/>
                  <a:ext cx="1618571" cy="523220"/>
                </a:xfrm>
                <a:prstGeom prst="rect">
                  <a:avLst/>
                </a:prstGeom>
                <a:noFill/>
              </p:spPr>
              <p:txBody>
                <a:bodyPr wrap="square" rtlCol="1">
                  <a:spAutoFit/>
                </a:bodyPr>
                <a:lstStyle/>
                <a:p>
                  <a:r>
                    <a:rPr lang="en-US" sz="1400" dirty="0"/>
                    <a:t>4</a:t>
                  </a:r>
                  <a:endParaRPr lang="en-US" sz="1400" b="0" dirty="0"/>
                </a:p>
                <a:p>
                  <a14:m>
                    <m:oMath xmlns:m="http://schemas.openxmlformats.org/officeDocument/2006/math">
                      <m:r>
                        <a:rPr lang="en-US" sz="1400" b="0" i="1" smtClean="0">
                          <a:latin typeface="Cambria Math" panose="02040503050406030204" pitchFamily="18" charset="0"/>
                        </a:rPr>
                        <m:t>𝐸𝑥𝑝𝑒𝑟𝑖𝑚𝑒𝑛𝑡</m:t>
                      </m:r>
                      <m:r>
                        <a:rPr lang="en-US" sz="1400" b="0" i="1" smtClean="0">
                          <a:latin typeface="Cambria Math" panose="02040503050406030204" pitchFamily="18" charset="0"/>
                        </a:rPr>
                        <m:t> </m:t>
                      </m:r>
                      <m:r>
                        <a:rPr lang="en-US" sz="1400" b="0" i="1" smtClean="0">
                          <a:latin typeface="Cambria Math" panose="02040503050406030204" pitchFamily="18" charset="0"/>
                        </a:rPr>
                        <m:t>2</m:t>
                      </m:r>
                    </m:oMath>
                  </a14:m>
                  <a:r>
                    <a:rPr lang="en-US" sz="1400" dirty="0"/>
                    <a:t> </a:t>
                  </a:r>
                </a:p>
              </p:txBody>
            </p:sp>
          </mc:Choice>
          <mc:Fallback xmlns="">
            <p:sp>
              <p:nvSpPr>
                <p:cNvPr id="97" name="TextBox 96">
                  <a:extLst>
                    <a:ext uri="{FF2B5EF4-FFF2-40B4-BE49-F238E27FC236}">
                      <a16:creationId xmlns:a16="http://schemas.microsoft.com/office/drawing/2014/main" id="{E3BE24C5-B627-0A46-6A10-91A55A689C1C}"/>
                    </a:ext>
                  </a:extLst>
                </p:cNvPr>
                <p:cNvSpPr txBox="1">
                  <a:spLocks noRot="1" noChangeAspect="1" noMove="1" noResize="1" noEditPoints="1" noAdjustHandles="1" noChangeArrowheads="1" noChangeShapeType="1" noTextEdit="1"/>
                </p:cNvSpPr>
                <p:nvPr/>
              </p:nvSpPr>
              <p:spPr>
                <a:xfrm rot="2001123">
                  <a:off x="3756760" y="5090512"/>
                  <a:ext cx="1618571" cy="523220"/>
                </a:xfrm>
                <a:prstGeom prst="rect">
                  <a:avLst/>
                </a:prstGeom>
                <a:blipFill>
                  <a:blip r:embed="rId4"/>
                  <a:stretch>
                    <a:fillRect t="-913"/>
                  </a:stretch>
                </a:blipFill>
              </p:spPr>
              <p:txBody>
                <a:bodyPr/>
                <a:lstStyle/>
                <a:p>
                  <a:r>
                    <a:rPr lang="he-IL">
                      <a:noFill/>
                    </a:rPr>
                    <a:t> </a:t>
                  </a:r>
                </a:p>
              </p:txBody>
            </p:sp>
          </mc:Fallback>
        </mc:AlternateContent>
      </p:grpSp>
      <p:grpSp>
        <p:nvGrpSpPr>
          <p:cNvPr id="98" name="Group 97">
            <a:extLst>
              <a:ext uri="{FF2B5EF4-FFF2-40B4-BE49-F238E27FC236}">
                <a16:creationId xmlns:a16="http://schemas.microsoft.com/office/drawing/2014/main" id="{7A007247-85F1-7F58-C65D-01C059F92D9F}"/>
              </a:ext>
            </a:extLst>
          </p:cNvPr>
          <p:cNvGrpSpPr/>
          <p:nvPr/>
        </p:nvGrpSpPr>
        <p:grpSpPr>
          <a:xfrm>
            <a:off x="3798371" y="1021085"/>
            <a:ext cx="1618571" cy="738376"/>
            <a:chOff x="3756760" y="4875356"/>
            <a:chExt cx="1618571" cy="738376"/>
          </a:xfrm>
        </p:grpSpPr>
        <p:sp>
          <p:nvSpPr>
            <p:cNvPr id="99" name="Oval 98">
              <a:extLst>
                <a:ext uri="{FF2B5EF4-FFF2-40B4-BE49-F238E27FC236}">
                  <a16:creationId xmlns:a16="http://schemas.microsoft.com/office/drawing/2014/main" id="{4D9A98F0-FA76-6566-B095-C1BEE2F02404}"/>
                </a:ext>
              </a:extLst>
            </p:cNvPr>
            <p:cNvSpPr/>
            <p:nvPr/>
          </p:nvSpPr>
          <p:spPr>
            <a:xfrm rot="2001123">
              <a:off x="3851709"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C7623C7A-83C3-7041-7C26-B5BB42735992}"/>
                    </a:ext>
                  </a:extLst>
                </p:cNvPr>
                <p:cNvSpPr txBox="1"/>
                <p:nvPr/>
              </p:nvSpPr>
              <p:spPr>
                <a:xfrm rot="2001123">
                  <a:off x="3756760" y="5090512"/>
                  <a:ext cx="1618571" cy="523220"/>
                </a:xfrm>
                <a:prstGeom prst="rect">
                  <a:avLst/>
                </a:prstGeom>
                <a:noFill/>
              </p:spPr>
              <p:txBody>
                <a:bodyPr wrap="square" rtlCol="1">
                  <a:spAutoFit/>
                </a:bodyPr>
                <a:lstStyle/>
                <a:p>
                  <a:r>
                    <a:rPr lang="en-US" sz="1400" dirty="0"/>
                    <a:t>3</a:t>
                  </a:r>
                  <a:endParaRPr lang="en-US" sz="1400" b="0" dirty="0"/>
                </a:p>
                <a:p>
                  <a14:m>
                    <m:oMath xmlns:m="http://schemas.openxmlformats.org/officeDocument/2006/math">
                      <m:r>
                        <a:rPr lang="en-US" sz="1400" b="0" i="1" smtClean="0">
                          <a:latin typeface="Cambria Math" panose="02040503050406030204" pitchFamily="18" charset="0"/>
                        </a:rPr>
                        <m:t>𝐸𝑥𝑝𝑒𝑟𝑖𝑚𝑒𝑛𝑡</m:t>
                      </m:r>
                      <m:r>
                        <a:rPr lang="en-US" sz="1400" b="0" i="1" smtClean="0">
                          <a:latin typeface="Cambria Math" panose="02040503050406030204" pitchFamily="18" charset="0"/>
                        </a:rPr>
                        <m:t> </m:t>
                      </m:r>
                      <m:r>
                        <a:rPr lang="en-US" sz="1400" b="0" i="1" smtClean="0">
                          <a:latin typeface="Cambria Math" panose="02040503050406030204" pitchFamily="18" charset="0"/>
                        </a:rPr>
                        <m:t>3</m:t>
                      </m:r>
                    </m:oMath>
                  </a14:m>
                  <a:r>
                    <a:rPr lang="en-US" sz="1400" dirty="0"/>
                    <a:t> </a:t>
                  </a:r>
                </a:p>
              </p:txBody>
            </p:sp>
          </mc:Choice>
          <mc:Fallback xmlns="">
            <p:sp>
              <p:nvSpPr>
                <p:cNvPr id="101" name="TextBox 100">
                  <a:extLst>
                    <a:ext uri="{FF2B5EF4-FFF2-40B4-BE49-F238E27FC236}">
                      <a16:creationId xmlns:a16="http://schemas.microsoft.com/office/drawing/2014/main" id="{C7623C7A-83C3-7041-7C26-B5BB42735992}"/>
                    </a:ext>
                  </a:extLst>
                </p:cNvPr>
                <p:cNvSpPr txBox="1">
                  <a:spLocks noRot="1" noChangeAspect="1" noMove="1" noResize="1" noEditPoints="1" noAdjustHandles="1" noChangeArrowheads="1" noChangeShapeType="1" noTextEdit="1"/>
                </p:cNvSpPr>
                <p:nvPr/>
              </p:nvSpPr>
              <p:spPr>
                <a:xfrm rot="2001123">
                  <a:off x="3756760" y="5090512"/>
                  <a:ext cx="1618571" cy="523220"/>
                </a:xfrm>
                <a:prstGeom prst="rect">
                  <a:avLst/>
                </a:prstGeom>
                <a:blipFill>
                  <a:blip r:embed="rId5"/>
                  <a:stretch>
                    <a:fillRect t="-913"/>
                  </a:stretch>
                </a:blipFill>
              </p:spPr>
              <p:txBody>
                <a:bodyPr/>
                <a:lstStyle/>
                <a:p>
                  <a:r>
                    <a:rPr lang="he-IL">
                      <a:noFill/>
                    </a:rPr>
                    <a:t> </a:t>
                  </a:r>
                </a:p>
              </p:txBody>
            </p:sp>
          </mc:Fallback>
        </mc:AlternateContent>
      </p:grpSp>
      <p:grpSp>
        <p:nvGrpSpPr>
          <p:cNvPr id="103" name="Group 102">
            <a:extLst>
              <a:ext uri="{FF2B5EF4-FFF2-40B4-BE49-F238E27FC236}">
                <a16:creationId xmlns:a16="http://schemas.microsoft.com/office/drawing/2014/main" id="{BE5018E2-17CA-2592-A726-D55F936C4017}"/>
              </a:ext>
            </a:extLst>
          </p:cNvPr>
          <p:cNvGrpSpPr/>
          <p:nvPr/>
        </p:nvGrpSpPr>
        <p:grpSpPr>
          <a:xfrm>
            <a:off x="920195" y="1021085"/>
            <a:ext cx="1618571" cy="738376"/>
            <a:chOff x="3756760" y="4875356"/>
            <a:chExt cx="1618571" cy="738376"/>
          </a:xfrm>
        </p:grpSpPr>
        <p:sp>
          <p:nvSpPr>
            <p:cNvPr id="105" name="Oval 104">
              <a:extLst>
                <a:ext uri="{FF2B5EF4-FFF2-40B4-BE49-F238E27FC236}">
                  <a16:creationId xmlns:a16="http://schemas.microsoft.com/office/drawing/2014/main" id="{6A8665FA-6762-FB1B-1BA5-8C4A5D3C5F0D}"/>
                </a:ext>
              </a:extLst>
            </p:cNvPr>
            <p:cNvSpPr/>
            <p:nvPr/>
          </p:nvSpPr>
          <p:spPr>
            <a:xfrm rot="2001123">
              <a:off x="3851709"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p:sp>
          <p:nvSpPr>
            <p:cNvPr id="107" name="TextBox 106">
              <a:extLst>
                <a:ext uri="{FF2B5EF4-FFF2-40B4-BE49-F238E27FC236}">
                  <a16:creationId xmlns:a16="http://schemas.microsoft.com/office/drawing/2014/main" id="{1EC1211D-1A46-4207-16AE-556C460C71F1}"/>
                </a:ext>
              </a:extLst>
            </p:cNvPr>
            <p:cNvSpPr txBox="1"/>
            <p:nvPr/>
          </p:nvSpPr>
          <p:spPr>
            <a:xfrm rot="2001123">
              <a:off x="3756760" y="5090512"/>
              <a:ext cx="1618571" cy="523220"/>
            </a:xfrm>
            <a:prstGeom prst="rect">
              <a:avLst/>
            </a:prstGeom>
            <a:noFill/>
          </p:spPr>
          <p:txBody>
            <a:bodyPr wrap="square" rtlCol="1">
              <a:spAutoFit/>
            </a:bodyPr>
            <a:lstStyle/>
            <a:p>
              <a:r>
                <a:rPr lang="en-US" sz="1400" dirty="0"/>
                <a:t>2</a:t>
              </a:r>
              <a:endParaRPr lang="en-US" sz="1400" b="0" dirty="0"/>
            </a:p>
            <a:p>
              <a:r>
                <a:rPr lang="en-US" sz="1400" dirty="0"/>
                <a:t>Experiment 4 </a:t>
              </a:r>
            </a:p>
          </p:txBody>
        </p:sp>
      </p:grpSp>
      <p:grpSp>
        <p:nvGrpSpPr>
          <p:cNvPr id="129" name="Group 128">
            <a:extLst>
              <a:ext uri="{FF2B5EF4-FFF2-40B4-BE49-F238E27FC236}">
                <a16:creationId xmlns:a16="http://schemas.microsoft.com/office/drawing/2014/main" id="{4E2581CD-165F-2780-690D-C3FED398F1BD}"/>
              </a:ext>
            </a:extLst>
          </p:cNvPr>
          <p:cNvGrpSpPr/>
          <p:nvPr/>
        </p:nvGrpSpPr>
        <p:grpSpPr>
          <a:xfrm>
            <a:off x="10483514" y="2523306"/>
            <a:ext cx="742525" cy="523220"/>
            <a:chOff x="3224696" y="4849695"/>
            <a:chExt cx="742525" cy="523220"/>
          </a:xfrm>
        </p:grpSpPr>
        <p:sp>
          <p:nvSpPr>
            <p:cNvPr id="130" name="Oval 129">
              <a:extLst>
                <a:ext uri="{FF2B5EF4-FFF2-40B4-BE49-F238E27FC236}">
                  <a16:creationId xmlns:a16="http://schemas.microsoft.com/office/drawing/2014/main" id="{CBDB11EB-E63C-EB32-5FEA-54937CEA8C94}"/>
                </a:ext>
              </a:extLst>
            </p:cNvPr>
            <p:cNvSpPr/>
            <p:nvPr/>
          </p:nvSpPr>
          <p:spPr>
            <a:xfrm rot="2001123">
              <a:off x="3247506"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C9F5BDA3-D24C-BFDE-EB12-6C94CB69FB36}"/>
                    </a:ext>
                  </a:extLst>
                </p:cNvPr>
                <p:cNvSpPr txBox="1"/>
                <p:nvPr/>
              </p:nvSpPr>
              <p:spPr>
                <a:xfrm rot="2001123">
                  <a:off x="3224696" y="4849695"/>
                  <a:ext cx="742525" cy="523220"/>
                </a:xfrm>
                <a:prstGeom prst="rect">
                  <a:avLst/>
                </a:prstGeom>
                <a:noFill/>
              </p:spPr>
              <p:txBody>
                <a:bodyPr wrap="square" rtlCol="1">
                  <a:spAutoFit/>
                </a:bodyPr>
                <a:lstStyle/>
                <a:p>
                  <a:r>
                    <a:rPr lang="en-US" sz="1400" b="0" dirty="0"/>
                    <a:t>15</a:t>
                  </a:r>
                  <a14:m>
                    <m:oMath xmlns:m="http://schemas.openxmlformats.org/officeDocument/2006/math">
                      <m:r>
                        <m:rPr>
                          <m:sty m:val="p"/>
                        </m:rPr>
                        <a:rPr lang="en-US" sz="1400">
                          <a:latin typeface="Cambria Math" panose="02040503050406030204" pitchFamily="18" charset="0"/>
                        </a:rPr>
                        <m:t>T</m:t>
                      </m:r>
                      <m:r>
                        <m:rPr>
                          <m:sty m:val="p"/>
                        </m:rPr>
                        <a:rPr lang="en-US" sz="1400" b="0" i="0" smtClean="0">
                          <a:latin typeface="Cambria Math" panose="02040503050406030204" pitchFamily="18" charset="0"/>
                        </a:rPr>
                        <m:t>raveled</m:t>
                      </m:r>
                      <m:r>
                        <a:rPr lang="en-US" sz="1400" b="0" i="0" smtClean="0">
                          <a:latin typeface="Cambria Math" panose="02040503050406030204" pitchFamily="18" charset="0"/>
                        </a:rPr>
                        <m:t> </m:t>
                      </m:r>
                      <m:r>
                        <a:rPr lang="en-US" sz="1400" i="1" smtClean="0">
                          <a:latin typeface="Cambria Math" panose="02040503050406030204" pitchFamily="18" charset="0"/>
                        </a:rPr>
                        <m:t>𝑑𝑖𝑠𝑡𝑎𝑛𝑐𝑒</m:t>
                      </m:r>
                    </m:oMath>
                  </a14:m>
                  <a:endParaRPr lang="he-IL" sz="1400" dirty="0"/>
                </a:p>
              </p:txBody>
            </p:sp>
          </mc:Choice>
          <mc:Fallback xmlns="">
            <p:sp>
              <p:nvSpPr>
                <p:cNvPr id="131" name="TextBox 130">
                  <a:extLst>
                    <a:ext uri="{FF2B5EF4-FFF2-40B4-BE49-F238E27FC236}">
                      <a16:creationId xmlns:a16="http://schemas.microsoft.com/office/drawing/2014/main" id="{C9F5BDA3-D24C-BFDE-EB12-6C94CB69FB36}"/>
                    </a:ext>
                  </a:extLst>
                </p:cNvPr>
                <p:cNvSpPr txBox="1">
                  <a:spLocks noRot="1" noChangeAspect="1" noMove="1" noResize="1" noEditPoints="1" noAdjustHandles="1" noChangeArrowheads="1" noChangeShapeType="1" noTextEdit="1"/>
                </p:cNvSpPr>
                <p:nvPr/>
              </p:nvSpPr>
              <p:spPr>
                <a:xfrm rot="2001123">
                  <a:off x="3224696" y="4849695"/>
                  <a:ext cx="742525" cy="523220"/>
                </a:xfrm>
                <a:prstGeom prst="rect">
                  <a:avLst/>
                </a:prstGeom>
                <a:blipFill>
                  <a:blip r:embed="rId6"/>
                  <a:stretch>
                    <a:fillRect t="-1429" r="-56000" b="-47857"/>
                  </a:stretch>
                </a:blipFill>
              </p:spPr>
              <p:txBody>
                <a:bodyPr/>
                <a:lstStyle/>
                <a:p>
                  <a:r>
                    <a:rPr lang="he-IL">
                      <a:noFill/>
                    </a:rPr>
                    <a:t> </a:t>
                  </a:r>
                </a:p>
              </p:txBody>
            </p:sp>
          </mc:Fallback>
        </mc:AlternateContent>
      </p:grpSp>
      <p:grpSp>
        <p:nvGrpSpPr>
          <p:cNvPr id="132" name="Group 131">
            <a:extLst>
              <a:ext uri="{FF2B5EF4-FFF2-40B4-BE49-F238E27FC236}">
                <a16:creationId xmlns:a16="http://schemas.microsoft.com/office/drawing/2014/main" id="{252CA9A7-982F-9482-7FCC-387E7BABA17C}"/>
              </a:ext>
            </a:extLst>
          </p:cNvPr>
          <p:cNvGrpSpPr/>
          <p:nvPr/>
        </p:nvGrpSpPr>
        <p:grpSpPr>
          <a:xfrm>
            <a:off x="10108018" y="2523306"/>
            <a:ext cx="742525" cy="523220"/>
            <a:chOff x="2782664" y="4849696"/>
            <a:chExt cx="742525" cy="523220"/>
          </a:xfrm>
        </p:grpSpPr>
        <p:sp>
          <p:nvSpPr>
            <p:cNvPr id="133" name="Oval 132">
              <a:extLst>
                <a:ext uri="{FF2B5EF4-FFF2-40B4-BE49-F238E27FC236}">
                  <a16:creationId xmlns:a16="http://schemas.microsoft.com/office/drawing/2014/main" id="{CC4688FF-4ACA-C9E4-58B5-44CEF84437B6}"/>
                </a:ext>
              </a:extLst>
            </p:cNvPr>
            <p:cNvSpPr/>
            <p:nvPr/>
          </p:nvSpPr>
          <p:spPr>
            <a:xfrm rot="2001123">
              <a:off x="2805474"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10821EA-5777-251F-8B78-3804CB533ECA}"/>
                    </a:ext>
                  </a:extLst>
                </p:cNvPr>
                <p:cNvSpPr txBox="1"/>
                <p:nvPr/>
              </p:nvSpPr>
              <p:spPr>
                <a:xfrm rot="2001123">
                  <a:off x="2782664" y="4849696"/>
                  <a:ext cx="742525" cy="523220"/>
                </a:xfrm>
                <a:prstGeom prst="rect">
                  <a:avLst/>
                </a:prstGeom>
                <a:noFill/>
              </p:spPr>
              <p:txBody>
                <a:bodyPr wrap="square" rtlCol="1">
                  <a:spAutoFit/>
                </a:bodyPr>
                <a:lstStyle/>
                <a:p>
                  <a:r>
                    <a:rPr lang="en-US" sz="1400" b="0" dirty="0"/>
                    <a:t>14</a:t>
                  </a:r>
                  <a14:m>
                    <m:oMath xmlns:m="http://schemas.openxmlformats.org/officeDocument/2006/math">
                      <m:r>
                        <a:rPr lang="en-US" sz="1400" b="0" i="1" smtClean="0">
                          <a:latin typeface="Cambria Math" panose="02040503050406030204" pitchFamily="18" charset="0"/>
                        </a:rPr>
                        <m:t>𝐶𝑂𝑀</m:t>
                      </m:r>
                    </m:oMath>
                  </a14:m>
                  <a:endParaRPr lang="he-IL" sz="1400" dirty="0"/>
                </a:p>
              </p:txBody>
            </p:sp>
          </mc:Choice>
          <mc:Fallback xmlns="">
            <p:sp>
              <p:nvSpPr>
                <p:cNvPr id="134" name="TextBox 133">
                  <a:extLst>
                    <a:ext uri="{FF2B5EF4-FFF2-40B4-BE49-F238E27FC236}">
                      <a16:creationId xmlns:a16="http://schemas.microsoft.com/office/drawing/2014/main" id="{310821EA-5777-251F-8B78-3804CB533ECA}"/>
                    </a:ext>
                  </a:extLst>
                </p:cNvPr>
                <p:cNvSpPr txBox="1">
                  <a:spLocks noRot="1" noChangeAspect="1" noMove="1" noResize="1" noEditPoints="1" noAdjustHandles="1" noChangeArrowheads="1" noChangeShapeType="1" noTextEdit="1"/>
                </p:cNvSpPr>
                <p:nvPr/>
              </p:nvSpPr>
              <p:spPr>
                <a:xfrm rot="2001123">
                  <a:off x="2782664" y="4849696"/>
                  <a:ext cx="742525" cy="523220"/>
                </a:xfrm>
                <a:prstGeom prst="rect">
                  <a:avLst/>
                </a:prstGeom>
                <a:blipFill>
                  <a:blip r:embed="rId7"/>
                  <a:stretch>
                    <a:fillRect t="-1429"/>
                  </a:stretch>
                </a:blipFill>
              </p:spPr>
              <p:txBody>
                <a:bodyPr/>
                <a:lstStyle/>
                <a:p>
                  <a:r>
                    <a:rPr lang="he-IL">
                      <a:noFill/>
                    </a:rPr>
                    <a:t> </a:t>
                  </a:r>
                </a:p>
              </p:txBody>
            </p:sp>
          </mc:Fallback>
        </mc:AlternateContent>
      </p:grpSp>
      <p:grpSp>
        <p:nvGrpSpPr>
          <p:cNvPr id="135" name="Group 134">
            <a:extLst>
              <a:ext uri="{FF2B5EF4-FFF2-40B4-BE49-F238E27FC236}">
                <a16:creationId xmlns:a16="http://schemas.microsoft.com/office/drawing/2014/main" id="{7F8AD3E2-C9C7-7D4F-B59D-BA4CF910B97E}"/>
              </a:ext>
            </a:extLst>
          </p:cNvPr>
          <p:cNvGrpSpPr/>
          <p:nvPr/>
        </p:nvGrpSpPr>
        <p:grpSpPr>
          <a:xfrm>
            <a:off x="9616458" y="2523306"/>
            <a:ext cx="1347540" cy="663872"/>
            <a:chOff x="2307103" y="4875357"/>
            <a:chExt cx="1347540" cy="663872"/>
          </a:xfrm>
        </p:grpSpPr>
        <p:sp>
          <p:nvSpPr>
            <p:cNvPr id="136" name="Oval 135">
              <a:extLst>
                <a:ext uri="{FF2B5EF4-FFF2-40B4-BE49-F238E27FC236}">
                  <a16:creationId xmlns:a16="http://schemas.microsoft.com/office/drawing/2014/main" id="{0E8B6737-7895-325A-19D2-51434C0C6F43}"/>
                </a:ext>
              </a:extLst>
            </p:cNvPr>
            <p:cNvSpPr/>
            <p:nvPr/>
          </p:nvSpPr>
          <p:spPr>
            <a:xfrm rot="2001123">
              <a:off x="2379733"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DA09BBDD-A111-1E93-03E7-7781127C431D}"/>
                    </a:ext>
                  </a:extLst>
                </p:cNvPr>
                <p:cNvSpPr txBox="1"/>
                <p:nvPr/>
              </p:nvSpPr>
              <p:spPr>
                <a:xfrm rot="2001123">
                  <a:off x="2307103" y="5016009"/>
                  <a:ext cx="1347540" cy="523220"/>
                </a:xfrm>
                <a:prstGeom prst="rect">
                  <a:avLst/>
                </a:prstGeom>
                <a:noFill/>
              </p:spPr>
              <p:txBody>
                <a:bodyPr wrap="square" rtlCol="1">
                  <a:spAutoFit/>
                </a:bodyPr>
                <a:lstStyle/>
                <a:p>
                  <a:r>
                    <a:rPr lang="en-US" sz="1400" b="0" dirty="0"/>
                    <a:t>13</a:t>
                  </a:r>
                  <a14:m>
                    <m:oMath xmlns:m="http://schemas.openxmlformats.org/officeDocument/2006/math">
                      <m:r>
                        <a:rPr lang="en-US" sz="1400" b="0" i="1" smtClean="0">
                          <a:latin typeface="Cambria Math" panose="02040503050406030204" pitchFamily="18" charset="0"/>
                        </a:rPr>
                        <m:t>𝑀𝑜𝑣𝑒𝑚𝑒𝑛𝑡</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oMath>
                  </a14:m>
                  <a:r>
                    <a:rPr lang="en-US" sz="1400" dirty="0"/>
                    <a:t> </a:t>
                  </a:r>
                  <a:endParaRPr lang="he-IL" sz="1400" dirty="0"/>
                </a:p>
              </p:txBody>
            </p:sp>
          </mc:Choice>
          <mc:Fallback xmlns="">
            <p:sp>
              <p:nvSpPr>
                <p:cNvPr id="137" name="TextBox 136">
                  <a:extLst>
                    <a:ext uri="{FF2B5EF4-FFF2-40B4-BE49-F238E27FC236}">
                      <a16:creationId xmlns:a16="http://schemas.microsoft.com/office/drawing/2014/main" id="{DA09BBDD-A111-1E93-03E7-7781127C431D}"/>
                    </a:ext>
                  </a:extLst>
                </p:cNvPr>
                <p:cNvSpPr txBox="1">
                  <a:spLocks noRot="1" noChangeAspect="1" noMove="1" noResize="1" noEditPoints="1" noAdjustHandles="1" noChangeArrowheads="1" noChangeShapeType="1" noTextEdit="1"/>
                </p:cNvSpPr>
                <p:nvPr/>
              </p:nvSpPr>
              <p:spPr>
                <a:xfrm rot="2001123">
                  <a:off x="2307103" y="5016009"/>
                  <a:ext cx="1347540" cy="523220"/>
                </a:xfrm>
                <a:prstGeom prst="rect">
                  <a:avLst/>
                </a:prstGeom>
                <a:blipFill>
                  <a:blip r:embed="rId8"/>
                  <a:stretch>
                    <a:fillRect t="-1546"/>
                  </a:stretch>
                </a:blipFill>
              </p:spPr>
              <p:txBody>
                <a:bodyPr/>
                <a:lstStyle/>
                <a:p>
                  <a:r>
                    <a:rPr lang="he-IL">
                      <a:noFill/>
                    </a:rPr>
                    <a:t> </a:t>
                  </a:r>
                </a:p>
              </p:txBody>
            </p:sp>
          </mc:Fallback>
        </mc:AlternateContent>
      </p:grpSp>
      <p:grpSp>
        <p:nvGrpSpPr>
          <p:cNvPr id="138" name="Group 137">
            <a:extLst>
              <a:ext uri="{FF2B5EF4-FFF2-40B4-BE49-F238E27FC236}">
                <a16:creationId xmlns:a16="http://schemas.microsoft.com/office/drawing/2014/main" id="{8E12583E-D131-D46F-AF9F-823CD52A7C51}"/>
              </a:ext>
            </a:extLst>
          </p:cNvPr>
          <p:cNvGrpSpPr/>
          <p:nvPr/>
        </p:nvGrpSpPr>
        <p:grpSpPr>
          <a:xfrm>
            <a:off x="9268668" y="2523306"/>
            <a:ext cx="1234260" cy="632732"/>
            <a:chOff x="1947713" y="4875357"/>
            <a:chExt cx="1234260" cy="632732"/>
          </a:xfrm>
        </p:grpSpPr>
        <p:sp>
          <p:nvSpPr>
            <p:cNvPr id="139" name="Oval 138">
              <a:extLst>
                <a:ext uri="{FF2B5EF4-FFF2-40B4-BE49-F238E27FC236}">
                  <a16:creationId xmlns:a16="http://schemas.microsoft.com/office/drawing/2014/main" id="{F484BD50-B980-E962-2633-A7D85BCAB0F2}"/>
                </a:ext>
              </a:extLst>
            </p:cNvPr>
            <p:cNvSpPr/>
            <p:nvPr/>
          </p:nvSpPr>
          <p:spPr>
            <a:xfrm rot="2001123">
              <a:off x="2011015"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E762535A-1C53-52C7-ECED-4CCED12855D9}"/>
                    </a:ext>
                  </a:extLst>
                </p:cNvPr>
                <p:cNvSpPr txBox="1"/>
                <p:nvPr/>
              </p:nvSpPr>
              <p:spPr>
                <a:xfrm rot="2001123">
                  <a:off x="1947713" y="4984869"/>
                  <a:ext cx="1234260" cy="523220"/>
                </a:xfrm>
                <a:prstGeom prst="rect">
                  <a:avLst/>
                </a:prstGeom>
                <a:noFill/>
              </p:spPr>
              <p:txBody>
                <a:bodyPr wrap="square" rtlCol="1">
                  <a:spAutoFit/>
                </a:bodyPr>
                <a:lstStyle/>
                <a:p>
                  <a:r>
                    <a:rPr lang="en-US" sz="1400" b="0" dirty="0"/>
                    <a:t>12</a:t>
                  </a:r>
                  <a14:m>
                    <m:oMath xmlns:m="http://schemas.openxmlformats.org/officeDocument/2006/math">
                      <m:r>
                        <a:rPr lang="en-US" sz="1400" b="0" i="1" smtClean="0">
                          <a:latin typeface="Cambria Math" panose="02040503050406030204" pitchFamily="18" charset="0"/>
                        </a:rPr>
                        <m:t>𝑅𝑒𝑎𝑐𝑡𝑖𝑜𝑛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oMath>
                  </a14:m>
                  <a:endParaRPr lang="he-IL" sz="1400" dirty="0"/>
                </a:p>
              </p:txBody>
            </p:sp>
          </mc:Choice>
          <mc:Fallback xmlns="">
            <p:sp>
              <p:nvSpPr>
                <p:cNvPr id="140" name="TextBox 139">
                  <a:extLst>
                    <a:ext uri="{FF2B5EF4-FFF2-40B4-BE49-F238E27FC236}">
                      <a16:creationId xmlns:a16="http://schemas.microsoft.com/office/drawing/2014/main" id="{E762535A-1C53-52C7-ECED-4CCED12855D9}"/>
                    </a:ext>
                  </a:extLst>
                </p:cNvPr>
                <p:cNvSpPr txBox="1">
                  <a:spLocks noRot="1" noChangeAspect="1" noMove="1" noResize="1" noEditPoints="1" noAdjustHandles="1" noChangeArrowheads="1" noChangeShapeType="1" noTextEdit="1"/>
                </p:cNvSpPr>
                <p:nvPr/>
              </p:nvSpPr>
              <p:spPr>
                <a:xfrm rot="2001123">
                  <a:off x="1947713" y="4984869"/>
                  <a:ext cx="1234260" cy="523220"/>
                </a:xfrm>
                <a:prstGeom prst="rect">
                  <a:avLst/>
                </a:prstGeom>
                <a:blipFill>
                  <a:blip r:embed="rId9"/>
                  <a:stretch>
                    <a:fillRect t="-1630"/>
                  </a:stretch>
                </a:blipFill>
              </p:spPr>
              <p:txBody>
                <a:bodyPr/>
                <a:lstStyle/>
                <a:p>
                  <a:r>
                    <a:rPr lang="he-IL">
                      <a:noFill/>
                    </a:rPr>
                    <a:t> </a:t>
                  </a:r>
                </a:p>
              </p:txBody>
            </p:sp>
          </mc:Fallback>
        </mc:AlternateContent>
      </p:grpSp>
      <p:grpSp>
        <p:nvGrpSpPr>
          <p:cNvPr id="141" name="Group 140">
            <a:extLst>
              <a:ext uri="{FF2B5EF4-FFF2-40B4-BE49-F238E27FC236}">
                <a16:creationId xmlns:a16="http://schemas.microsoft.com/office/drawing/2014/main" id="{FBF11639-8B6A-5C59-B706-210CCACE2D95}"/>
              </a:ext>
            </a:extLst>
          </p:cNvPr>
          <p:cNvGrpSpPr/>
          <p:nvPr/>
        </p:nvGrpSpPr>
        <p:grpSpPr>
          <a:xfrm>
            <a:off x="10947325" y="2523306"/>
            <a:ext cx="742525" cy="523220"/>
            <a:chOff x="1170460" y="4849696"/>
            <a:chExt cx="742525" cy="523220"/>
          </a:xfrm>
        </p:grpSpPr>
        <p:sp>
          <p:nvSpPr>
            <p:cNvPr id="142" name="Oval 141">
              <a:extLst>
                <a:ext uri="{FF2B5EF4-FFF2-40B4-BE49-F238E27FC236}">
                  <a16:creationId xmlns:a16="http://schemas.microsoft.com/office/drawing/2014/main" id="{E730A93E-947E-578E-2655-B38FDA7BDD10}"/>
                </a:ext>
              </a:extLst>
            </p:cNvPr>
            <p:cNvSpPr/>
            <p:nvPr/>
          </p:nvSpPr>
          <p:spPr>
            <a:xfrm rot="2001123">
              <a:off x="1193270"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4A2B3F91-2BA1-84B3-D361-2AF620691F83}"/>
                    </a:ext>
                  </a:extLst>
                </p:cNvPr>
                <p:cNvSpPr txBox="1"/>
                <p:nvPr/>
              </p:nvSpPr>
              <p:spPr>
                <a:xfrm rot="2001123">
                  <a:off x="1170460" y="4849696"/>
                  <a:ext cx="742525" cy="523220"/>
                </a:xfrm>
                <a:prstGeom prst="rect">
                  <a:avLst/>
                </a:prstGeom>
                <a:noFill/>
              </p:spPr>
              <p:txBody>
                <a:bodyPr wrap="square" rtlCol="1">
                  <a:spAutoFit/>
                </a:bodyPr>
                <a:lstStyle/>
                <a:p>
                  <a:r>
                    <a:rPr lang="en-US" sz="1400" b="0" dirty="0"/>
                    <a:t>16</a:t>
                  </a:r>
                  <a14:m>
                    <m:oMath xmlns:m="http://schemas.openxmlformats.org/officeDocument/2006/math">
                      <m:r>
                        <a:rPr lang="en-US" sz="1400" b="0" i="1" smtClean="0">
                          <a:latin typeface="Cambria Math" panose="02040503050406030204" pitchFamily="18" charset="0"/>
                        </a:rPr>
                        <m:t>𝑅𝑒𝑎𝑐</m:t>
                      </m:r>
                      <m:r>
                        <a:rPr lang="en-US" sz="1400" b="0" i="1" smtClean="0">
                          <a:latin typeface="Cambria Math" panose="02040503050406030204" pitchFamily="18" charset="0"/>
                        </a:rPr>
                        <m:t>h</m:t>
                      </m:r>
                      <m:r>
                        <a:rPr lang="en-US" sz="1400" b="0" i="1" smtClean="0">
                          <a:latin typeface="Cambria Math" panose="02040503050406030204" pitchFamily="18" charset="0"/>
                        </a:rPr>
                        <m:t> </m:t>
                      </m:r>
                      <m:r>
                        <a:rPr lang="en-US" sz="1400" b="0" i="1" smtClean="0">
                          <a:latin typeface="Cambria Math" panose="02040503050406030204" pitchFamily="18" charset="0"/>
                        </a:rPr>
                        <m:t>𝑎𝑟𝑒𝑎</m:t>
                      </m:r>
                    </m:oMath>
                  </a14:m>
                  <a:endParaRPr lang="he-IL" sz="1400" dirty="0"/>
                </a:p>
              </p:txBody>
            </p:sp>
          </mc:Choice>
          <mc:Fallback xmlns="">
            <p:sp>
              <p:nvSpPr>
                <p:cNvPr id="143" name="TextBox 142">
                  <a:extLst>
                    <a:ext uri="{FF2B5EF4-FFF2-40B4-BE49-F238E27FC236}">
                      <a16:creationId xmlns:a16="http://schemas.microsoft.com/office/drawing/2014/main" id="{4A2B3F91-2BA1-84B3-D361-2AF620691F83}"/>
                    </a:ext>
                  </a:extLst>
                </p:cNvPr>
                <p:cNvSpPr txBox="1">
                  <a:spLocks noRot="1" noChangeAspect="1" noMove="1" noResize="1" noEditPoints="1" noAdjustHandles="1" noChangeArrowheads="1" noChangeShapeType="1" noTextEdit="1"/>
                </p:cNvSpPr>
                <p:nvPr/>
              </p:nvSpPr>
              <p:spPr>
                <a:xfrm rot="2001123">
                  <a:off x="1170460" y="4849696"/>
                  <a:ext cx="742525" cy="523220"/>
                </a:xfrm>
                <a:prstGeom prst="rect">
                  <a:avLst/>
                </a:prstGeom>
                <a:blipFill>
                  <a:blip r:embed="rId10"/>
                  <a:stretch>
                    <a:fillRect t="-1429" r="-6000" b="-12857"/>
                  </a:stretch>
                </a:blipFill>
              </p:spPr>
              <p:txBody>
                <a:bodyPr/>
                <a:lstStyle/>
                <a:p>
                  <a:r>
                    <a:rPr lang="he-IL">
                      <a:noFill/>
                    </a:rPr>
                    <a:t> </a:t>
                  </a:r>
                </a:p>
              </p:txBody>
            </p:sp>
          </mc:Fallback>
        </mc:AlternateContent>
      </p:grpSp>
      <p:grpSp>
        <p:nvGrpSpPr>
          <p:cNvPr id="144" name="Group 143">
            <a:extLst>
              <a:ext uri="{FF2B5EF4-FFF2-40B4-BE49-F238E27FC236}">
                <a16:creationId xmlns:a16="http://schemas.microsoft.com/office/drawing/2014/main" id="{6D4AEB48-C5C4-3BE4-40CA-C32088E6AB3B}"/>
              </a:ext>
            </a:extLst>
          </p:cNvPr>
          <p:cNvGrpSpPr/>
          <p:nvPr/>
        </p:nvGrpSpPr>
        <p:grpSpPr>
          <a:xfrm>
            <a:off x="8244097" y="2537348"/>
            <a:ext cx="1245375" cy="635788"/>
            <a:chOff x="1129052" y="4875357"/>
            <a:chExt cx="1245375" cy="635788"/>
          </a:xfrm>
        </p:grpSpPr>
        <p:sp>
          <p:nvSpPr>
            <p:cNvPr id="145" name="Oval 144">
              <a:extLst>
                <a:ext uri="{FF2B5EF4-FFF2-40B4-BE49-F238E27FC236}">
                  <a16:creationId xmlns:a16="http://schemas.microsoft.com/office/drawing/2014/main" id="{3AAA48C9-9071-632D-1353-817B4A3DC360}"/>
                </a:ext>
              </a:extLst>
            </p:cNvPr>
            <p:cNvSpPr/>
            <p:nvPr/>
          </p:nvSpPr>
          <p:spPr>
            <a:xfrm rot="2001123">
              <a:off x="1193270"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57F4C6EB-20DE-D317-FE10-C1A6FF506175}"/>
                    </a:ext>
                  </a:extLst>
                </p:cNvPr>
                <p:cNvSpPr txBox="1"/>
                <p:nvPr/>
              </p:nvSpPr>
              <p:spPr>
                <a:xfrm rot="2001123">
                  <a:off x="1129052" y="4987925"/>
                  <a:ext cx="1245375" cy="523220"/>
                </a:xfrm>
                <a:prstGeom prst="rect">
                  <a:avLst/>
                </a:prstGeom>
                <a:noFill/>
              </p:spPr>
              <p:txBody>
                <a:bodyPr wrap="square" rtlCol="1">
                  <a:spAutoFit/>
                </a:bodyPr>
                <a:lstStyle/>
                <a:p>
                  <a:r>
                    <a:rPr lang="en-US" sz="1400" b="0" dirty="0"/>
                    <a:t>11</a:t>
                  </a:r>
                  <a14:m>
                    <m:oMath xmlns:m="http://schemas.openxmlformats.org/officeDocument/2006/math">
                      <m:r>
                        <a:rPr lang="en-US" sz="1400" b="0" i="1" smtClean="0">
                          <a:latin typeface="Cambria Math" panose="02040503050406030204" pitchFamily="18" charset="0"/>
                        </a:rPr>
                        <m:t>𝐶𝑜𝑛𝑓𝑖𝑟𝑚𝑎𝑡𝑜𝑟𝑦</m:t>
                      </m:r>
                    </m:oMath>
                  </a14:m>
                  <a:endParaRPr lang="he-IL" sz="1400" dirty="0"/>
                </a:p>
              </p:txBody>
            </p:sp>
          </mc:Choice>
          <mc:Fallback xmlns="">
            <p:sp>
              <p:nvSpPr>
                <p:cNvPr id="146" name="TextBox 145">
                  <a:extLst>
                    <a:ext uri="{FF2B5EF4-FFF2-40B4-BE49-F238E27FC236}">
                      <a16:creationId xmlns:a16="http://schemas.microsoft.com/office/drawing/2014/main" id="{57F4C6EB-20DE-D317-FE10-C1A6FF506175}"/>
                    </a:ext>
                  </a:extLst>
                </p:cNvPr>
                <p:cNvSpPr txBox="1">
                  <a:spLocks noRot="1" noChangeAspect="1" noMove="1" noResize="1" noEditPoints="1" noAdjustHandles="1" noChangeArrowheads="1" noChangeShapeType="1" noTextEdit="1"/>
                </p:cNvSpPr>
                <p:nvPr/>
              </p:nvSpPr>
              <p:spPr>
                <a:xfrm rot="2001123">
                  <a:off x="1129052" y="4987925"/>
                  <a:ext cx="1245375" cy="523220"/>
                </a:xfrm>
                <a:prstGeom prst="rect">
                  <a:avLst/>
                </a:prstGeom>
                <a:blipFill>
                  <a:blip r:embed="rId11"/>
                  <a:stretch>
                    <a:fillRect t="-1081" b="-4865"/>
                  </a:stretch>
                </a:blipFill>
              </p:spPr>
              <p:txBody>
                <a:bodyPr/>
                <a:lstStyle/>
                <a:p>
                  <a:r>
                    <a:rPr lang="he-IL">
                      <a:noFill/>
                    </a:rPr>
                    <a:t> </a:t>
                  </a:r>
                </a:p>
              </p:txBody>
            </p:sp>
          </mc:Fallback>
        </mc:AlternateContent>
      </p:grpSp>
      <p:grpSp>
        <p:nvGrpSpPr>
          <p:cNvPr id="147" name="Group 146">
            <a:extLst>
              <a:ext uri="{FF2B5EF4-FFF2-40B4-BE49-F238E27FC236}">
                <a16:creationId xmlns:a16="http://schemas.microsoft.com/office/drawing/2014/main" id="{DAA12919-B306-1D2E-4AE5-C3A3428D7484}"/>
              </a:ext>
            </a:extLst>
          </p:cNvPr>
          <p:cNvGrpSpPr/>
          <p:nvPr/>
        </p:nvGrpSpPr>
        <p:grpSpPr>
          <a:xfrm>
            <a:off x="7226983" y="2554096"/>
            <a:ext cx="1123525" cy="602292"/>
            <a:chOff x="3801858" y="4875356"/>
            <a:chExt cx="1123525" cy="602292"/>
          </a:xfrm>
        </p:grpSpPr>
        <p:sp>
          <p:nvSpPr>
            <p:cNvPr id="148" name="Oval 147">
              <a:extLst>
                <a:ext uri="{FF2B5EF4-FFF2-40B4-BE49-F238E27FC236}">
                  <a16:creationId xmlns:a16="http://schemas.microsoft.com/office/drawing/2014/main" id="{7787755C-D326-8354-DF07-93E7EC3D16BE}"/>
                </a:ext>
              </a:extLst>
            </p:cNvPr>
            <p:cNvSpPr/>
            <p:nvPr/>
          </p:nvSpPr>
          <p:spPr>
            <a:xfrm rot="2001123">
              <a:off x="3851709"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89C46499-5E39-83A8-895E-DD412AD82E81}"/>
                    </a:ext>
                  </a:extLst>
                </p:cNvPr>
                <p:cNvSpPr txBox="1"/>
                <p:nvPr/>
              </p:nvSpPr>
              <p:spPr>
                <a:xfrm rot="2001123">
                  <a:off x="3801858" y="4954428"/>
                  <a:ext cx="1123525" cy="523220"/>
                </a:xfrm>
                <a:prstGeom prst="rect">
                  <a:avLst/>
                </a:prstGeom>
                <a:noFill/>
              </p:spPr>
              <p:txBody>
                <a:bodyPr wrap="square" rtlCol="1">
                  <a:spAutoFit/>
                </a:bodyPr>
                <a:lstStyle/>
                <a:p>
                  <a:r>
                    <a:rPr lang="en-US" sz="1400" b="0" dirty="0"/>
                    <a:t>10</a:t>
                  </a:r>
                  <a14:m>
                    <m:oMath xmlns:m="http://schemas.openxmlformats.org/officeDocument/2006/math">
                      <m:r>
                        <a:rPr lang="en-US" sz="1400" b="0" i="1" smtClean="0">
                          <a:latin typeface="Cambria Math" panose="02040503050406030204" pitchFamily="18" charset="0"/>
                        </a:rPr>
                        <m:t>𝐸𝑥𝑝𝑙𝑜𝑟𝑎𝑡𝑜𝑟𝑦</m:t>
                      </m:r>
                    </m:oMath>
                  </a14:m>
                  <a:r>
                    <a:rPr lang="en-US" sz="1400" dirty="0"/>
                    <a:t> </a:t>
                  </a:r>
                  <a:endParaRPr lang="he-IL" sz="1400" dirty="0"/>
                </a:p>
              </p:txBody>
            </p:sp>
          </mc:Choice>
          <mc:Fallback xmlns="">
            <p:sp>
              <p:nvSpPr>
                <p:cNvPr id="149" name="TextBox 148">
                  <a:extLst>
                    <a:ext uri="{FF2B5EF4-FFF2-40B4-BE49-F238E27FC236}">
                      <a16:creationId xmlns:a16="http://schemas.microsoft.com/office/drawing/2014/main" id="{89C46499-5E39-83A8-895E-DD412AD82E81}"/>
                    </a:ext>
                  </a:extLst>
                </p:cNvPr>
                <p:cNvSpPr txBox="1">
                  <a:spLocks noRot="1" noChangeAspect="1" noMove="1" noResize="1" noEditPoints="1" noAdjustHandles="1" noChangeArrowheads="1" noChangeShapeType="1" noTextEdit="1"/>
                </p:cNvSpPr>
                <p:nvPr/>
              </p:nvSpPr>
              <p:spPr>
                <a:xfrm rot="2001123">
                  <a:off x="3801858" y="4954428"/>
                  <a:ext cx="1123525" cy="523220"/>
                </a:xfrm>
                <a:prstGeom prst="rect">
                  <a:avLst/>
                </a:prstGeom>
                <a:blipFill>
                  <a:blip r:embed="rId12"/>
                  <a:stretch>
                    <a:fillRect l="-495" t="-1724" b="-3448"/>
                  </a:stretch>
                </a:blipFill>
              </p:spPr>
              <p:txBody>
                <a:bodyPr/>
                <a:lstStyle/>
                <a:p>
                  <a:r>
                    <a:rPr lang="he-IL">
                      <a:noFill/>
                    </a:rPr>
                    <a:t> </a:t>
                  </a:r>
                </a:p>
              </p:txBody>
            </p:sp>
          </mc:Fallback>
        </mc:AlternateContent>
      </p:grpSp>
      <p:grpSp>
        <p:nvGrpSpPr>
          <p:cNvPr id="150" name="Group 149">
            <a:extLst>
              <a:ext uri="{FF2B5EF4-FFF2-40B4-BE49-F238E27FC236}">
                <a16:creationId xmlns:a16="http://schemas.microsoft.com/office/drawing/2014/main" id="{192FD69C-156B-52FE-0B09-8C13EF436B47}"/>
              </a:ext>
            </a:extLst>
          </p:cNvPr>
          <p:cNvGrpSpPr/>
          <p:nvPr/>
        </p:nvGrpSpPr>
        <p:grpSpPr>
          <a:xfrm>
            <a:off x="9158802" y="4112411"/>
            <a:ext cx="742525" cy="523220"/>
            <a:chOff x="1170460" y="4849696"/>
            <a:chExt cx="742525" cy="523220"/>
          </a:xfrm>
        </p:grpSpPr>
        <p:sp>
          <p:nvSpPr>
            <p:cNvPr id="151" name="Oval 150">
              <a:extLst>
                <a:ext uri="{FF2B5EF4-FFF2-40B4-BE49-F238E27FC236}">
                  <a16:creationId xmlns:a16="http://schemas.microsoft.com/office/drawing/2014/main" id="{799F6472-FC8B-CE72-1720-FD14419C101B}"/>
                </a:ext>
              </a:extLst>
            </p:cNvPr>
            <p:cNvSpPr/>
            <p:nvPr/>
          </p:nvSpPr>
          <p:spPr>
            <a:xfrm rot="2001123">
              <a:off x="1193270"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9687CB1B-8321-D5F9-008B-7DD6BCF9A35C}"/>
                    </a:ext>
                  </a:extLst>
                </p:cNvPr>
                <p:cNvSpPr txBox="1"/>
                <p:nvPr/>
              </p:nvSpPr>
              <p:spPr>
                <a:xfrm rot="2001123">
                  <a:off x="1170460" y="4849696"/>
                  <a:ext cx="742525" cy="523220"/>
                </a:xfrm>
                <a:prstGeom prst="rect">
                  <a:avLst/>
                </a:prstGeom>
                <a:noFill/>
              </p:spPr>
              <p:txBody>
                <a:bodyPr wrap="square" rtlCol="1">
                  <a:spAutoFit/>
                </a:bodyPr>
                <a:lstStyle/>
                <a:p>
                  <a:r>
                    <a:rPr lang="en-US" sz="1400" b="0" dirty="0"/>
                    <a:t>29</a:t>
                  </a:r>
                  <a14:m>
                    <m:oMath xmlns:m="http://schemas.openxmlformats.org/officeDocument/2006/math">
                      <m:r>
                        <a:rPr lang="en-US" sz="1400" b="0" i="1" smtClean="0">
                          <a:latin typeface="Cambria Math" panose="02040503050406030204" pitchFamily="18" charset="0"/>
                        </a:rPr>
                        <m:t>𝑅𝑒𝑎𝑐</m:t>
                      </m:r>
                      <m:r>
                        <a:rPr lang="en-US" sz="1400" b="0" i="1" smtClean="0">
                          <a:latin typeface="Cambria Math" panose="02040503050406030204" pitchFamily="18" charset="0"/>
                        </a:rPr>
                        <m:t>h</m:t>
                      </m:r>
                      <m:r>
                        <a:rPr lang="en-US" sz="1400" b="0" i="1" smtClean="0">
                          <a:latin typeface="Cambria Math" panose="02040503050406030204" pitchFamily="18" charset="0"/>
                        </a:rPr>
                        <m:t> </m:t>
                      </m:r>
                      <m:r>
                        <a:rPr lang="en-US" sz="1400" b="0" i="1" smtClean="0">
                          <a:latin typeface="Cambria Math" panose="02040503050406030204" pitchFamily="18" charset="0"/>
                        </a:rPr>
                        <m:t>𝑎𝑟𝑒𝑎</m:t>
                      </m:r>
                    </m:oMath>
                  </a14:m>
                  <a:r>
                    <a:rPr lang="en-US" sz="1400" dirty="0"/>
                    <a:t> </a:t>
                  </a:r>
                  <a:endParaRPr lang="he-IL" sz="1400" dirty="0"/>
                </a:p>
              </p:txBody>
            </p:sp>
          </mc:Choice>
          <mc:Fallback xmlns="">
            <p:sp>
              <p:nvSpPr>
                <p:cNvPr id="152" name="TextBox 151">
                  <a:extLst>
                    <a:ext uri="{FF2B5EF4-FFF2-40B4-BE49-F238E27FC236}">
                      <a16:creationId xmlns:a16="http://schemas.microsoft.com/office/drawing/2014/main" id="{9687CB1B-8321-D5F9-008B-7DD6BCF9A35C}"/>
                    </a:ext>
                  </a:extLst>
                </p:cNvPr>
                <p:cNvSpPr txBox="1">
                  <a:spLocks noRot="1" noChangeAspect="1" noMove="1" noResize="1" noEditPoints="1" noAdjustHandles="1" noChangeArrowheads="1" noChangeShapeType="1" noTextEdit="1"/>
                </p:cNvSpPr>
                <p:nvPr/>
              </p:nvSpPr>
              <p:spPr>
                <a:xfrm rot="2001123">
                  <a:off x="1170460" y="4849696"/>
                  <a:ext cx="742525" cy="523220"/>
                </a:xfrm>
                <a:prstGeom prst="rect">
                  <a:avLst/>
                </a:prstGeom>
                <a:blipFill>
                  <a:blip r:embed="rId13"/>
                  <a:stretch>
                    <a:fillRect t="-2158" r="-6667" b="-13669"/>
                  </a:stretch>
                </a:blipFill>
              </p:spPr>
              <p:txBody>
                <a:bodyPr/>
                <a:lstStyle/>
                <a:p>
                  <a:r>
                    <a:rPr lang="he-IL">
                      <a:noFill/>
                    </a:rPr>
                    <a:t> </a:t>
                  </a:r>
                </a:p>
              </p:txBody>
            </p:sp>
          </mc:Fallback>
        </mc:AlternateContent>
      </p:grpSp>
      <p:grpSp>
        <p:nvGrpSpPr>
          <p:cNvPr id="153" name="Group 152">
            <a:extLst>
              <a:ext uri="{FF2B5EF4-FFF2-40B4-BE49-F238E27FC236}">
                <a16:creationId xmlns:a16="http://schemas.microsoft.com/office/drawing/2014/main" id="{6CB23E52-EE73-04A9-6A56-8260F0E03DD1}"/>
              </a:ext>
            </a:extLst>
          </p:cNvPr>
          <p:cNvGrpSpPr/>
          <p:nvPr/>
        </p:nvGrpSpPr>
        <p:grpSpPr>
          <a:xfrm>
            <a:off x="8267348" y="4112411"/>
            <a:ext cx="742525" cy="523220"/>
            <a:chOff x="3224696" y="4849695"/>
            <a:chExt cx="742525" cy="523220"/>
          </a:xfrm>
        </p:grpSpPr>
        <p:sp>
          <p:nvSpPr>
            <p:cNvPr id="154" name="Oval 153">
              <a:extLst>
                <a:ext uri="{FF2B5EF4-FFF2-40B4-BE49-F238E27FC236}">
                  <a16:creationId xmlns:a16="http://schemas.microsoft.com/office/drawing/2014/main" id="{4A986C41-1CD8-FAD9-4907-34E4B2A2D51C}"/>
                </a:ext>
              </a:extLst>
            </p:cNvPr>
            <p:cNvSpPr/>
            <p:nvPr/>
          </p:nvSpPr>
          <p:spPr>
            <a:xfrm rot="2001123">
              <a:off x="3247506"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652A1296-E506-2903-F70E-7467E503113B}"/>
                    </a:ext>
                  </a:extLst>
                </p:cNvPr>
                <p:cNvSpPr txBox="1"/>
                <p:nvPr/>
              </p:nvSpPr>
              <p:spPr>
                <a:xfrm rot="2001123">
                  <a:off x="3224696" y="4849695"/>
                  <a:ext cx="742525" cy="523220"/>
                </a:xfrm>
                <a:prstGeom prst="rect">
                  <a:avLst/>
                </a:prstGeom>
                <a:noFill/>
              </p:spPr>
              <p:txBody>
                <a:bodyPr wrap="square" rtlCol="1">
                  <a:spAutoFit/>
                </a:bodyPr>
                <a:lstStyle/>
                <a:p>
                  <a:r>
                    <a:rPr lang="en-US" sz="1400" b="0" dirty="0"/>
                    <a:t>28</a:t>
                  </a:r>
                  <a14:m>
                    <m:oMath xmlns:m="http://schemas.openxmlformats.org/officeDocument/2006/math">
                      <m:r>
                        <a:rPr lang="en-US" sz="1400" i="1">
                          <a:latin typeface="Cambria Math" panose="02040503050406030204" pitchFamily="18" charset="0"/>
                        </a:rPr>
                        <m:t>𝑇𝑟𝑎𝑣𝑒𝑙𝑒𝑑</m:t>
                      </m:r>
                      <m:r>
                        <a:rPr lang="en-US" sz="1400" b="0" i="1" smtClean="0">
                          <a:latin typeface="Cambria Math" panose="02040503050406030204" pitchFamily="18" charset="0"/>
                        </a:rPr>
                        <m:t> </m:t>
                      </m:r>
                      <m:r>
                        <a:rPr lang="en-US" sz="1400" i="1" smtClean="0">
                          <a:latin typeface="Cambria Math" panose="02040503050406030204" pitchFamily="18" charset="0"/>
                        </a:rPr>
                        <m:t>𝑑𝑖𝑠𝑡𝑎𝑛𝑐𝑒</m:t>
                      </m:r>
                    </m:oMath>
                  </a14:m>
                  <a:endParaRPr lang="he-IL" sz="1400" dirty="0"/>
                </a:p>
              </p:txBody>
            </p:sp>
          </mc:Choice>
          <mc:Fallback xmlns="">
            <p:sp>
              <p:nvSpPr>
                <p:cNvPr id="155" name="TextBox 154">
                  <a:extLst>
                    <a:ext uri="{FF2B5EF4-FFF2-40B4-BE49-F238E27FC236}">
                      <a16:creationId xmlns:a16="http://schemas.microsoft.com/office/drawing/2014/main" id="{652A1296-E506-2903-F70E-7467E503113B}"/>
                    </a:ext>
                  </a:extLst>
                </p:cNvPr>
                <p:cNvSpPr txBox="1">
                  <a:spLocks noRot="1" noChangeAspect="1" noMove="1" noResize="1" noEditPoints="1" noAdjustHandles="1" noChangeArrowheads="1" noChangeShapeType="1" noTextEdit="1"/>
                </p:cNvSpPr>
                <p:nvPr/>
              </p:nvSpPr>
              <p:spPr>
                <a:xfrm rot="2001123">
                  <a:off x="3224696" y="4849695"/>
                  <a:ext cx="742525" cy="523220"/>
                </a:xfrm>
                <a:prstGeom prst="rect">
                  <a:avLst/>
                </a:prstGeom>
                <a:blipFill>
                  <a:blip r:embed="rId14"/>
                  <a:stretch>
                    <a:fillRect t="-2158" r="-61333" b="-52518"/>
                  </a:stretch>
                </a:blipFill>
              </p:spPr>
              <p:txBody>
                <a:bodyPr/>
                <a:lstStyle/>
                <a:p>
                  <a:r>
                    <a:rPr lang="he-IL">
                      <a:noFill/>
                    </a:rPr>
                    <a:t> </a:t>
                  </a:r>
                </a:p>
              </p:txBody>
            </p:sp>
          </mc:Fallback>
        </mc:AlternateContent>
      </p:grpSp>
      <p:grpSp>
        <p:nvGrpSpPr>
          <p:cNvPr id="156" name="Group 155">
            <a:extLst>
              <a:ext uri="{FF2B5EF4-FFF2-40B4-BE49-F238E27FC236}">
                <a16:creationId xmlns:a16="http://schemas.microsoft.com/office/drawing/2014/main" id="{5CE62635-023D-59C4-9DF3-BF29D714F2AE}"/>
              </a:ext>
            </a:extLst>
          </p:cNvPr>
          <p:cNvGrpSpPr/>
          <p:nvPr/>
        </p:nvGrpSpPr>
        <p:grpSpPr>
          <a:xfrm>
            <a:off x="7891852" y="4112411"/>
            <a:ext cx="742525" cy="523220"/>
            <a:chOff x="2782664" y="4849696"/>
            <a:chExt cx="742525" cy="523220"/>
          </a:xfrm>
        </p:grpSpPr>
        <p:sp>
          <p:nvSpPr>
            <p:cNvPr id="157" name="Oval 156">
              <a:extLst>
                <a:ext uri="{FF2B5EF4-FFF2-40B4-BE49-F238E27FC236}">
                  <a16:creationId xmlns:a16="http://schemas.microsoft.com/office/drawing/2014/main" id="{B71B7DD8-DD9F-55CA-C162-6C2A3D65F084}"/>
                </a:ext>
              </a:extLst>
            </p:cNvPr>
            <p:cNvSpPr/>
            <p:nvPr/>
          </p:nvSpPr>
          <p:spPr>
            <a:xfrm rot="2001123">
              <a:off x="2805474"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28117FDE-5F23-2E91-1136-69307C9C3CBA}"/>
                    </a:ext>
                  </a:extLst>
                </p:cNvPr>
                <p:cNvSpPr txBox="1"/>
                <p:nvPr/>
              </p:nvSpPr>
              <p:spPr>
                <a:xfrm rot="2001123">
                  <a:off x="2782664" y="4849696"/>
                  <a:ext cx="742525" cy="523220"/>
                </a:xfrm>
                <a:prstGeom prst="rect">
                  <a:avLst/>
                </a:prstGeom>
                <a:noFill/>
              </p:spPr>
              <p:txBody>
                <a:bodyPr wrap="square" rtlCol="1">
                  <a:spAutoFit/>
                </a:bodyPr>
                <a:lstStyle/>
                <a:p>
                  <a:r>
                    <a:rPr lang="en-US" sz="1400" b="0" dirty="0"/>
                    <a:t>27</a:t>
                  </a:r>
                  <a14:m>
                    <m:oMath xmlns:m="http://schemas.openxmlformats.org/officeDocument/2006/math">
                      <m:r>
                        <a:rPr lang="en-US" sz="1400" b="0" i="1" smtClean="0">
                          <a:latin typeface="Cambria Math" panose="02040503050406030204" pitchFamily="18" charset="0"/>
                        </a:rPr>
                        <m:t>𝐶𝑂𝑀</m:t>
                      </m:r>
                    </m:oMath>
                  </a14:m>
                  <a:endParaRPr lang="he-IL" sz="1400" dirty="0"/>
                </a:p>
              </p:txBody>
            </p:sp>
          </mc:Choice>
          <mc:Fallback xmlns="">
            <p:sp>
              <p:nvSpPr>
                <p:cNvPr id="158" name="TextBox 157">
                  <a:extLst>
                    <a:ext uri="{FF2B5EF4-FFF2-40B4-BE49-F238E27FC236}">
                      <a16:creationId xmlns:a16="http://schemas.microsoft.com/office/drawing/2014/main" id="{28117FDE-5F23-2E91-1136-69307C9C3CBA}"/>
                    </a:ext>
                  </a:extLst>
                </p:cNvPr>
                <p:cNvSpPr txBox="1">
                  <a:spLocks noRot="1" noChangeAspect="1" noMove="1" noResize="1" noEditPoints="1" noAdjustHandles="1" noChangeArrowheads="1" noChangeShapeType="1" noTextEdit="1"/>
                </p:cNvSpPr>
                <p:nvPr/>
              </p:nvSpPr>
              <p:spPr>
                <a:xfrm rot="2001123">
                  <a:off x="2782664" y="4849696"/>
                  <a:ext cx="742525" cy="523220"/>
                </a:xfrm>
                <a:prstGeom prst="rect">
                  <a:avLst/>
                </a:prstGeom>
                <a:blipFill>
                  <a:blip r:embed="rId15"/>
                  <a:stretch>
                    <a:fillRect t="-2158"/>
                  </a:stretch>
                </a:blipFill>
              </p:spPr>
              <p:txBody>
                <a:bodyPr/>
                <a:lstStyle/>
                <a:p>
                  <a:r>
                    <a:rPr lang="he-IL">
                      <a:noFill/>
                    </a:rPr>
                    <a:t> </a:t>
                  </a:r>
                </a:p>
              </p:txBody>
            </p:sp>
          </mc:Fallback>
        </mc:AlternateContent>
      </p:grpSp>
      <p:grpSp>
        <p:nvGrpSpPr>
          <p:cNvPr id="159" name="Group 158">
            <a:extLst>
              <a:ext uri="{FF2B5EF4-FFF2-40B4-BE49-F238E27FC236}">
                <a16:creationId xmlns:a16="http://schemas.microsoft.com/office/drawing/2014/main" id="{BA042E2B-36B3-42F0-9B59-6F2D5171C37C}"/>
              </a:ext>
            </a:extLst>
          </p:cNvPr>
          <p:cNvGrpSpPr/>
          <p:nvPr/>
        </p:nvGrpSpPr>
        <p:grpSpPr>
          <a:xfrm>
            <a:off x="7450112" y="4112411"/>
            <a:ext cx="742525" cy="523220"/>
            <a:chOff x="2356923" y="4849696"/>
            <a:chExt cx="742525" cy="523220"/>
          </a:xfrm>
        </p:grpSpPr>
        <p:sp>
          <p:nvSpPr>
            <p:cNvPr id="160" name="Oval 159">
              <a:extLst>
                <a:ext uri="{FF2B5EF4-FFF2-40B4-BE49-F238E27FC236}">
                  <a16:creationId xmlns:a16="http://schemas.microsoft.com/office/drawing/2014/main" id="{A8612DE8-EA04-3F89-A6E7-6075746E0F3C}"/>
                </a:ext>
              </a:extLst>
            </p:cNvPr>
            <p:cNvSpPr/>
            <p:nvPr/>
          </p:nvSpPr>
          <p:spPr>
            <a:xfrm rot="2001123">
              <a:off x="2379733"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AC1608EB-6E12-C0D7-6CE1-4FA8CD3ED407}"/>
                    </a:ext>
                  </a:extLst>
                </p:cNvPr>
                <p:cNvSpPr txBox="1"/>
                <p:nvPr/>
              </p:nvSpPr>
              <p:spPr>
                <a:xfrm rot="2001123">
                  <a:off x="2356923" y="4849696"/>
                  <a:ext cx="742525" cy="523220"/>
                </a:xfrm>
                <a:prstGeom prst="rect">
                  <a:avLst/>
                </a:prstGeom>
                <a:noFill/>
              </p:spPr>
              <p:txBody>
                <a:bodyPr wrap="square" rtlCol="1">
                  <a:spAutoFit/>
                </a:bodyPr>
                <a:lstStyle/>
                <a:p>
                  <a:r>
                    <a:rPr lang="en-US" sz="1400" b="0" dirty="0"/>
                    <a:t>26</a:t>
                  </a:r>
                  <a14:m>
                    <m:oMath xmlns:m="http://schemas.openxmlformats.org/officeDocument/2006/math">
                      <m:r>
                        <a:rPr lang="en-US" sz="1400" b="0" i="1" smtClean="0">
                          <a:latin typeface="Cambria Math" panose="02040503050406030204" pitchFamily="18" charset="0"/>
                        </a:rPr>
                        <m:t>𝑀𝑜𝑣𝑒𝑚𝑒𝑛𝑡</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oMath>
                  </a14:m>
                  <a:endParaRPr lang="he-IL" sz="1400" dirty="0"/>
                </a:p>
              </p:txBody>
            </p:sp>
          </mc:Choice>
          <mc:Fallback xmlns="">
            <p:sp>
              <p:nvSpPr>
                <p:cNvPr id="161" name="TextBox 160">
                  <a:extLst>
                    <a:ext uri="{FF2B5EF4-FFF2-40B4-BE49-F238E27FC236}">
                      <a16:creationId xmlns:a16="http://schemas.microsoft.com/office/drawing/2014/main" id="{AC1608EB-6E12-C0D7-6CE1-4FA8CD3ED407}"/>
                    </a:ext>
                  </a:extLst>
                </p:cNvPr>
                <p:cNvSpPr txBox="1">
                  <a:spLocks noRot="1" noChangeAspect="1" noMove="1" noResize="1" noEditPoints="1" noAdjustHandles="1" noChangeArrowheads="1" noChangeShapeType="1" noTextEdit="1"/>
                </p:cNvSpPr>
                <p:nvPr/>
              </p:nvSpPr>
              <p:spPr>
                <a:xfrm rot="2001123">
                  <a:off x="2356923" y="4849696"/>
                  <a:ext cx="742525" cy="523220"/>
                </a:xfrm>
                <a:prstGeom prst="rect">
                  <a:avLst/>
                </a:prstGeom>
                <a:blipFill>
                  <a:blip r:embed="rId16"/>
                  <a:stretch>
                    <a:fillRect t="-2158" r="-43333" b="-39568"/>
                  </a:stretch>
                </a:blipFill>
              </p:spPr>
              <p:txBody>
                <a:bodyPr/>
                <a:lstStyle/>
                <a:p>
                  <a:r>
                    <a:rPr lang="he-IL">
                      <a:noFill/>
                    </a:rPr>
                    <a:t> </a:t>
                  </a:r>
                </a:p>
              </p:txBody>
            </p:sp>
          </mc:Fallback>
        </mc:AlternateContent>
      </p:grpSp>
      <p:grpSp>
        <p:nvGrpSpPr>
          <p:cNvPr id="162" name="Group 161">
            <a:extLst>
              <a:ext uri="{FF2B5EF4-FFF2-40B4-BE49-F238E27FC236}">
                <a16:creationId xmlns:a16="http://schemas.microsoft.com/office/drawing/2014/main" id="{DDA05447-B291-9C9F-ADE0-B6159C9B6519}"/>
              </a:ext>
            </a:extLst>
          </p:cNvPr>
          <p:cNvGrpSpPr/>
          <p:nvPr/>
        </p:nvGrpSpPr>
        <p:grpSpPr>
          <a:xfrm>
            <a:off x="7092994" y="4112411"/>
            <a:ext cx="742525" cy="523220"/>
            <a:chOff x="1988205" y="4849696"/>
            <a:chExt cx="742525" cy="523220"/>
          </a:xfrm>
        </p:grpSpPr>
        <p:sp>
          <p:nvSpPr>
            <p:cNvPr id="163" name="Oval 162">
              <a:extLst>
                <a:ext uri="{FF2B5EF4-FFF2-40B4-BE49-F238E27FC236}">
                  <a16:creationId xmlns:a16="http://schemas.microsoft.com/office/drawing/2014/main" id="{A6CFA8E8-B599-1804-63FD-293135F342C2}"/>
                </a:ext>
              </a:extLst>
            </p:cNvPr>
            <p:cNvSpPr/>
            <p:nvPr/>
          </p:nvSpPr>
          <p:spPr>
            <a:xfrm rot="2001123">
              <a:off x="2011015"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6D887650-486C-5858-16DC-915CDB06B01A}"/>
                    </a:ext>
                  </a:extLst>
                </p:cNvPr>
                <p:cNvSpPr txBox="1"/>
                <p:nvPr/>
              </p:nvSpPr>
              <p:spPr>
                <a:xfrm rot="2001123">
                  <a:off x="1988205" y="4849696"/>
                  <a:ext cx="742525" cy="523220"/>
                </a:xfrm>
                <a:prstGeom prst="rect">
                  <a:avLst/>
                </a:prstGeom>
                <a:noFill/>
              </p:spPr>
              <p:txBody>
                <a:bodyPr wrap="square" rtlCol="1">
                  <a:spAutoFit/>
                </a:bodyPr>
                <a:lstStyle/>
                <a:p>
                  <a:r>
                    <a:rPr lang="en-US" sz="1400" b="0" dirty="0"/>
                    <a:t>25</a:t>
                  </a:r>
                  <a14:m>
                    <m:oMath xmlns:m="http://schemas.openxmlformats.org/officeDocument/2006/math">
                      <m:r>
                        <a:rPr lang="en-US" sz="1400" b="0" i="1" smtClean="0">
                          <a:latin typeface="Cambria Math" panose="02040503050406030204" pitchFamily="18" charset="0"/>
                        </a:rPr>
                        <m:t>𝑅𝑒𝑎𝑐𝑡𝑖𝑜𝑛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oMath>
                  </a14:m>
                  <a:endParaRPr lang="he-IL" sz="1400" dirty="0"/>
                </a:p>
              </p:txBody>
            </p:sp>
          </mc:Choice>
          <mc:Fallback xmlns="">
            <p:sp>
              <p:nvSpPr>
                <p:cNvPr id="164" name="TextBox 163">
                  <a:extLst>
                    <a:ext uri="{FF2B5EF4-FFF2-40B4-BE49-F238E27FC236}">
                      <a16:creationId xmlns:a16="http://schemas.microsoft.com/office/drawing/2014/main" id="{6D887650-486C-5858-16DC-915CDB06B01A}"/>
                    </a:ext>
                  </a:extLst>
                </p:cNvPr>
                <p:cNvSpPr txBox="1">
                  <a:spLocks noRot="1" noChangeAspect="1" noMove="1" noResize="1" noEditPoints="1" noAdjustHandles="1" noChangeArrowheads="1" noChangeShapeType="1" noTextEdit="1"/>
                </p:cNvSpPr>
                <p:nvPr/>
              </p:nvSpPr>
              <p:spPr>
                <a:xfrm rot="2001123">
                  <a:off x="1988205" y="4849696"/>
                  <a:ext cx="742525" cy="523220"/>
                </a:xfrm>
                <a:prstGeom prst="rect">
                  <a:avLst/>
                </a:prstGeom>
                <a:blipFill>
                  <a:blip r:embed="rId17"/>
                  <a:stretch>
                    <a:fillRect t="-2158" r="-30667" b="-30216"/>
                  </a:stretch>
                </a:blipFill>
              </p:spPr>
              <p:txBody>
                <a:bodyPr/>
                <a:lstStyle/>
                <a:p>
                  <a:r>
                    <a:rPr lang="he-IL">
                      <a:noFill/>
                    </a:rPr>
                    <a:t> </a:t>
                  </a:r>
                </a:p>
              </p:txBody>
            </p:sp>
          </mc:Fallback>
        </mc:AlternateContent>
      </p:grpSp>
      <p:grpSp>
        <p:nvGrpSpPr>
          <p:cNvPr id="249" name="Group 248">
            <a:extLst>
              <a:ext uri="{FF2B5EF4-FFF2-40B4-BE49-F238E27FC236}">
                <a16:creationId xmlns:a16="http://schemas.microsoft.com/office/drawing/2014/main" id="{9ED8BCD3-F4A4-23D3-EF4E-4B0F7185DB4C}"/>
              </a:ext>
            </a:extLst>
          </p:cNvPr>
          <p:cNvGrpSpPr/>
          <p:nvPr/>
        </p:nvGrpSpPr>
        <p:grpSpPr>
          <a:xfrm>
            <a:off x="1910056" y="2589149"/>
            <a:ext cx="868490" cy="532186"/>
            <a:chOff x="3818527" y="4875356"/>
            <a:chExt cx="868490" cy="532186"/>
          </a:xfrm>
        </p:grpSpPr>
        <p:sp>
          <p:nvSpPr>
            <p:cNvPr id="250" name="Oval 249">
              <a:extLst>
                <a:ext uri="{FF2B5EF4-FFF2-40B4-BE49-F238E27FC236}">
                  <a16:creationId xmlns:a16="http://schemas.microsoft.com/office/drawing/2014/main" id="{BA397064-6B0A-1125-DEFF-24439028DD03}"/>
                </a:ext>
              </a:extLst>
            </p:cNvPr>
            <p:cNvSpPr/>
            <p:nvPr/>
          </p:nvSpPr>
          <p:spPr>
            <a:xfrm rot="2001123">
              <a:off x="3851709"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8CFAA9CC-0044-F4D5-04C4-2BD74A43249D}"/>
                    </a:ext>
                  </a:extLst>
                </p:cNvPr>
                <p:cNvSpPr txBox="1"/>
                <p:nvPr/>
              </p:nvSpPr>
              <p:spPr>
                <a:xfrm rot="2001123">
                  <a:off x="3818527" y="4884322"/>
                  <a:ext cx="868490" cy="523220"/>
                </a:xfrm>
                <a:prstGeom prst="rect">
                  <a:avLst/>
                </a:prstGeom>
                <a:noFill/>
              </p:spPr>
              <p:txBody>
                <a:bodyPr wrap="square" rtlCol="1">
                  <a:spAutoFit/>
                </a:bodyPr>
                <a:lstStyle/>
                <a:p>
                  <a:r>
                    <a:rPr lang="en-US" sz="1400" b="0" dirty="0"/>
                    <a:t>7</a:t>
                  </a:r>
                  <a14:m>
                    <m:oMath xmlns:m="http://schemas.openxmlformats.org/officeDocument/2006/math">
                      <m:r>
                        <a:rPr lang="en-US" sz="1400" b="0" i="1" smtClean="0">
                          <a:latin typeface="Cambria Math" panose="02040503050406030204" pitchFamily="18" charset="0"/>
                        </a:rPr>
                        <m:t>𝐾𝑒𝑦𝑏𝑜𝑎𝑟𝑑</m:t>
                      </m:r>
                    </m:oMath>
                  </a14:m>
                  <a:endParaRPr lang="en-US" sz="1400" dirty="0"/>
                </a:p>
              </p:txBody>
            </p:sp>
          </mc:Choice>
          <mc:Fallback xmlns="">
            <p:sp>
              <p:nvSpPr>
                <p:cNvPr id="251" name="TextBox 250">
                  <a:extLst>
                    <a:ext uri="{FF2B5EF4-FFF2-40B4-BE49-F238E27FC236}">
                      <a16:creationId xmlns:a16="http://schemas.microsoft.com/office/drawing/2014/main" id="{8CFAA9CC-0044-F4D5-04C4-2BD74A43249D}"/>
                    </a:ext>
                  </a:extLst>
                </p:cNvPr>
                <p:cNvSpPr txBox="1">
                  <a:spLocks noRot="1" noChangeAspect="1" noMove="1" noResize="1" noEditPoints="1" noAdjustHandles="1" noChangeArrowheads="1" noChangeShapeType="1" noTextEdit="1"/>
                </p:cNvSpPr>
                <p:nvPr/>
              </p:nvSpPr>
              <p:spPr>
                <a:xfrm rot="2001123">
                  <a:off x="3818527" y="4884322"/>
                  <a:ext cx="868490" cy="523220"/>
                </a:xfrm>
                <a:prstGeom prst="rect">
                  <a:avLst/>
                </a:prstGeom>
                <a:blipFill>
                  <a:blip r:embed="rId18"/>
                  <a:stretch>
                    <a:fillRect t="-1987" b="-6623"/>
                  </a:stretch>
                </a:blipFill>
              </p:spPr>
              <p:txBody>
                <a:bodyPr/>
                <a:lstStyle/>
                <a:p>
                  <a:r>
                    <a:rPr lang="he-IL">
                      <a:noFill/>
                    </a:rPr>
                    <a:t> </a:t>
                  </a:r>
                </a:p>
              </p:txBody>
            </p:sp>
          </mc:Fallback>
        </mc:AlternateContent>
      </p:grpSp>
      <p:grpSp>
        <p:nvGrpSpPr>
          <p:cNvPr id="252" name="Group 251">
            <a:extLst>
              <a:ext uri="{FF2B5EF4-FFF2-40B4-BE49-F238E27FC236}">
                <a16:creationId xmlns:a16="http://schemas.microsoft.com/office/drawing/2014/main" id="{B7E079B8-A4B6-3806-317F-2D02E902EDDF}"/>
              </a:ext>
            </a:extLst>
          </p:cNvPr>
          <p:cNvGrpSpPr/>
          <p:nvPr/>
        </p:nvGrpSpPr>
        <p:grpSpPr>
          <a:xfrm>
            <a:off x="863729" y="2597170"/>
            <a:ext cx="629502" cy="523220"/>
            <a:chOff x="1179770" y="4818627"/>
            <a:chExt cx="629502" cy="523220"/>
          </a:xfrm>
        </p:grpSpPr>
        <p:sp>
          <p:nvSpPr>
            <p:cNvPr id="253" name="Oval 252">
              <a:extLst>
                <a:ext uri="{FF2B5EF4-FFF2-40B4-BE49-F238E27FC236}">
                  <a16:creationId xmlns:a16="http://schemas.microsoft.com/office/drawing/2014/main" id="{A15B2C9D-3000-BE9E-0546-68D4DA16863B}"/>
                </a:ext>
              </a:extLst>
            </p:cNvPr>
            <p:cNvSpPr/>
            <p:nvPr/>
          </p:nvSpPr>
          <p:spPr>
            <a:xfrm rot="2001123">
              <a:off x="1193270"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p:sp>
          <p:nvSpPr>
            <p:cNvPr id="254" name="TextBox 253">
              <a:extLst>
                <a:ext uri="{FF2B5EF4-FFF2-40B4-BE49-F238E27FC236}">
                  <a16:creationId xmlns:a16="http://schemas.microsoft.com/office/drawing/2014/main" id="{BE06FE8C-3959-F163-00D8-A5A2F4A6022C}"/>
                </a:ext>
              </a:extLst>
            </p:cNvPr>
            <p:cNvSpPr txBox="1"/>
            <p:nvPr/>
          </p:nvSpPr>
          <p:spPr>
            <a:xfrm rot="2001123">
              <a:off x="1179770" y="4818627"/>
              <a:ext cx="629502" cy="523220"/>
            </a:xfrm>
            <a:prstGeom prst="rect">
              <a:avLst/>
            </a:prstGeom>
            <a:noFill/>
          </p:spPr>
          <p:txBody>
            <a:bodyPr wrap="square" rtlCol="1">
              <a:spAutoFit/>
            </a:bodyPr>
            <a:lstStyle/>
            <a:p>
              <a:r>
                <a:rPr lang="en-US" sz="1400" dirty="0"/>
                <a:t>6 </a:t>
              </a:r>
            </a:p>
            <a:p>
              <a:r>
                <a:rPr lang="en-US" sz="1400" dirty="0"/>
                <a:t>Reach</a:t>
              </a:r>
            </a:p>
          </p:txBody>
        </p:sp>
      </p:grpSp>
      <p:grpSp>
        <p:nvGrpSpPr>
          <p:cNvPr id="255" name="Group 254">
            <a:extLst>
              <a:ext uri="{FF2B5EF4-FFF2-40B4-BE49-F238E27FC236}">
                <a16:creationId xmlns:a16="http://schemas.microsoft.com/office/drawing/2014/main" id="{11AC81E5-FE79-8C8F-772E-CA4CF100D7DA}"/>
              </a:ext>
            </a:extLst>
          </p:cNvPr>
          <p:cNvGrpSpPr/>
          <p:nvPr/>
        </p:nvGrpSpPr>
        <p:grpSpPr>
          <a:xfrm>
            <a:off x="2544426" y="4029184"/>
            <a:ext cx="376848" cy="523220"/>
            <a:chOff x="3851709" y="4746986"/>
            <a:chExt cx="376848" cy="523220"/>
          </a:xfrm>
        </p:grpSpPr>
        <p:sp>
          <p:nvSpPr>
            <p:cNvPr id="256" name="Oval 255">
              <a:extLst>
                <a:ext uri="{FF2B5EF4-FFF2-40B4-BE49-F238E27FC236}">
                  <a16:creationId xmlns:a16="http://schemas.microsoft.com/office/drawing/2014/main" id="{2C5E72E4-3592-7FAB-AC51-AB79451A2EDF}"/>
                </a:ext>
              </a:extLst>
            </p:cNvPr>
            <p:cNvSpPr/>
            <p:nvPr/>
          </p:nvSpPr>
          <p:spPr>
            <a:xfrm rot="2001123">
              <a:off x="3851709"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4E246624-C79E-9754-51E0-D63E7FDB17C2}"/>
                    </a:ext>
                  </a:extLst>
                </p:cNvPr>
                <p:cNvSpPr txBox="1"/>
                <p:nvPr/>
              </p:nvSpPr>
              <p:spPr>
                <a:xfrm rot="2001123">
                  <a:off x="3859667" y="4746986"/>
                  <a:ext cx="368890" cy="523220"/>
                </a:xfrm>
                <a:prstGeom prst="rect">
                  <a:avLst/>
                </a:prstGeom>
                <a:noFill/>
              </p:spPr>
              <p:txBody>
                <a:bodyPr wrap="square" rtlCol="1">
                  <a:spAutoFit/>
                </a:bodyPr>
                <a:lstStyle/>
                <a:p>
                  <a:r>
                    <a:rPr lang="en-US" sz="1400" b="0" dirty="0"/>
                    <a:t>19</a:t>
                  </a:r>
                  <a14:m>
                    <m:oMath xmlns:m="http://schemas.openxmlformats.org/officeDocument/2006/math">
                      <m:r>
                        <a:rPr lang="en-US" sz="1400" b="0" i="1" smtClean="0">
                          <a:latin typeface="Cambria Math" panose="02040503050406030204" pitchFamily="18" charset="0"/>
                        </a:rPr>
                        <m:t>𝑅𝑇</m:t>
                      </m:r>
                    </m:oMath>
                  </a14:m>
                  <a:endParaRPr lang="he-IL" sz="1400" dirty="0"/>
                </a:p>
              </p:txBody>
            </p:sp>
          </mc:Choice>
          <mc:Fallback xmlns="">
            <p:sp>
              <p:nvSpPr>
                <p:cNvPr id="257" name="TextBox 256">
                  <a:extLst>
                    <a:ext uri="{FF2B5EF4-FFF2-40B4-BE49-F238E27FC236}">
                      <a16:creationId xmlns:a16="http://schemas.microsoft.com/office/drawing/2014/main" id="{4E246624-C79E-9754-51E0-D63E7FDB17C2}"/>
                    </a:ext>
                  </a:extLst>
                </p:cNvPr>
                <p:cNvSpPr txBox="1">
                  <a:spLocks noRot="1" noChangeAspect="1" noMove="1" noResize="1" noEditPoints="1" noAdjustHandles="1" noChangeArrowheads="1" noChangeShapeType="1" noTextEdit="1"/>
                </p:cNvSpPr>
                <p:nvPr/>
              </p:nvSpPr>
              <p:spPr>
                <a:xfrm rot="2001123">
                  <a:off x="3859667" y="4746986"/>
                  <a:ext cx="368890" cy="523220"/>
                </a:xfrm>
                <a:prstGeom prst="rect">
                  <a:avLst/>
                </a:prstGeom>
                <a:blipFill>
                  <a:blip r:embed="rId20"/>
                  <a:stretch>
                    <a:fillRect t="-2830" r="-3061"/>
                  </a:stretch>
                </a:blipFill>
              </p:spPr>
              <p:txBody>
                <a:bodyPr/>
                <a:lstStyle/>
                <a:p>
                  <a:r>
                    <a:rPr lang="he-IL">
                      <a:noFill/>
                    </a:rPr>
                    <a:t> </a:t>
                  </a:r>
                </a:p>
              </p:txBody>
            </p:sp>
          </mc:Fallback>
        </mc:AlternateContent>
      </p:grpSp>
      <p:grpSp>
        <p:nvGrpSpPr>
          <p:cNvPr id="258" name="Group 257">
            <a:extLst>
              <a:ext uri="{FF2B5EF4-FFF2-40B4-BE49-F238E27FC236}">
                <a16:creationId xmlns:a16="http://schemas.microsoft.com/office/drawing/2014/main" id="{3D904817-6C2E-6FF4-AA9C-7BA964A17ADF}"/>
              </a:ext>
            </a:extLst>
          </p:cNvPr>
          <p:cNvGrpSpPr/>
          <p:nvPr/>
        </p:nvGrpSpPr>
        <p:grpSpPr>
          <a:xfrm>
            <a:off x="1422697" y="4053616"/>
            <a:ext cx="1263648" cy="640811"/>
            <a:chOff x="1127548" y="4875357"/>
            <a:chExt cx="1263648" cy="640811"/>
          </a:xfrm>
        </p:grpSpPr>
        <p:sp>
          <p:nvSpPr>
            <p:cNvPr id="259" name="Oval 258">
              <a:extLst>
                <a:ext uri="{FF2B5EF4-FFF2-40B4-BE49-F238E27FC236}">
                  <a16:creationId xmlns:a16="http://schemas.microsoft.com/office/drawing/2014/main" id="{D62E10ED-82E1-EB12-EB66-A2553E333C4C}"/>
                </a:ext>
              </a:extLst>
            </p:cNvPr>
            <p:cNvSpPr/>
            <p:nvPr/>
          </p:nvSpPr>
          <p:spPr>
            <a:xfrm rot="2001123">
              <a:off x="1193270"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223EDCB5-250F-E208-114F-507EFF2D6F63}"/>
                    </a:ext>
                  </a:extLst>
                </p:cNvPr>
                <p:cNvSpPr txBox="1"/>
                <p:nvPr/>
              </p:nvSpPr>
              <p:spPr>
                <a:xfrm rot="2001123">
                  <a:off x="1127548" y="4992948"/>
                  <a:ext cx="1263648" cy="523220"/>
                </a:xfrm>
                <a:prstGeom prst="rect">
                  <a:avLst/>
                </a:prstGeom>
                <a:noFill/>
              </p:spPr>
              <p:txBody>
                <a:bodyPr wrap="square" rtlCol="1">
                  <a:spAutoFit/>
                </a:bodyPr>
                <a:lstStyle/>
                <a:p>
                  <a:r>
                    <a:rPr lang="en-US" sz="1400" b="0" dirty="0"/>
                    <a:t>18</a:t>
                  </a:r>
                  <a14:m>
                    <m:oMath xmlns:m="http://schemas.openxmlformats.org/officeDocument/2006/math">
                      <m:r>
                        <a:rPr lang="en-US" sz="1400" b="0" i="1" smtClean="0">
                          <a:latin typeface="Cambria Math" panose="02040503050406030204" pitchFamily="18" charset="0"/>
                        </a:rPr>
                        <m:t>𝐶𝑜𝑛𝑓𝑖𝑟𝑚𝑎𝑡𝑜𝑟𝑦</m:t>
                      </m:r>
                    </m:oMath>
                  </a14:m>
                  <a:endParaRPr lang="he-IL" sz="1400" dirty="0"/>
                </a:p>
              </p:txBody>
            </p:sp>
          </mc:Choice>
          <mc:Fallback xmlns="">
            <p:sp>
              <p:nvSpPr>
                <p:cNvPr id="260" name="TextBox 259">
                  <a:extLst>
                    <a:ext uri="{FF2B5EF4-FFF2-40B4-BE49-F238E27FC236}">
                      <a16:creationId xmlns:a16="http://schemas.microsoft.com/office/drawing/2014/main" id="{223EDCB5-250F-E208-114F-507EFF2D6F63}"/>
                    </a:ext>
                  </a:extLst>
                </p:cNvPr>
                <p:cNvSpPr txBox="1">
                  <a:spLocks noRot="1" noChangeAspect="1" noMove="1" noResize="1" noEditPoints="1" noAdjustHandles="1" noChangeArrowheads="1" noChangeShapeType="1" noTextEdit="1"/>
                </p:cNvSpPr>
                <p:nvPr/>
              </p:nvSpPr>
              <p:spPr>
                <a:xfrm rot="2001123">
                  <a:off x="1127548" y="4992948"/>
                  <a:ext cx="1263648" cy="523220"/>
                </a:xfrm>
                <a:prstGeom prst="rect">
                  <a:avLst/>
                </a:prstGeom>
                <a:blipFill>
                  <a:blip r:embed="rId21"/>
                  <a:stretch>
                    <a:fillRect t="-1613" b="-3763"/>
                  </a:stretch>
                </a:blipFill>
              </p:spPr>
              <p:txBody>
                <a:bodyPr/>
                <a:lstStyle/>
                <a:p>
                  <a:r>
                    <a:rPr lang="he-IL">
                      <a:noFill/>
                    </a:rPr>
                    <a:t> </a:t>
                  </a:r>
                </a:p>
              </p:txBody>
            </p:sp>
          </mc:Fallback>
        </mc:AlternateContent>
      </p:grpSp>
      <p:grpSp>
        <p:nvGrpSpPr>
          <p:cNvPr id="261" name="Group 260">
            <a:extLst>
              <a:ext uri="{FF2B5EF4-FFF2-40B4-BE49-F238E27FC236}">
                <a16:creationId xmlns:a16="http://schemas.microsoft.com/office/drawing/2014/main" id="{D722C964-0261-422C-E6A1-E0D69EE2FD4C}"/>
              </a:ext>
            </a:extLst>
          </p:cNvPr>
          <p:cNvGrpSpPr/>
          <p:nvPr/>
        </p:nvGrpSpPr>
        <p:grpSpPr>
          <a:xfrm>
            <a:off x="420429" y="4083512"/>
            <a:ext cx="1046134" cy="581018"/>
            <a:chOff x="3808232" y="4875356"/>
            <a:chExt cx="1046134" cy="581018"/>
          </a:xfrm>
        </p:grpSpPr>
        <p:sp>
          <p:nvSpPr>
            <p:cNvPr id="262" name="Oval 261">
              <a:extLst>
                <a:ext uri="{FF2B5EF4-FFF2-40B4-BE49-F238E27FC236}">
                  <a16:creationId xmlns:a16="http://schemas.microsoft.com/office/drawing/2014/main" id="{77E37556-F531-9D33-B8DC-8F750ADDA351}"/>
                </a:ext>
              </a:extLst>
            </p:cNvPr>
            <p:cNvSpPr/>
            <p:nvPr/>
          </p:nvSpPr>
          <p:spPr>
            <a:xfrm rot="2001123">
              <a:off x="3851709"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AB51A0E4-C673-EDD6-B1F8-18F5D768EF49}"/>
                    </a:ext>
                  </a:extLst>
                </p:cNvPr>
                <p:cNvSpPr txBox="1"/>
                <p:nvPr/>
              </p:nvSpPr>
              <p:spPr>
                <a:xfrm rot="2001123">
                  <a:off x="3808232" y="4933154"/>
                  <a:ext cx="1046134" cy="523220"/>
                </a:xfrm>
                <a:prstGeom prst="rect">
                  <a:avLst/>
                </a:prstGeom>
                <a:noFill/>
              </p:spPr>
              <p:txBody>
                <a:bodyPr wrap="square" rtlCol="1">
                  <a:spAutoFit/>
                </a:bodyPr>
                <a:lstStyle/>
                <a:p>
                  <a:r>
                    <a:rPr lang="en-US" sz="1400" b="0" dirty="0"/>
                    <a:t>17</a:t>
                  </a:r>
                  <a14:m>
                    <m:oMath xmlns:m="http://schemas.openxmlformats.org/officeDocument/2006/math">
                      <m:r>
                        <a:rPr lang="en-US" sz="1400" b="0" i="1" smtClean="0">
                          <a:latin typeface="Cambria Math" panose="02040503050406030204" pitchFamily="18" charset="0"/>
                        </a:rPr>
                        <m:t>𝐸𝑥𝑝𝑙𝑜𝑟𝑎𝑡𝑜𝑟𝑦</m:t>
                      </m:r>
                    </m:oMath>
                  </a14:m>
                  <a:endParaRPr lang="he-IL" sz="1400" dirty="0"/>
                </a:p>
              </p:txBody>
            </p:sp>
          </mc:Choice>
          <mc:Fallback xmlns="">
            <p:sp>
              <p:nvSpPr>
                <p:cNvPr id="263" name="TextBox 262">
                  <a:extLst>
                    <a:ext uri="{FF2B5EF4-FFF2-40B4-BE49-F238E27FC236}">
                      <a16:creationId xmlns:a16="http://schemas.microsoft.com/office/drawing/2014/main" id="{AB51A0E4-C673-EDD6-B1F8-18F5D768EF49}"/>
                    </a:ext>
                  </a:extLst>
                </p:cNvPr>
                <p:cNvSpPr txBox="1">
                  <a:spLocks noRot="1" noChangeAspect="1" noMove="1" noResize="1" noEditPoints="1" noAdjustHandles="1" noChangeArrowheads="1" noChangeShapeType="1" noTextEdit="1"/>
                </p:cNvSpPr>
                <p:nvPr/>
              </p:nvSpPr>
              <p:spPr>
                <a:xfrm rot="2001123">
                  <a:off x="3808232" y="4933154"/>
                  <a:ext cx="1046134" cy="523220"/>
                </a:xfrm>
                <a:prstGeom prst="rect">
                  <a:avLst/>
                </a:prstGeom>
                <a:blipFill>
                  <a:blip r:embed="rId22"/>
                  <a:stretch>
                    <a:fillRect t="-1796" b="-7186"/>
                  </a:stretch>
                </a:blipFill>
              </p:spPr>
              <p:txBody>
                <a:bodyPr/>
                <a:lstStyle/>
                <a:p>
                  <a:r>
                    <a:rPr lang="he-IL">
                      <a:noFill/>
                    </a:rPr>
                    <a:t> </a:t>
                  </a:r>
                </a:p>
              </p:txBody>
            </p:sp>
          </mc:Fallback>
        </mc:AlternateContent>
      </p:grpSp>
      <p:grpSp>
        <p:nvGrpSpPr>
          <p:cNvPr id="264" name="Group 263">
            <a:extLst>
              <a:ext uri="{FF2B5EF4-FFF2-40B4-BE49-F238E27FC236}">
                <a16:creationId xmlns:a16="http://schemas.microsoft.com/office/drawing/2014/main" id="{4FFB1C2A-B3D8-B1CC-F4C3-9B980C7D8DED}"/>
              </a:ext>
            </a:extLst>
          </p:cNvPr>
          <p:cNvGrpSpPr/>
          <p:nvPr/>
        </p:nvGrpSpPr>
        <p:grpSpPr>
          <a:xfrm>
            <a:off x="2401395" y="5582719"/>
            <a:ext cx="742525" cy="523220"/>
            <a:chOff x="1170460" y="4849696"/>
            <a:chExt cx="742525" cy="523220"/>
          </a:xfrm>
        </p:grpSpPr>
        <p:sp>
          <p:nvSpPr>
            <p:cNvPr id="265" name="Oval 264">
              <a:extLst>
                <a:ext uri="{FF2B5EF4-FFF2-40B4-BE49-F238E27FC236}">
                  <a16:creationId xmlns:a16="http://schemas.microsoft.com/office/drawing/2014/main" id="{E87947EB-E9DF-B836-E0FD-7C198A7E197A}"/>
                </a:ext>
              </a:extLst>
            </p:cNvPr>
            <p:cNvSpPr/>
            <p:nvPr/>
          </p:nvSpPr>
          <p:spPr>
            <a:xfrm rot="2001123">
              <a:off x="1193270"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266" name="TextBox 265">
                  <a:extLst>
                    <a:ext uri="{FF2B5EF4-FFF2-40B4-BE49-F238E27FC236}">
                      <a16:creationId xmlns:a16="http://schemas.microsoft.com/office/drawing/2014/main" id="{08D7FF38-C419-06CC-933C-F720781116E6}"/>
                    </a:ext>
                  </a:extLst>
                </p:cNvPr>
                <p:cNvSpPr txBox="1"/>
                <p:nvPr/>
              </p:nvSpPr>
              <p:spPr>
                <a:xfrm rot="2001123">
                  <a:off x="1170460" y="4849696"/>
                  <a:ext cx="742525" cy="523220"/>
                </a:xfrm>
                <a:prstGeom prst="rect">
                  <a:avLst/>
                </a:prstGeom>
                <a:noFill/>
              </p:spPr>
              <p:txBody>
                <a:bodyPr wrap="square" rtlCol="1">
                  <a:spAutoFit/>
                </a:bodyPr>
                <a:lstStyle/>
                <a:p>
                  <a:r>
                    <a:rPr lang="en-US" sz="1400" b="0" dirty="0"/>
                    <a:t>34</a:t>
                  </a:r>
                  <a14:m>
                    <m:oMath xmlns:m="http://schemas.openxmlformats.org/officeDocument/2006/math">
                      <m:r>
                        <a:rPr lang="en-US" sz="1400" b="0" i="1" smtClean="0">
                          <a:latin typeface="Cambria Math" panose="02040503050406030204" pitchFamily="18" charset="0"/>
                        </a:rPr>
                        <m:t>𝑅𝑒𝑎𝑐</m:t>
                      </m:r>
                      <m:r>
                        <a:rPr lang="en-US" sz="1400" b="0" i="1" smtClean="0">
                          <a:latin typeface="Cambria Math" panose="02040503050406030204" pitchFamily="18" charset="0"/>
                        </a:rPr>
                        <m:t>h</m:t>
                      </m:r>
                      <m:r>
                        <a:rPr lang="en-US" sz="1400" b="0" i="1" smtClean="0">
                          <a:latin typeface="Cambria Math" panose="02040503050406030204" pitchFamily="18" charset="0"/>
                        </a:rPr>
                        <m:t> </m:t>
                      </m:r>
                      <m:r>
                        <a:rPr lang="en-US" sz="1400" b="0" i="1" smtClean="0">
                          <a:latin typeface="Cambria Math" panose="02040503050406030204" pitchFamily="18" charset="0"/>
                        </a:rPr>
                        <m:t>𝑎𝑟𝑒𝑎</m:t>
                      </m:r>
                    </m:oMath>
                  </a14:m>
                  <a:endParaRPr lang="he-IL" sz="1400" dirty="0"/>
                </a:p>
              </p:txBody>
            </p:sp>
          </mc:Choice>
          <mc:Fallback xmlns="">
            <p:sp>
              <p:nvSpPr>
                <p:cNvPr id="266" name="TextBox 265">
                  <a:extLst>
                    <a:ext uri="{FF2B5EF4-FFF2-40B4-BE49-F238E27FC236}">
                      <a16:creationId xmlns:a16="http://schemas.microsoft.com/office/drawing/2014/main" id="{08D7FF38-C419-06CC-933C-F720781116E6}"/>
                    </a:ext>
                  </a:extLst>
                </p:cNvPr>
                <p:cNvSpPr txBox="1">
                  <a:spLocks noRot="1" noChangeAspect="1" noMove="1" noResize="1" noEditPoints="1" noAdjustHandles="1" noChangeArrowheads="1" noChangeShapeType="1" noTextEdit="1"/>
                </p:cNvSpPr>
                <p:nvPr/>
              </p:nvSpPr>
              <p:spPr>
                <a:xfrm rot="2001123">
                  <a:off x="1170460" y="4849696"/>
                  <a:ext cx="742525" cy="523220"/>
                </a:xfrm>
                <a:prstGeom prst="rect">
                  <a:avLst/>
                </a:prstGeom>
                <a:blipFill>
                  <a:blip r:embed="rId23"/>
                  <a:stretch>
                    <a:fillRect t="-2143" r="-6000" b="-12857"/>
                  </a:stretch>
                </a:blipFill>
              </p:spPr>
              <p:txBody>
                <a:bodyPr/>
                <a:lstStyle/>
                <a:p>
                  <a:r>
                    <a:rPr lang="he-IL">
                      <a:noFill/>
                    </a:rPr>
                    <a:t> </a:t>
                  </a:r>
                </a:p>
              </p:txBody>
            </p:sp>
          </mc:Fallback>
        </mc:AlternateContent>
      </p:grpSp>
      <p:grpSp>
        <p:nvGrpSpPr>
          <p:cNvPr id="267" name="Group 266">
            <a:extLst>
              <a:ext uri="{FF2B5EF4-FFF2-40B4-BE49-F238E27FC236}">
                <a16:creationId xmlns:a16="http://schemas.microsoft.com/office/drawing/2014/main" id="{31906EC0-DE58-E445-7E3F-0C7688A97D35}"/>
              </a:ext>
            </a:extLst>
          </p:cNvPr>
          <p:cNvGrpSpPr/>
          <p:nvPr/>
        </p:nvGrpSpPr>
        <p:grpSpPr>
          <a:xfrm>
            <a:off x="1250503" y="5582719"/>
            <a:ext cx="742525" cy="523220"/>
            <a:chOff x="3224696" y="4849695"/>
            <a:chExt cx="742525" cy="523220"/>
          </a:xfrm>
        </p:grpSpPr>
        <p:sp>
          <p:nvSpPr>
            <p:cNvPr id="268" name="Oval 267">
              <a:extLst>
                <a:ext uri="{FF2B5EF4-FFF2-40B4-BE49-F238E27FC236}">
                  <a16:creationId xmlns:a16="http://schemas.microsoft.com/office/drawing/2014/main" id="{67187A5F-281C-7A17-9ECE-85FB1315D52B}"/>
                </a:ext>
              </a:extLst>
            </p:cNvPr>
            <p:cNvSpPr/>
            <p:nvPr/>
          </p:nvSpPr>
          <p:spPr>
            <a:xfrm rot="2001123">
              <a:off x="3247506"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269" name="TextBox 268">
                  <a:extLst>
                    <a:ext uri="{FF2B5EF4-FFF2-40B4-BE49-F238E27FC236}">
                      <a16:creationId xmlns:a16="http://schemas.microsoft.com/office/drawing/2014/main" id="{D087A090-FE4F-AEC3-8003-1F3156AB7329}"/>
                    </a:ext>
                  </a:extLst>
                </p:cNvPr>
                <p:cNvSpPr txBox="1"/>
                <p:nvPr/>
              </p:nvSpPr>
              <p:spPr>
                <a:xfrm rot="2001123">
                  <a:off x="3224696" y="4849695"/>
                  <a:ext cx="742525" cy="523220"/>
                </a:xfrm>
                <a:prstGeom prst="rect">
                  <a:avLst/>
                </a:prstGeom>
                <a:noFill/>
              </p:spPr>
              <p:txBody>
                <a:bodyPr wrap="square" rtlCol="1">
                  <a:spAutoFit/>
                </a:bodyPr>
                <a:lstStyle/>
                <a:p>
                  <a:r>
                    <a:rPr lang="en-US" sz="1400" b="0" dirty="0"/>
                    <a:t>33</a:t>
                  </a:r>
                  <a14:m>
                    <m:oMath xmlns:m="http://schemas.openxmlformats.org/officeDocument/2006/math">
                      <m:r>
                        <a:rPr lang="en-US" sz="1400" i="1">
                          <a:latin typeface="Cambria Math" panose="02040503050406030204" pitchFamily="18" charset="0"/>
                        </a:rPr>
                        <m:t>𝑇𝑟𝑎𝑣𝑒𝑙𝑒𝑑</m:t>
                      </m:r>
                      <m:r>
                        <a:rPr lang="en-US" sz="1400" i="1">
                          <a:latin typeface="Cambria Math" panose="02040503050406030204" pitchFamily="18" charset="0"/>
                        </a:rPr>
                        <m:t> </m:t>
                      </m:r>
                      <m:r>
                        <a:rPr lang="en-US" sz="1400" i="1">
                          <a:latin typeface="Cambria Math" panose="02040503050406030204" pitchFamily="18" charset="0"/>
                        </a:rPr>
                        <m:t>𝑑𝑖𝑠𝑡𝑎𝑛𝑐𝑒</m:t>
                      </m:r>
                    </m:oMath>
                  </a14:m>
                  <a:endParaRPr lang="he-IL" sz="1400" dirty="0"/>
                </a:p>
              </p:txBody>
            </p:sp>
          </mc:Choice>
          <mc:Fallback xmlns="">
            <p:sp>
              <p:nvSpPr>
                <p:cNvPr id="269" name="TextBox 268">
                  <a:extLst>
                    <a:ext uri="{FF2B5EF4-FFF2-40B4-BE49-F238E27FC236}">
                      <a16:creationId xmlns:a16="http://schemas.microsoft.com/office/drawing/2014/main" id="{D087A090-FE4F-AEC3-8003-1F3156AB7329}"/>
                    </a:ext>
                  </a:extLst>
                </p:cNvPr>
                <p:cNvSpPr txBox="1">
                  <a:spLocks noRot="1" noChangeAspect="1" noMove="1" noResize="1" noEditPoints="1" noAdjustHandles="1" noChangeArrowheads="1" noChangeShapeType="1" noTextEdit="1"/>
                </p:cNvSpPr>
                <p:nvPr/>
              </p:nvSpPr>
              <p:spPr>
                <a:xfrm rot="2001123">
                  <a:off x="3224696" y="4849695"/>
                  <a:ext cx="742525" cy="523220"/>
                </a:xfrm>
                <a:prstGeom prst="rect">
                  <a:avLst/>
                </a:prstGeom>
                <a:blipFill>
                  <a:blip r:embed="rId24"/>
                  <a:stretch>
                    <a:fillRect t="-2143" r="-61333" b="-51429"/>
                  </a:stretch>
                </a:blipFill>
              </p:spPr>
              <p:txBody>
                <a:bodyPr/>
                <a:lstStyle/>
                <a:p>
                  <a:r>
                    <a:rPr lang="he-IL">
                      <a:noFill/>
                    </a:rPr>
                    <a:t> </a:t>
                  </a:r>
                </a:p>
              </p:txBody>
            </p:sp>
          </mc:Fallback>
        </mc:AlternateContent>
      </p:grpSp>
      <p:grpSp>
        <p:nvGrpSpPr>
          <p:cNvPr id="270" name="Group 269">
            <a:extLst>
              <a:ext uri="{FF2B5EF4-FFF2-40B4-BE49-F238E27FC236}">
                <a16:creationId xmlns:a16="http://schemas.microsoft.com/office/drawing/2014/main" id="{4DBF00AA-A1F0-CB42-9C6E-59175E0C30E0}"/>
              </a:ext>
            </a:extLst>
          </p:cNvPr>
          <p:cNvGrpSpPr/>
          <p:nvPr/>
        </p:nvGrpSpPr>
        <p:grpSpPr>
          <a:xfrm>
            <a:off x="859051" y="5582719"/>
            <a:ext cx="742525" cy="523220"/>
            <a:chOff x="2782664" y="4849696"/>
            <a:chExt cx="742525" cy="523220"/>
          </a:xfrm>
        </p:grpSpPr>
        <p:sp>
          <p:nvSpPr>
            <p:cNvPr id="271" name="Oval 270">
              <a:extLst>
                <a:ext uri="{FF2B5EF4-FFF2-40B4-BE49-F238E27FC236}">
                  <a16:creationId xmlns:a16="http://schemas.microsoft.com/office/drawing/2014/main" id="{4F887C27-ECA9-D145-0C3A-23A18359159A}"/>
                </a:ext>
              </a:extLst>
            </p:cNvPr>
            <p:cNvSpPr/>
            <p:nvPr/>
          </p:nvSpPr>
          <p:spPr>
            <a:xfrm rot="2001123">
              <a:off x="2805474"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A7527936-CDAB-8352-70DF-43A3ACA926A6}"/>
                    </a:ext>
                  </a:extLst>
                </p:cNvPr>
                <p:cNvSpPr txBox="1"/>
                <p:nvPr/>
              </p:nvSpPr>
              <p:spPr>
                <a:xfrm rot="2001123">
                  <a:off x="2782664" y="4849696"/>
                  <a:ext cx="742525" cy="523220"/>
                </a:xfrm>
                <a:prstGeom prst="rect">
                  <a:avLst/>
                </a:prstGeom>
                <a:noFill/>
              </p:spPr>
              <p:txBody>
                <a:bodyPr wrap="square" rtlCol="1">
                  <a:spAutoFit/>
                </a:bodyPr>
                <a:lstStyle/>
                <a:p>
                  <a:r>
                    <a:rPr lang="en-US" sz="1400" b="0" dirty="0"/>
                    <a:t>32</a:t>
                  </a:r>
                  <a14:m>
                    <m:oMath xmlns:m="http://schemas.openxmlformats.org/officeDocument/2006/math">
                      <m:r>
                        <a:rPr lang="en-US" sz="1400" b="0" i="1" smtClean="0">
                          <a:latin typeface="Cambria Math" panose="02040503050406030204" pitchFamily="18" charset="0"/>
                        </a:rPr>
                        <m:t>𝐶𝑂𝑀</m:t>
                      </m:r>
                    </m:oMath>
                  </a14:m>
                  <a:endParaRPr lang="he-IL" sz="1400" dirty="0"/>
                </a:p>
              </p:txBody>
            </p:sp>
          </mc:Choice>
          <mc:Fallback xmlns="">
            <p:sp>
              <p:nvSpPr>
                <p:cNvPr id="272" name="TextBox 271">
                  <a:extLst>
                    <a:ext uri="{FF2B5EF4-FFF2-40B4-BE49-F238E27FC236}">
                      <a16:creationId xmlns:a16="http://schemas.microsoft.com/office/drawing/2014/main" id="{A7527936-CDAB-8352-70DF-43A3ACA926A6}"/>
                    </a:ext>
                  </a:extLst>
                </p:cNvPr>
                <p:cNvSpPr txBox="1">
                  <a:spLocks noRot="1" noChangeAspect="1" noMove="1" noResize="1" noEditPoints="1" noAdjustHandles="1" noChangeArrowheads="1" noChangeShapeType="1" noTextEdit="1"/>
                </p:cNvSpPr>
                <p:nvPr/>
              </p:nvSpPr>
              <p:spPr>
                <a:xfrm rot="2001123">
                  <a:off x="2782664" y="4849696"/>
                  <a:ext cx="742525" cy="523220"/>
                </a:xfrm>
                <a:prstGeom prst="rect">
                  <a:avLst/>
                </a:prstGeom>
                <a:blipFill>
                  <a:blip r:embed="rId25"/>
                  <a:stretch>
                    <a:fillRect t="-2143"/>
                  </a:stretch>
                </a:blipFill>
              </p:spPr>
              <p:txBody>
                <a:bodyPr/>
                <a:lstStyle/>
                <a:p>
                  <a:r>
                    <a:rPr lang="he-IL">
                      <a:noFill/>
                    </a:rPr>
                    <a:t> </a:t>
                  </a:r>
                </a:p>
              </p:txBody>
            </p:sp>
          </mc:Fallback>
        </mc:AlternateContent>
      </p:grpSp>
      <p:grpSp>
        <p:nvGrpSpPr>
          <p:cNvPr id="273" name="Group 272">
            <a:extLst>
              <a:ext uri="{FF2B5EF4-FFF2-40B4-BE49-F238E27FC236}">
                <a16:creationId xmlns:a16="http://schemas.microsoft.com/office/drawing/2014/main" id="{151ADC33-F6C9-75B3-7522-E7795E8E3A60}"/>
              </a:ext>
            </a:extLst>
          </p:cNvPr>
          <p:cNvGrpSpPr/>
          <p:nvPr/>
        </p:nvGrpSpPr>
        <p:grpSpPr>
          <a:xfrm>
            <a:off x="467600" y="5582719"/>
            <a:ext cx="742525" cy="523220"/>
            <a:chOff x="2356923" y="4849696"/>
            <a:chExt cx="742525" cy="523220"/>
          </a:xfrm>
        </p:grpSpPr>
        <p:sp>
          <p:nvSpPr>
            <p:cNvPr id="274" name="Oval 273">
              <a:extLst>
                <a:ext uri="{FF2B5EF4-FFF2-40B4-BE49-F238E27FC236}">
                  <a16:creationId xmlns:a16="http://schemas.microsoft.com/office/drawing/2014/main" id="{32B34E81-9C4E-750C-0F76-C8865FB05E7A}"/>
                </a:ext>
              </a:extLst>
            </p:cNvPr>
            <p:cNvSpPr/>
            <p:nvPr/>
          </p:nvSpPr>
          <p:spPr>
            <a:xfrm rot="2001123">
              <a:off x="2379733"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54072F9C-EF68-3E68-D066-EDF557FF45E7}"/>
                    </a:ext>
                  </a:extLst>
                </p:cNvPr>
                <p:cNvSpPr txBox="1"/>
                <p:nvPr/>
              </p:nvSpPr>
              <p:spPr>
                <a:xfrm rot="2001123">
                  <a:off x="2356923" y="4849696"/>
                  <a:ext cx="742525" cy="523220"/>
                </a:xfrm>
                <a:prstGeom prst="rect">
                  <a:avLst/>
                </a:prstGeom>
                <a:noFill/>
              </p:spPr>
              <p:txBody>
                <a:bodyPr wrap="square" rtlCol="1">
                  <a:spAutoFit/>
                </a:bodyPr>
                <a:lstStyle/>
                <a:p>
                  <a:r>
                    <a:rPr lang="en-US" sz="1400" b="0" dirty="0"/>
                    <a:t>31</a:t>
                  </a:r>
                  <a14:m>
                    <m:oMath xmlns:m="http://schemas.openxmlformats.org/officeDocument/2006/math">
                      <m:r>
                        <a:rPr lang="en-US" sz="1400" b="0" i="1" smtClean="0">
                          <a:latin typeface="Cambria Math" panose="02040503050406030204" pitchFamily="18" charset="0"/>
                        </a:rPr>
                        <m:t>𝑀𝑜𝑣𝑒𝑚𝑒𝑛𝑡</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oMath>
                  </a14:m>
                  <a:endParaRPr lang="he-IL" sz="1400" dirty="0"/>
                </a:p>
              </p:txBody>
            </p:sp>
          </mc:Choice>
          <mc:Fallback xmlns="">
            <p:sp>
              <p:nvSpPr>
                <p:cNvPr id="275" name="TextBox 274">
                  <a:extLst>
                    <a:ext uri="{FF2B5EF4-FFF2-40B4-BE49-F238E27FC236}">
                      <a16:creationId xmlns:a16="http://schemas.microsoft.com/office/drawing/2014/main" id="{54072F9C-EF68-3E68-D066-EDF557FF45E7}"/>
                    </a:ext>
                  </a:extLst>
                </p:cNvPr>
                <p:cNvSpPr txBox="1">
                  <a:spLocks noRot="1" noChangeAspect="1" noMove="1" noResize="1" noEditPoints="1" noAdjustHandles="1" noChangeArrowheads="1" noChangeShapeType="1" noTextEdit="1"/>
                </p:cNvSpPr>
                <p:nvPr/>
              </p:nvSpPr>
              <p:spPr>
                <a:xfrm rot="2001123">
                  <a:off x="2356923" y="4849696"/>
                  <a:ext cx="742525" cy="523220"/>
                </a:xfrm>
                <a:prstGeom prst="rect">
                  <a:avLst/>
                </a:prstGeom>
                <a:blipFill>
                  <a:blip r:embed="rId26"/>
                  <a:stretch>
                    <a:fillRect t="-2143" r="-42667" b="-38571"/>
                  </a:stretch>
                </a:blipFill>
              </p:spPr>
              <p:txBody>
                <a:bodyPr/>
                <a:lstStyle/>
                <a:p>
                  <a:r>
                    <a:rPr lang="he-IL">
                      <a:noFill/>
                    </a:rPr>
                    <a:t> </a:t>
                  </a:r>
                </a:p>
              </p:txBody>
            </p:sp>
          </mc:Fallback>
        </mc:AlternateContent>
      </p:grpSp>
      <p:grpSp>
        <p:nvGrpSpPr>
          <p:cNvPr id="276" name="Group 275">
            <a:extLst>
              <a:ext uri="{FF2B5EF4-FFF2-40B4-BE49-F238E27FC236}">
                <a16:creationId xmlns:a16="http://schemas.microsoft.com/office/drawing/2014/main" id="{D7B1CD14-7012-F1E9-2E08-C8D40680E4CA}"/>
              </a:ext>
            </a:extLst>
          </p:cNvPr>
          <p:cNvGrpSpPr/>
          <p:nvPr/>
        </p:nvGrpSpPr>
        <p:grpSpPr>
          <a:xfrm>
            <a:off x="76149" y="5582719"/>
            <a:ext cx="742525" cy="523220"/>
            <a:chOff x="1988205" y="4849696"/>
            <a:chExt cx="742525" cy="523220"/>
          </a:xfrm>
        </p:grpSpPr>
        <p:sp>
          <p:nvSpPr>
            <p:cNvPr id="277" name="Oval 276">
              <a:extLst>
                <a:ext uri="{FF2B5EF4-FFF2-40B4-BE49-F238E27FC236}">
                  <a16:creationId xmlns:a16="http://schemas.microsoft.com/office/drawing/2014/main" id="{13D6CA00-3110-0801-BD2D-C91A817DAEE2}"/>
                </a:ext>
              </a:extLst>
            </p:cNvPr>
            <p:cNvSpPr/>
            <p:nvPr/>
          </p:nvSpPr>
          <p:spPr>
            <a:xfrm rot="2001123">
              <a:off x="2011015"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F34EF90B-79F3-865E-BAED-485AF82B6AC8}"/>
                    </a:ext>
                  </a:extLst>
                </p:cNvPr>
                <p:cNvSpPr txBox="1"/>
                <p:nvPr/>
              </p:nvSpPr>
              <p:spPr>
                <a:xfrm rot="2001123">
                  <a:off x="1988205" y="4849696"/>
                  <a:ext cx="742525" cy="523220"/>
                </a:xfrm>
                <a:prstGeom prst="rect">
                  <a:avLst/>
                </a:prstGeom>
                <a:noFill/>
              </p:spPr>
              <p:txBody>
                <a:bodyPr wrap="square" rtlCol="1">
                  <a:spAutoFit/>
                </a:bodyPr>
                <a:lstStyle/>
                <a:p>
                  <a:r>
                    <a:rPr lang="en-US" sz="1400" b="0" dirty="0"/>
                    <a:t>30</a:t>
                  </a:r>
                  <a14:m>
                    <m:oMath xmlns:m="http://schemas.openxmlformats.org/officeDocument/2006/math">
                      <m:r>
                        <a:rPr lang="en-US" sz="1400" b="0" i="1" smtClean="0">
                          <a:latin typeface="Cambria Math" panose="02040503050406030204" pitchFamily="18" charset="0"/>
                        </a:rPr>
                        <m:t>𝑅𝑒𝑎𝑐𝑡𝑖𝑜𝑛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oMath>
                  </a14:m>
                  <a:endParaRPr lang="he-IL" sz="1400" dirty="0"/>
                </a:p>
              </p:txBody>
            </p:sp>
          </mc:Choice>
          <mc:Fallback xmlns="">
            <p:sp>
              <p:nvSpPr>
                <p:cNvPr id="278" name="TextBox 277">
                  <a:extLst>
                    <a:ext uri="{FF2B5EF4-FFF2-40B4-BE49-F238E27FC236}">
                      <a16:creationId xmlns:a16="http://schemas.microsoft.com/office/drawing/2014/main" id="{F34EF90B-79F3-865E-BAED-485AF82B6AC8}"/>
                    </a:ext>
                  </a:extLst>
                </p:cNvPr>
                <p:cNvSpPr txBox="1">
                  <a:spLocks noRot="1" noChangeAspect="1" noMove="1" noResize="1" noEditPoints="1" noAdjustHandles="1" noChangeArrowheads="1" noChangeShapeType="1" noTextEdit="1"/>
                </p:cNvSpPr>
                <p:nvPr/>
              </p:nvSpPr>
              <p:spPr>
                <a:xfrm rot="2001123">
                  <a:off x="1988205" y="4849696"/>
                  <a:ext cx="742525" cy="523220"/>
                </a:xfrm>
                <a:prstGeom prst="rect">
                  <a:avLst/>
                </a:prstGeom>
                <a:blipFill>
                  <a:blip r:embed="rId27"/>
                  <a:stretch>
                    <a:fillRect t="-2143" r="-30667" b="-29286"/>
                  </a:stretch>
                </a:blipFill>
              </p:spPr>
              <p:txBody>
                <a:bodyPr/>
                <a:lstStyle/>
                <a:p>
                  <a:r>
                    <a:rPr lang="he-IL">
                      <a:noFill/>
                    </a:rPr>
                    <a:t> </a:t>
                  </a:r>
                </a:p>
              </p:txBody>
            </p:sp>
          </mc:Fallback>
        </mc:AlternateContent>
      </p:grpSp>
      <p:cxnSp>
        <p:nvCxnSpPr>
          <p:cNvPr id="279" name="Straight Arrow Connector 278">
            <a:extLst>
              <a:ext uri="{FF2B5EF4-FFF2-40B4-BE49-F238E27FC236}">
                <a16:creationId xmlns:a16="http://schemas.microsoft.com/office/drawing/2014/main" id="{8B94C348-7F5C-58DB-01F3-D5FFD97BC521}"/>
              </a:ext>
            </a:extLst>
          </p:cNvPr>
          <p:cNvCxnSpPr>
            <a:cxnSpLocks/>
            <a:stCxn id="83" idx="2"/>
            <a:endCxn id="143" idx="1"/>
          </p:cNvCxnSpPr>
          <p:nvPr/>
        </p:nvCxnSpPr>
        <p:spPr>
          <a:xfrm>
            <a:off x="10085285" y="1716376"/>
            <a:ext cx="923184" cy="864427"/>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C501C27D-7223-191C-DADA-8186A05D25CB}"/>
              </a:ext>
            </a:extLst>
          </p:cNvPr>
          <p:cNvCxnSpPr>
            <a:cxnSpLocks/>
            <a:stCxn id="83" idx="2"/>
            <a:endCxn id="131" idx="1"/>
          </p:cNvCxnSpPr>
          <p:nvPr/>
        </p:nvCxnSpPr>
        <p:spPr>
          <a:xfrm>
            <a:off x="10085285" y="1716376"/>
            <a:ext cx="459373" cy="864427"/>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0276EFF5-CA38-0AB7-FD92-F874E0889E50}"/>
              </a:ext>
            </a:extLst>
          </p:cNvPr>
          <p:cNvCxnSpPr>
            <a:cxnSpLocks/>
            <a:stCxn id="83" idx="2"/>
            <a:endCxn id="134" idx="1"/>
          </p:cNvCxnSpPr>
          <p:nvPr/>
        </p:nvCxnSpPr>
        <p:spPr>
          <a:xfrm>
            <a:off x="10085285" y="1716376"/>
            <a:ext cx="83877" cy="864427"/>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D8D5D51D-43CF-4764-04ED-C1C240EBACE8}"/>
              </a:ext>
            </a:extLst>
          </p:cNvPr>
          <p:cNvCxnSpPr>
            <a:cxnSpLocks/>
            <a:stCxn id="83" idx="2"/>
            <a:endCxn id="137" idx="1"/>
          </p:cNvCxnSpPr>
          <p:nvPr/>
        </p:nvCxnSpPr>
        <p:spPr>
          <a:xfrm flipH="1">
            <a:off x="9727422" y="1716376"/>
            <a:ext cx="357863" cy="838765"/>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7B03EA1C-7DAD-F2ED-9980-95502A252085}"/>
              </a:ext>
            </a:extLst>
          </p:cNvPr>
          <p:cNvCxnSpPr>
            <a:cxnSpLocks/>
            <a:stCxn id="83" idx="2"/>
            <a:endCxn id="140" idx="1"/>
          </p:cNvCxnSpPr>
          <p:nvPr/>
        </p:nvCxnSpPr>
        <p:spPr>
          <a:xfrm flipH="1">
            <a:off x="9370304" y="1716376"/>
            <a:ext cx="714981" cy="838765"/>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299" name="Straight Arrow Connector 298">
            <a:extLst>
              <a:ext uri="{FF2B5EF4-FFF2-40B4-BE49-F238E27FC236}">
                <a16:creationId xmlns:a16="http://schemas.microsoft.com/office/drawing/2014/main" id="{CD9CE874-D93E-0495-4971-886A0EDE15EC}"/>
              </a:ext>
            </a:extLst>
          </p:cNvPr>
          <p:cNvCxnSpPr>
            <a:cxnSpLocks/>
            <a:stCxn id="97" idx="2"/>
            <a:endCxn id="146" idx="1"/>
          </p:cNvCxnSpPr>
          <p:nvPr/>
        </p:nvCxnSpPr>
        <p:spPr>
          <a:xfrm>
            <a:off x="7790943" y="1716376"/>
            <a:ext cx="555705" cy="852808"/>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B3F1D478-D77A-8782-9673-DAB6DB749B63}"/>
              </a:ext>
            </a:extLst>
          </p:cNvPr>
          <p:cNvCxnSpPr>
            <a:cxnSpLocks/>
            <a:stCxn id="97" idx="2"/>
            <a:endCxn id="149" idx="1"/>
          </p:cNvCxnSpPr>
          <p:nvPr/>
        </p:nvCxnSpPr>
        <p:spPr>
          <a:xfrm flipH="1">
            <a:off x="7319501" y="1716376"/>
            <a:ext cx="471442" cy="869555"/>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10799F0E-0437-2B9A-FCB5-583543C80E96}"/>
              </a:ext>
            </a:extLst>
          </p:cNvPr>
          <p:cNvCxnSpPr>
            <a:cxnSpLocks/>
            <a:stCxn id="146" idx="2"/>
            <a:endCxn id="152" idx="1"/>
          </p:cNvCxnSpPr>
          <p:nvPr/>
        </p:nvCxnSpPr>
        <p:spPr>
          <a:xfrm>
            <a:off x="8722956" y="3130051"/>
            <a:ext cx="496990" cy="1039857"/>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A07051E7-36B3-DA44-A4F4-CBAE9DDE9A5C}"/>
              </a:ext>
            </a:extLst>
          </p:cNvPr>
          <p:cNvCxnSpPr>
            <a:cxnSpLocks/>
            <a:stCxn id="149" idx="2"/>
            <a:endCxn id="155" idx="1"/>
          </p:cNvCxnSpPr>
          <p:nvPr/>
        </p:nvCxnSpPr>
        <p:spPr>
          <a:xfrm>
            <a:off x="7644917" y="3113303"/>
            <a:ext cx="683575" cy="1056605"/>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DF075E99-4F31-5247-3AD2-D1BAF95B8521}"/>
              </a:ext>
            </a:extLst>
          </p:cNvPr>
          <p:cNvCxnSpPr>
            <a:cxnSpLocks/>
            <a:stCxn id="149" idx="2"/>
            <a:endCxn id="158" idx="1"/>
          </p:cNvCxnSpPr>
          <p:nvPr/>
        </p:nvCxnSpPr>
        <p:spPr>
          <a:xfrm>
            <a:off x="7644917" y="3113303"/>
            <a:ext cx="308079" cy="1056605"/>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E86BCDA1-D93C-6CF1-61D7-2EF25DE5AD13}"/>
              </a:ext>
            </a:extLst>
          </p:cNvPr>
          <p:cNvCxnSpPr>
            <a:cxnSpLocks/>
            <a:stCxn id="149" idx="2"/>
            <a:endCxn id="161" idx="1"/>
          </p:cNvCxnSpPr>
          <p:nvPr/>
        </p:nvCxnSpPr>
        <p:spPr>
          <a:xfrm flipH="1">
            <a:off x="7511256" y="3113303"/>
            <a:ext cx="133661" cy="1056605"/>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180F5482-40DC-7D08-823F-20256CD3EAC6}"/>
              </a:ext>
            </a:extLst>
          </p:cNvPr>
          <p:cNvCxnSpPr>
            <a:cxnSpLocks/>
            <a:stCxn id="149" idx="2"/>
            <a:endCxn id="164" idx="1"/>
          </p:cNvCxnSpPr>
          <p:nvPr/>
        </p:nvCxnSpPr>
        <p:spPr>
          <a:xfrm flipH="1">
            <a:off x="7154138" y="3113303"/>
            <a:ext cx="490779" cy="1056605"/>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B59BD864-6000-A7E6-E64B-041167A0CC8E}"/>
              </a:ext>
            </a:extLst>
          </p:cNvPr>
          <p:cNvCxnSpPr>
            <a:cxnSpLocks/>
            <a:stCxn id="66" idx="1"/>
            <a:endCxn id="101" idx="1"/>
          </p:cNvCxnSpPr>
          <p:nvPr/>
        </p:nvCxnSpPr>
        <p:spPr>
          <a:xfrm flipH="1">
            <a:off x="3931654" y="284159"/>
            <a:ext cx="3436530" cy="768762"/>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grpSp>
        <p:nvGrpSpPr>
          <p:cNvPr id="326" name="Group 325">
            <a:extLst>
              <a:ext uri="{FF2B5EF4-FFF2-40B4-BE49-F238E27FC236}">
                <a16:creationId xmlns:a16="http://schemas.microsoft.com/office/drawing/2014/main" id="{9483F934-19EA-B758-9CC6-FF70E27D5BB6}"/>
              </a:ext>
            </a:extLst>
          </p:cNvPr>
          <p:cNvGrpSpPr/>
          <p:nvPr/>
        </p:nvGrpSpPr>
        <p:grpSpPr>
          <a:xfrm>
            <a:off x="4824893" y="2541176"/>
            <a:ext cx="1217529" cy="628133"/>
            <a:chOff x="1131345" y="4875357"/>
            <a:chExt cx="1217529" cy="628133"/>
          </a:xfrm>
        </p:grpSpPr>
        <p:sp>
          <p:nvSpPr>
            <p:cNvPr id="327" name="Oval 326">
              <a:extLst>
                <a:ext uri="{FF2B5EF4-FFF2-40B4-BE49-F238E27FC236}">
                  <a16:creationId xmlns:a16="http://schemas.microsoft.com/office/drawing/2014/main" id="{370EB5BA-1F7F-FBCA-7BCC-694ACB603FA8}"/>
                </a:ext>
              </a:extLst>
            </p:cNvPr>
            <p:cNvSpPr/>
            <p:nvPr/>
          </p:nvSpPr>
          <p:spPr>
            <a:xfrm rot="2001123">
              <a:off x="1193270"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328" name="TextBox 327">
                  <a:extLst>
                    <a:ext uri="{FF2B5EF4-FFF2-40B4-BE49-F238E27FC236}">
                      <a16:creationId xmlns:a16="http://schemas.microsoft.com/office/drawing/2014/main" id="{42EE7D36-65D1-2F33-6E68-F5AEBD71D966}"/>
                    </a:ext>
                  </a:extLst>
                </p:cNvPr>
                <p:cNvSpPr txBox="1"/>
                <p:nvPr/>
              </p:nvSpPr>
              <p:spPr>
                <a:xfrm rot="2001123">
                  <a:off x="1131345" y="4980270"/>
                  <a:ext cx="1217529" cy="523220"/>
                </a:xfrm>
                <a:prstGeom prst="rect">
                  <a:avLst/>
                </a:prstGeom>
                <a:noFill/>
              </p:spPr>
              <p:txBody>
                <a:bodyPr wrap="square" rtlCol="1">
                  <a:spAutoFit/>
                </a:bodyPr>
                <a:lstStyle/>
                <a:p>
                  <a:r>
                    <a:rPr lang="en-US" sz="1400" b="0" dirty="0"/>
                    <a:t>9</a:t>
                  </a:r>
                  <a:endParaRPr lang="en-US" sz="1400" b="0" i="1" dirty="0">
                    <a:latin typeface="Cambria Math" panose="02040503050406030204" pitchFamily="18" charset="0"/>
                  </a:endParaRPr>
                </a:p>
                <a:p>
                  <a14:m>
                    <m:oMath xmlns:m="http://schemas.openxmlformats.org/officeDocument/2006/math">
                      <m:r>
                        <a:rPr lang="en-US" sz="1400" b="0" i="1" smtClean="0">
                          <a:latin typeface="Cambria Math" panose="02040503050406030204" pitchFamily="18" charset="0"/>
                        </a:rPr>
                        <m:t>𝐶𝑜𝑛𝑓𝑖𝑟𝑚𝑎𝑡𝑜𝑟𝑦</m:t>
                      </m:r>
                    </m:oMath>
                  </a14:m>
                  <a:r>
                    <a:rPr lang="en-US" sz="1400" dirty="0"/>
                    <a:t> </a:t>
                  </a:r>
                  <a:endParaRPr lang="he-IL" sz="1400" dirty="0"/>
                </a:p>
              </p:txBody>
            </p:sp>
          </mc:Choice>
          <mc:Fallback xmlns="">
            <p:sp>
              <p:nvSpPr>
                <p:cNvPr id="328" name="TextBox 327">
                  <a:extLst>
                    <a:ext uri="{FF2B5EF4-FFF2-40B4-BE49-F238E27FC236}">
                      <a16:creationId xmlns:a16="http://schemas.microsoft.com/office/drawing/2014/main" id="{42EE7D36-65D1-2F33-6E68-F5AEBD71D966}"/>
                    </a:ext>
                  </a:extLst>
                </p:cNvPr>
                <p:cNvSpPr txBox="1">
                  <a:spLocks noRot="1" noChangeAspect="1" noMove="1" noResize="1" noEditPoints="1" noAdjustHandles="1" noChangeArrowheads="1" noChangeShapeType="1" noTextEdit="1"/>
                </p:cNvSpPr>
                <p:nvPr/>
              </p:nvSpPr>
              <p:spPr>
                <a:xfrm rot="2001123">
                  <a:off x="1131345" y="4980270"/>
                  <a:ext cx="1217529" cy="523220"/>
                </a:xfrm>
                <a:prstGeom prst="rect">
                  <a:avLst/>
                </a:prstGeom>
                <a:blipFill>
                  <a:blip r:embed="rId28"/>
                  <a:stretch>
                    <a:fillRect l="-465" t="-1099" b="-6044"/>
                  </a:stretch>
                </a:blipFill>
              </p:spPr>
              <p:txBody>
                <a:bodyPr/>
                <a:lstStyle/>
                <a:p>
                  <a:r>
                    <a:rPr lang="he-IL">
                      <a:noFill/>
                    </a:rPr>
                    <a:t> </a:t>
                  </a:r>
                </a:p>
              </p:txBody>
            </p:sp>
          </mc:Fallback>
        </mc:AlternateContent>
      </p:grpSp>
      <p:grpSp>
        <p:nvGrpSpPr>
          <p:cNvPr id="329" name="Group 328">
            <a:extLst>
              <a:ext uri="{FF2B5EF4-FFF2-40B4-BE49-F238E27FC236}">
                <a16:creationId xmlns:a16="http://schemas.microsoft.com/office/drawing/2014/main" id="{1E2A3619-F42F-71B5-CAD1-66982EC3D3E3}"/>
              </a:ext>
            </a:extLst>
          </p:cNvPr>
          <p:cNvGrpSpPr/>
          <p:nvPr/>
        </p:nvGrpSpPr>
        <p:grpSpPr>
          <a:xfrm>
            <a:off x="3793214" y="2556298"/>
            <a:ext cx="1107500" cy="597888"/>
            <a:chOff x="3803179" y="4875356"/>
            <a:chExt cx="1107500" cy="597888"/>
          </a:xfrm>
        </p:grpSpPr>
        <p:sp>
          <p:nvSpPr>
            <p:cNvPr id="330" name="Oval 329">
              <a:extLst>
                <a:ext uri="{FF2B5EF4-FFF2-40B4-BE49-F238E27FC236}">
                  <a16:creationId xmlns:a16="http://schemas.microsoft.com/office/drawing/2014/main" id="{272305C1-D08C-4A98-CAE7-EC84D28C7DA4}"/>
                </a:ext>
              </a:extLst>
            </p:cNvPr>
            <p:cNvSpPr/>
            <p:nvPr/>
          </p:nvSpPr>
          <p:spPr>
            <a:xfrm rot="2001123">
              <a:off x="3851709"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331" name="TextBox 330">
                  <a:extLst>
                    <a:ext uri="{FF2B5EF4-FFF2-40B4-BE49-F238E27FC236}">
                      <a16:creationId xmlns:a16="http://schemas.microsoft.com/office/drawing/2014/main" id="{6087D3B0-BFC7-0D3F-A838-187DCBE2D928}"/>
                    </a:ext>
                  </a:extLst>
                </p:cNvPr>
                <p:cNvSpPr txBox="1"/>
                <p:nvPr/>
              </p:nvSpPr>
              <p:spPr>
                <a:xfrm rot="2001123">
                  <a:off x="3803179" y="4950024"/>
                  <a:ext cx="1107500" cy="523220"/>
                </a:xfrm>
                <a:prstGeom prst="rect">
                  <a:avLst/>
                </a:prstGeom>
                <a:noFill/>
              </p:spPr>
              <p:txBody>
                <a:bodyPr wrap="square" rtlCol="1">
                  <a:spAutoFit/>
                </a:bodyPr>
                <a:lstStyle/>
                <a:p>
                  <a:r>
                    <a:rPr lang="en-US" sz="1400" b="0" dirty="0"/>
                    <a:t>8</a:t>
                  </a:r>
                  <a14:m>
                    <m:oMath xmlns:m="http://schemas.openxmlformats.org/officeDocument/2006/math">
                      <m:r>
                        <a:rPr lang="en-US" sz="1400" b="0" i="1" smtClean="0">
                          <a:latin typeface="Cambria Math" panose="02040503050406030204" pitchFamily="18" charset="0"/>
                        </a:rPr>
                        <m:t>𝐸𝑥𝑝𝑙𝑜𝑟𝑎𝑡𝑜𝑟𝑦</m:t>
                      </m:r>
                    </m:oMath>
                  </a14:m>
                  <a:endParaRPr lang="he-IL" sz="1400" dirty="0"/>
                </a:p>
              </p:txBody>
            </p:sp>
          </mc:Choice>
          <mc:Fallback xmlns="">
            <p:sp>
              <p:nvSpPr>
                <p:cNvPr id="331" name="TextBox 330">
                  <a:extLst>
                    <a:ext uri="{FF2B5EF4-FFF2-40B4-BE49-F238E27FC236}">
                      <a16:creationId xmlns:a16="http://schemas.microsoft.com/office/drawing/2014/main" id="{6087D3B0-BFC7-0D3F-A838-187DCBE2D928}"/>
                    </a:ext>
                  </a:extLst>
                </p:cNvPr>
                <p:cNvSpPr txBox="1">
                  <a:spLocks noRot="1" noChangeAspect="1" noMove="1" noResize="1" noEditPoints="1" noAdjustHandles="1" noChangeArrowheads="1" noChangeShapeType="1" noTextEdit="1"/>
                </p:cNvSpPr>
                <p:nvPr/>
              </p:nvSpPr>
              <p:spPr>
                <a:xfrm rot="2001123">
                  <a:off x="3803179" y="4950024"/>
                  <a:ext cx="1107500" cy="523220"/>
                </a:xfrm>
                <a:prstGeom prst="rect">
                  <a:avLst/>
                </a:prstGeom>
                <a:blipFill>
                  <a:blip r:embed="rId29"/>
                  <a:stretch>
                    <a:fillRect t="-1156" b="-4046"/>
                  </a:stretch>
                </a:blipFill>
              </p:spPr>
              <p:txBody>
                <a:bodyPr/>
                <a:lstStyle/>
                <a:p>
                  <a:r>
                    <a:rPr lang="he-IL">
                      <a:noFill/>
                    </a:rPr>
                    <a:t> </a:t>
                  </a:r>
                </a:p>
              </p:txBody>
            </p:sp>
          </mc:Fallback>
        </mc:AlternateContent>
      </p:grpSp>
      <p:grpSp>
        <p:nvGrpSpPr>
          <p:cNvPr id="332" name="Group 331">
            <a:extLst>
              <a:ext uri="{FF2B5EF4-FFF2-40B4-BE49-F238E27FC236}">
                <a16:creationId xmlns:a16="http://schemas.microsoft.com/office/drawing/2014/main" id="{1B332431-2A1E-8A2E-6A8D-FF00F7FE2F75}"/>
              </a:ext>
            </a:extLst>
          </p:cNvPr>
          <p:cNvGrpSpPr/>
          <p:nvPr/>
        </p:nvGrpSpPr>
        <p:grpSpPr>
          <a:xfrm>
            <a:off x="5809373" y="4112411"/>
            <a:ext cx="742525" cy="523220"/>
            <a:chOff x="1170460" y="4849696"/>
            <a:chExt cx="742525" cy="523220"/>
          </a:xfrm>
        </p:grpSpPr>
        <p:sp>
          <p:nvSpPr>
            <p:cNvPr id="333" name="Oval 332">
              <a:extLst>
                <a:ext uri="{FF2B5EF4-FFF2-40B4-BE49-F238E27FC236}">
                  <a16:creationId xmlns:a16="http://schemas.microsoft.com/office/drawing/2014/main" id="{E3479CBA-006C-B417-EF71-2EC3F67D3352}"/>
                </a:ext>
              </a:extLst>
            </p:cNvPr>
            <p:cNvSpPr/>
            <p:nvPr/>
          </p:nvSpPr>
          <p:spPr>
            <a:xfrm rot="2001123">
              <a:off x="1193270"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FF9A6E02-9A60-C60C-EBD2-D7FB2CA531EA}"/>
                    </a:ext>
                  </a:extLst>
                </p:cNvPr>
                <p:cNvSpPr txBox="1"/>
                <p:nvPr/>
              </p:nvSpPr>
              <p:spPr>
                <a:xfrm rot="2001123">
                  <a:off x="1170460" y="4849696"/>
                  <a:ext cx="742525" cy="523220"/>
                </a:xfrm>
                <a:prstGeom prst="rect">
                  <a:avLst/>
                </a:prstGeom>
                <a:noFill/>
              </p:spPr>
              <p:txBody>
                <a:bodyPr wrap="square" rtlCol="1">
                  <a:spAutoFit/>
                </a:bodyPr>
                <a:lstStyle/>
                <a:p>
                  <a:r>
                    <a:rPr lang="en-US" sz="1400" b="0" dirty="0"/>
                    <a:t>24</a:t>
                  </a:r>
                  <a14:m>
                    <m:oMath xmlns:m="http://schemas.openxmlformats.org/officeDocument/2006/math">
                      <m:r>
                        <a:rPr lang="en-US" sz="1400" b="0" i="1" smtClean="0">
                          <a:latin typeface="Cambria Math" panose="02040503050406030204" pitchFamily="18" charset="0"/>
                        </a:rPr>
                        <m:t>𝑅𝑒𝑎𝑐</m:t>
                      </m:r>
                      <m:r>
                        <a:rPr lang="en-US" sz="1400" b="0" i="1" smtClean="0">
                          <a:latin typeface="Cambria Math" panose="02040503050406030204" pitchFamily="18" charset="0"/>
                        </a:rPr>
                        <m:t>h</m:t>
                      </m:r>
                      <m:r>
                        <a:rPr lang="en-US" sz="1400" b="0" i="1" smtClean="0">
                          <a:latin typeface="Cambria Math" panose="02040503050406030204" pitchFamily="18" charset="0"/>
                        </a:rPr>
                        <m:t> </m:t>
                      </m:r>
                      <m:r>
                        <a:rPr lang="en-US" sz="1400" b="0" i="1" smtClean="0">
                          <a:latin typeface="Cambria Math" panose="02040503050406030204" pitchFamily="18" charset="0"/>
                        </a:rPr>
                        <m:t>𝑎𝑟𝑒𝑎</m:t>
                      </m:r>
                    </m:oMath>
                  </a14:m>
                  <a:endParaRPr lang="he-IL" sz="1400" dirty="0"/>
                </a:p>
              </p:txBody>
            </p:sp>
          </mc:Choice>
          <mc:Fallback xmlns="">
            <p:sp>
              <p:nvSpPr>
                <p:cNvPr id="334" name="TextBox 333">
                  <a:extLst>
                    <a:ext uri="{FF2B5EF4-FFF2-40B4-BE49-F238E27FC236}">
                      <a16:creationId xmlns:a16="http://schemas.microsoft.com/office/drawing/2014/main" id="{FF9A6E02-9A60-C60C-EBD2-D7FB2CA531EA}"/>
                    </a:ext>
                  </a:extLst>
                </p:cNvPr>
                <p:cNvSpPr txBox="1">
                  <a:spLocks noRot="1" noChangeAspect="1" noMove="1" noResize="1" noEditPoints="1" noAdjustHandles="1" noChangeArrowheads="1" noChangeShapeType="1" noTextEdit="1"/>
                </p:cNvSpPr>
                <p:nvPr/>
              </p:nvSpPr>
              <p:spPr>
                <a:xfrm rot="2001123">
                  <a:off x="1170460" y="4849696"/>
                  <a:ext cx="742525" cy="523220"/>
                </a:xfrm>
                <a:prstGeom prst="rect">
                  <a:avLst/>
                </a:prstGeom>
                <a:blipFill>
                  <a:blip r:embed="rId30"/>
                  <a:stretch>
                    <a:fillRect t="-2158" r="-6000" b="-13669"/>
                  </a:stretch>
                </a:blipFill>
              </p:spPr>
              <p:txBody>
                <a:bodyPr/>
                <a:lstStyle/>
                <a:p>
                  <a:r>
                    <a:rPr lang="he-IL">
                      <a:noFill/>
                    </a:rPr>
                    <a:t> </a:t>
                  </a:r>
                </a:p>
              </p:txBody>
            </p:sp>
          </mc:Fallback>
        </mc:AlternateContent>
      </p:grpSp>
      <p:grpSp>
        <p:nvGrpSpPr>
          <p:cNvPr id="335" name="Group 334">
            <a:extLst>
              <a:ext uri="{FF2B5EF4-FFF2-40B4-BE49-F238E27FC236}">
                <a16:creationId xmlns:a16="http://schemas.microsoft.com/office/drawing/2014/main" id="{6DAE6576-4873-7555-2437-67042D9AD63D}"/>
              </a:ext>
            </a:extLst>
          </p:cNvPr>
          <p:cNvGrpSpPr/>
          <p:nvPr/>
        </p:nvGrpSpPr>
        <p:grpSpPr>
          <a:xfrm>
            <a:off x="4713836" y="4112411"/>
            <a:ext cx="742525" cy="523220"/>
            <a:chOff x="3224696" y="4849695"/>
            <a:chExt cx="742525" cy="523220"/>
          </a:xfrm>
        </p:grpSpPr>
        <p:sp>
          <p:nvSpPr>
            <p:cNvPr id="336" name="Oval 335">
              <a:extLst>
                <a:ext uri="{FF2B5EF4-FFF2-40B4-BE49-F238E27FC236}">
                  <a16:creationId xmlns:a16="http://schemas.microsoft.com/office/drawing/2014/main" id="{5D052864-420D-7AF6-F40D-B1562BA6176D}"/>
                </a:ext>
              </a:extLst>
            </p:cNvPr>
            <p:cNvSpPr/>
            <p:nvPr/>
          </p:nvSpPr>
          <p:spPr>
            <a:xfrm rot="2001123">
              <a:off x="3247506" y="4875356"/>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337" name="TextBox 336">
                  <a:extLst>
                    <a:ext uri="{FF2B5EF4-FFF2-40B4-BE49-F238E27FC236}">
                      <a16:creationId xmlns:a16="http://schemas.microsoft.com/office/drawing/2014/main" id="{BB1D424E-C582-DB5A-0498-466EDCC75C90}"/>
                    </a:ext>
                  </a:extLst>
                </p:cNvPr>
                <p:cNvSpPr txBox="1"/>
                <p:nvPr/>
              </p:nvSpPr>
              <p:spPr>
                <a:xfrm rot="2001123">
                  <a:off x="3224696" y="4849695"/>
                  <a:ext cx="742525" cy="523220"/>
                </a:xfrm>
                <a:prstGeom prst="rect">
                  <a:avLst/>
                </a:prstGeom>
                <a:noFill/>
              </p:spPr>
              <p:txBody>
                <a:bodyPr wrap="square" rtlCol="1">
                  <a:spAutoFit/>
                </a:bodyPr>
                <a:lstStyle/>
                <a:p>
                  <a:r>
                    <a:rPr lang="en-US" sz="1400" b="0" dirty="0"/>
                    <a:t>23</a:t>
                  </a:r>
                  <a14:m>
                    <m:oMath xmlns:m="http://schemas.openxmlformats.org/officeDocument/2006/math">
                      <m:r>
                        <a:rPr lang="en-US" sz="1400" i="1">
                          <a:latin typeface="Cambria Math" panose="02040503050406030204" pitchFamily="18" charset="0"/>
                        </a:rPr>
                        <m:t>𝑇𝑟𝑎𝑣𝑒𝑙𝑒𝑑</m:t>
                      </m:r>
                      <m:r>
                        <a:rPr lang="en-US" sz="1400" i="1">
                          <a:latin typeface="Cambria Math" panose="02040503050406030204" pitchFamily="18" charset="0"/>
                        </a:rPr>
                        <m:t> </m:t>
                      </m:r>
                      <m:r>
                        <a:rPr lang="en-US" sz="1400" i="1">
                          <a:latin typeface="Cambria Math" panose="02040503050406030204" pitchFamily="18" charset="0"/>
                        </a:rPr>
                        <m:t>𝑑𝑖𝑠𝑡𝑎𝑛𝑐𝑒</m:t>
                      </m:r>
                    </m:oMath>
                  </a14:m>
                  <a:endParaRPr lang="he-IL" sz="1400" dirty="0"/>
                </a:p>
              </p:txBody>
            </p:sp>
          </mc:Choice>
          <mc:Fallback xmlns="">
            <p:sp>
              <p:nvSpPr>
                <p:cNvPr id="337" name="TextBox 336">
                  <a:extLst>
                    <a:ext uri="{FF2B5EF4-FFF2-40B4-BE49-F238E27FC236}">
                      <a16:creationId xmlns:a16="http://schemas.microsoft.com/office/drawing/2014/main" id="{BB1D424E-C582-DB5A-0498-466EDCC75C90}"/>
                    </a:ext>
                  </a:extLst>
                </p:cNvPr>
                <p:cNvSpPr txBox="1">
                  <a:spLocks noRot="1" noChangeAspect="1" noMove="1" noResize="1" noEditPoints="1" noAdjustHandles="1" noChangeArrowheads="1" noChangeShapeType="1" noTextEdit="1"/>
                </p:cNvSpPr>
                <p:nvPr/>
              </p:nvSpPr>
              <p:spPr>
                <a:xfrm rot="2001123">
                  <a:off x="3224696" y="4849695"/>
                  <a:ext cx="742525" cy="523220"/>
                </a:xfrm>
                <a:prstGeom prst="rect">
                  <a:avLst/>
                </a:prstGeom>
                <a:blipFill>
                  <a:blip r:embed="rId31"/>
                  <a:stretch>
                    <a:fillRect t="-2158" r="-61333" b="-52518"/>
                  </a:stretch>
                </a:blipFill>
              </p:spPr>
              <p:txBody>
                <a:bodyPr/>
                <a:lstStyle/>
                <a:p>
                  <a:r>
                    <a:rPr lang="he-IL">
                      <a:noFill/>
                    </a:rPr>
                    <a:t> </a:t>
                  </a:r>
                </a:p>
              </p:txBody>
            </p:sp>
          </mc:Fallback>
        </mc:AlternateContent>
      </p:grpSp>
      <p:grpSp>
        <p:nvGrpSpPr>
          <p:cNvPr id="338" name="Group 337">
            <a:extLst>
              <a:ext uri="{FF2B5EF4-FFF2-40B4-BE49-F238E27FC236}">
                <a16:creationId xmlns:a16="http://schemas.microsoft.com/office/drawing/2014/main" id="{46194AE5-F311-C48D-7EFE-9C99B5361678}"/>
              </a:ext>
            </a:extLst>
          </p:cNvPr>
          <p:cNvGrpSpPr/>
          <p:nvPr/>
        </p:nvGrpSpPr>
        <p:grpSpPr>
          <a:xfrm>
            <a:off x="4338340" y="4112411"/>
            <a:ext cx="742525" cy="523220"/>
            <a:chOff x="2782664" y="4849696"/>
            <a:chExt cx="742525" cy="523220"/>
          </a:xfrm>
        </p:grpSpPr>
        <p:sp>
          <p:nvSpPr>
            <p:cNvPr id="339" name="Oval 338">
              <a:extLst>
                <a:ext uri="{FF2B5EF4-FFF2-40B4-BE49-F238E27FC236}">
                  <a16:creationId xmlns:a16="http://schemas.microsoft.com/office/drawing/2014/main" id="{B87A757F-ECAC-EEA6-FD4C-A4B35B74E6A3}"/>
                </a:ext>
              </a:extLst>
            </p:cNvPr>
            <p:cNvSpPr/>
            <p:nvPr/>
          </p:nvSpPr>
          <p:spPr>
            <a:xfrm rot="2001123">
              <a:off x="2805474"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340" name="TextBox 339">
                  <a:extLst>
                    <a:ext uri="{FF2B5EF4-FFF2-40B4-BE49-F238E27FC236}">
                      <a16:creationId xmlns:a16="http://schemas.microsoft.com/office/drawing/2014/main" id="{7697B500-4A13-7710-B33D-AA0FFB8D020B}"/>
                    </a:ext>
                  </a:extLst>
                </p:cNvPr>
                <p:cNvSpPr txBox="1"/>
                <p:nvPr/>
              </p:nvSpPr>
              <p:spPr>
                <a:xfrm rot="2001123">
                  <a:off x="2782664" y="4849696"/>
                  <a:ext cx="742525" cy="523220"/>
                </a:xfrm>
                <a:prstGeom prst="rect">
                  <a:avLst/>
                </a:prstGeom>
                <a:noFill/>
              </p:spPr>
              <p:txBody>
                <a:bodyPr wrap="square" rtlCol="1">
                  <a:spAutoFit/>
                </a:bodyPr>
                <a:lstStyle/>
                <a:p>
                  <a:r>
                    <a:rPr lang="en-US" sz="1400" b="0" dirty="0"/>
                    <a:t>22</a:t>
                  </a:r>
                  <a14:m>
                    <m:oMath xmlns:m="http://schemas.openxmlformats.org/officeDocument/2006/math">
                      <m:r>
                        <a:rPr lang="en-US" sz="1400" b="0" i="1" smtClean="0">
                          <a:latin typeface="Cambria Math" panose="02040503050406030204" pitchFamily="18" charset="0"/>
                        </a:rPr>
                        <m:t>𝐶𝑂𝑀</m:t>
                      </m:r>
                    </m:oMath>
                  </a14:m>
                  <a:endParaRPr lang="he-IL" sz="1400" dirty="0"/>
                </a:p>
              </p:txBody>
            </p:sp>
          </mc:Choice>
          <mc:Fallback xmlns="">
            <p:sp>
              <p:nvSpPr>
                <p:cNvPr id="340" name="TextBox 339">
                  <a:extLst>
                    <a:ext uri="{FF2B5EF4-FFF2-40B4-BE49-F238E27FC236}">
                      <a16:creationId xmlns:a16="http://schemas.microsoft.com/office/drawing/2014/main" id="{7697B500-4A13-7710-B33D-AA0FFB8D020B}"/>
                    </a:ext>
                  </a:extLst>
                </p:cNvPr>
                <p:cNvSpPr txBox="1">
                  <a:spLocks noRot="1" noChangeAspect="1" noMove="1" noResize="1" noEditPoints="1" noAdjustHandles="1" noChangeArrowheads="1" noChangeShapeType="1" noTextEdit="1"/>
                </p:cNvSpPr>
                <p:nvPr/>
              </p:nvSpPr>
              <p:spPr>
                <a:xfrm rot="2001123">
                  <a:off x="2782664" y="4849696"/>
                  <a:ext cx="742525" cy="523220"/>
                </a:xfrm>
                <a:prstGeom prst="rect">
                  <a:avLst/>
                </a:prstGeom>
                <a:blipFill>
                  <a:blip r:embed="rId32"/>
                  <a:stretch>
                    <a:fillRect t="-2158"/>
                  </a:stretch>
                </a:blipFill>
              </p:spPr>
              <p:txBody>
                <a:bodyPr/>
                <a:lstStyle/>
                <a:p>
                  <a:r>
                    <a:rPr lang="he-IL">
                      <a:noFill/>
                    </a:rPr>
                    <a:t> </a:t>
                  </a:r>
                </a:p>
              </p:txBody>
            </p:sp>
          </mc:Fallback>
        </mc:AlternateContent>
      </p:grpSp>
      <p:grpSp>
        <p:nvGrpSpPr>
          <p:cNvPr id="341" name="Group 340">
            <a:extLst>
              <a:ext uri="{FF2B5EF4-FFF2-40B4-BE49-F238E27FC236}">
                <a16:creationId xmlns:a16="http://schemas.microsoft.com/office/drawing/2014/main" id="{2776BCFE-83F6-9837-DF52-0FF9E2C386F6}"/>
              </a:ext>
            </a:extLst>
          </p:cNvPr>
          <p:cNvGrpSpPr/>
          <p:nvPr/>
        </p:nvGrpSpPr>
        <p:grpSpPr>
          <a:xfrm>
            <a:off x="3938911" y="4112411"/>
            <a:ext cx="742525" cy="523220"/>
            <a:chOff x="2356923" y="4849696"/>
            <a:chExt cx="742525" cy="523220"/>
          </a:xfrm>
        </p:grpSpPr>
        <p:sp>
          <p:nvSpPr>
            <p:cNvPr id="342" name="Oval 341">
              <a:extLst>
                <a:ext uri="{FF2B5EF4-FFF2-40B4-BE49-F238E27FC236}">
                  <a16:creationId xmlns:a16="http://schemas.microsoft.com/office/drawing/2014/main" id="{F1A8B742-8AF4-5307-B8DF-856AECB5EA49}"/>
                </a:ext>
              </a:extLst>
            </p:cNvPr>
            <p:cNvSpPr/>
            <p:nvPr/>
          </p:nvSpPr>
          <p:spPr>
            <a:xfrm rot="2001123">
              <a:off x="2379733"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FCDFC12A-2765-1A4D-41CA-96E6D92ED8EC}"/>
                    </a:ext>
                  </a:extLst>
                </p:cNvPr>
                <p:cNvSpPr txBox="1"/>
                <p:nvPr/>
              </p:nvSpPr>
              <p:spPr>
                <a:xfrm rot="2001123">
                  <a:off x="2356923" y="4849696"/>
                  <a:ext cx="742525" cy="523220"/>
                </a:xfrm>
                <a:prstGeom prst="rect">
                  <a:avLst/>
                </a:prstGeom>
                <a:noFill/>
              </p:spPr>
              <p:txBody>
                <a:bodyPr wrap="square" rtlCol="1">
                  <a:spAutoFit/>
                </a:bodyPr>
                <a:lstStyle/>
                <a:p>
                  <a:r>
                    <a:rPr lang="en-US" sz="1400" b="0" dirty="0"/>
                    <a:t>21</a:t>
                  </a:r>
                  <a14:m>
                    <m:oMath xmlns:m="http://schemas.openxmlformats.org/officeDocument/2006/math">
                      <m:r>
                        <a:rPr lang="en-US" sz="1400" b="0" i="1" smtClean="0">
                          <a:latin typeface="Cambria Math" panose="02040503050406030204" pitchFamily="18" charset="0"/>
                        </a:rPr>
                        <m:t>𝑀𝑜𝑣𝑒𝑚𝑒𝑛𝑡</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oMath>
                  </a14:m>
                  <a:endParaRPr lang="he-IL" sz="1400" dirty="0"/>
                </a:p>
              </p:txBody>
            </p:sp>
          </mc:Choice>
          <mc:Fallback xmlns="">
            <p:sp>
              <p:nvSpPr>
                <p:cNvPr id="343" name="TextBox 342">
                  <a:extLst>
                    <a:ext uri="{FF2B5EF4-FFF2-40B4-BE49-F238E27FC236}">
                      <a16:creationId xmlns:a16="http://schemas.microsoft.com/office/drawing/2014/main" id="{FCDFC12A-2765-1A4D-41CA-96E6D92ED8EC}"/>
                    </a:ext>
                  </a:extLst>
                </p:cNvPr>
                <p:cNvSpPr txBox="1">
                  <a:spLocks noRot="1" noChangeAspect="1" noMove="1" noResize="1" noEditPoints="1" noAdjustHandles="1" noChangeArrowheads="1" noChangeShapeType="1" noTextEdit="1"/>
                </p:cNvSpPr>
                <p:nvPr/>
              </p:nvSpPr>
              <p:spPr>
                <a:xfrm rot="2001123">
                  <a:off x="2356923" y="4849696"/>
                  <a:ext cx="742525" cy="523220"/>
                </a:xfrm>
                <a:prstGeom prst="rect">
                  <a:avLst/>
                </a:prstGeom>
                <a:blipFill>
                  <a:blip r:embed="rId33"/>
                  <a:stretch>
                    <a:fillRect t="-2158" r="-43333" b="-39568"/>
                  </a:stretch>
                </a:blipFill>
              </p:spPr>
              <p:txBody>
                <a:bodyPr/>
                <a:lstStyle/>
                <a:p>
                  <a:r>
                    <a:rPr lang="he-IL">
                      <a:noFill/>
                    </a:rPr>
                    <a:t> </a:t>
                  </a:r>
                </a:p>
              </p:txBody>
            </p:sp>
          </mc:Fallback>
        </mc:AlternateContent>
      </p:grpSp>
      <p:grpSp>
        <p:nvGrpSpPr>
          <p:cNvPr id="344" name="Group 343">
            <a:extLst>
              <a:ext uri="{FF2B5EF4-FFF2-40B4-BE49-F238E27FC236}">
                <a16:creationId xmlns:a16="http://schemas.microsoft.com/office/drawing/2014/main" id="{59EB1BC8-5D3E-6E25-DE7B-4EC735C06A62}"/>
              </a:ext>
            </a:extLst>
          </p:cNvPr>
          <p:cNvGrpSpPr/>
          <p:nvPr/>
        </p:nvGrpSpPr>
        <p:grpSpPr>
          <a:xfrm>
            <a:off x="3539482" y="4112411"/>
            <a:ext cx="742525" cy="523220"/>
            <a:chOff x="1988205" y="4849696"/>
            <a:chExt cx="742525" cy="523220"/>
          </a:xfrm>
        </p:grpSpPr>
        <p:sp>
          <p:nvSpPr>
            <p:cNvPr id="345" name="Oval 344">
              <a:extLst>
                <a:ext uri="{FF2B5EF4-FFF2-40B4-BE49-F238E27FC236}">
                  <a16:creationId xmlns:a16="http://schemas.microsoft.com/office/drawing/2014/main" id="{FF701176-007A-5308-0A51-3F9BC58AD823}"/>
                </a:ext>
              </a:extLst>
            </p:cNvPr>
            <p:cNvSpPr/>
            <p:nvPr/>
          </p:nvSpPr>
          <p:spPr>
            <a:xfrm rot="2001123">
              <a:off x="2011015" y="4875357"/>
              <a:ext cx="73672" cy="73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dirty="0"/>
            </a:p>
          </p:txBody>
        </p:sp>
        <mc:AlternateContent xmlns:mc="http://schemas.openxmlformats.org/markup-compatibility/2006" xmlns:a14="http://schemas.microsoft.com/office/drawing/2010/main">
          <mc:Choice Requires="a14">
            <p:sp>
              <p:nvSpPr>
                <p:cNvPr id="346" name="TextBox 345">
                  <a:extLst>
                    <a:ext uri="{FF2B5EF4-FFF2-40B4-BE49-F238E27FC236}">
                      <a16:creationId xmlns:a16="http://schemas.microsoft.com/office/drawing/2014/main" id="{68B98BCE-3314-F4F0-26A8-4FB8A7167CD0}"/>
                    </a:ext>
                  </a:extLst>
                </p:cNvPr>
                <p:cNvSpPr txBox="1"/>
                <p:nvPr/>
              </p:nvSpPr>
              <p:spPr>
                <a:xfrm rot="2001123">
                  <a:off x="1988205" y="4849696"/>
                  <a:ext cx="742525" cy="523220"/>
                </a:xfrm>
                <a:prstGeom prst="rect">
                  <a:avLst/>
                </a:prstGeom>
                <a:noFill/>
              </p:spPr>
              <p:txBody>
                <a:bodyPr wrap="square" rtlCol="1">
                  <a:spAutoFit/>
                </a:bodyPr>
                <a:lstStyle/>
                <a:p>
                  <a:r>
                    <a:rPr lang="en-US" sz="1400" b="0" dirty="0"/>
                    <a:t>20</a:t>
                  </a:r>
                  <a14:m>
                    <m:oMath xmlns:m="http://schemas.openxmlformats.org/officeDocument/2006/math">
                      <m:r>
                        <a:rPr lang="en-US" sz="1400" b="0" i="1" smtClean="0">
                          <a:latin typeface="Cambria Math" panose="02040503050406030204" pitchFamily="18" charset="0"/>
                        </a:rPr>
                        <m:t>𝑅𝑒𝑎𝑐𝑡𝑖𝑜𝑛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oMath>
                  </a14:m>
                  <a:endParaRPr lang="he-IL" sz="1400" dirty="0"/>
                </a:p>
              </p:txBody>
            </p:sp>
          </mc:Choice>
          <mc:Fallback xmlns="">
            <p:sp>
              <p:nvSpPr>
                <p:cNvPr id="346" name="TextBox 345">
                  <a:extLst>
                    <a:ext uri="{FF2B5EF4-FFF2-40B4-BE49-F238E27FC236}">
                      <a16:creationId xmlns:a16="http://schemas.microsoft.com/office/drawing/2014/main" id="{68B98BCE-3314-F4F0-26A8-4FB8A7167CD0}"/>
                    </a:ext>
                  </a:extLst>
                </p:cNvPr>
                <p:cNvSpPr txBox="1">
                  <a:spLocks noRot="1" noChangeAspect="1" noMove="1" noResize="1" noEditPoints="1" noAdjustHandles="1" noChangeArrowheads="1" noChangeShapeType="1" noTextEdit="1"/>
                </p:cNvSpPr>
                <p:nvPr/>
              </p:nvSpPr>
              <p:spPr>
                <a:xfrm rot="2001123">
                  <a:off x="1988205" y="4849696"/>
                  <a:ext cx="742525" cy="523220"/>
                </a:xfrm>
                <a:prstGeom prst="rect">
                  <a:avLst/>
                </a:prstGeom>
                <a:blipFill>
                  <a:blip r:embed="rId34"/>
                  <a:stretch>
                    <a:fillRect t="-2158" r="-30872" b="-30216"/>
                  </a:stretch>
                </a:blipFill>
              </p:spPr>
              <p:txBody>
                <a:bodyPr/>
                <a:lstStyle/>
                <a:p>
                  <a:r>
                    <a:rPr lang="he-IL">
                      <a:noFill/>
                    </a:rPr>
                    <a:t> </a:t>
                  </a:r>
                </a:p>
              </p:txBody>
            </p:sp>
          </mc:Fallback>
        </mc:AlternateContent>
      </p:grpSp>
      <p:cxnSp>
        <p:nvCxnSpPr>
          <p:cNvPr id="347" name="Straight Arrow Connector 346">
            <a:extLst>
              <a:ext uri="{FF2B5EF4-FFF2-40B4-BE49-F238E27FC236}">
                <a16:creationId xmlns:a16="http://schemas.microsoft.com/office/drawing/2014/main" id="{6585BF82-B44C-01EC-031F-897B7F31B7F3}"/>
              </a:ext>
            </a:extLst>
          </p:cNvPr>
          <p:cNvCxnSpPr>
            <a:cxnSpLocks/>
            <a:stCxn id="101" idx="2"/>
            <a:endCxn id="328" idx="1"/>
          </p:cNvCxnSpPr>
          <p:nvPr/>
        </p:nvCxnSpPr>
        <p:spPr>
          <a:xfrm>
            <a:off x="4463828" y="1716376"/>
            <a:ext cx="461323" cy="856635"/>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0D659A34-8CD3-EA87-C08F-A16AA93DF752}"/>
              </a:ext>
            </a:extLst>
          </p:cNvPr>
          <p:cNvCxnSpPr>
            <a:cxnSpLocks/>
            <a:stCxn id="101" idx="2"/>
            <a:endCxn id="331" idx="1"/>
          </p:cNvCxnSpPr>
          <p:nvPr/>
        </p:nvCxnSpPr>
        <p:spPr>
          <a:xfrm flipH="1">
            <a:off x="3884412" y="1716376"/>
            <a:ext cx="579416" cy="871758"/>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1D6AE55-6125-07AF-6BE5-BF7C12B6C4DD}"/>
              </a:ext>
            </a:extLst>
          </p:cNvPr>
          <p:cNvCxnSpPr>
            <a:cxnSpLocks/>
            <a:stCxn id="328" idx="2"/>
            <a:endCxn id="334" idx="1"/>
          </p:cNvCxnSpPr>
          <p:nvPr/>
        </p:nvCxnSpPr>
        <p:spPr>
          <a:xfrm>
            <a:off x="5289829" y="3126224"/>
            <a:ext cx="580688" cy="1043684"/>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5569E530-2157-FD88-0134-D887EC584908}"/>
              </a:ext>
            </a:extLst>
          </p:cNvPr>
          <p:cNvCxnSpPr>
            <a:cxnSpLocks/>
            <a:stCxn id="331" idx="2"/>
            <a:endCxn id="337" idx="1"/>
          </p:cNvCxnSpPr>
          <p:nvPr/>
        </p:nvCxnSpPr>
        <p:spPr>
          <a:xfrm>
            <a:off x="4203136" y="3111101"/>
            <a:ext cx="571844" cy="1058807"/>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A0CDBAD8-92C3-BFBF-D927-44C430A3E3E6}"/>
              </a:ext>
            </a:extLst>
          </p:cNvPr>
          <p:cNvCxnSpPr>
            <a:cxnSpLocks/>
            <a:stCxn id="331" idx="2"/>
            <a:endCxn id="340" idx="1"/>
          </p:cNvCxnSpPr>
          <p:nvPr/>
        </p:nvCxnSpPr>
        <p:spPr>
          <a:xfrm>
            <a:off x="4203136" y="3111101"/>
            <a:ext cx="196348" cy="1058807"/>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63CA1B1B-D49A-A932-89B0-351ED87887BC}"/>
              </a:ext>
            </a:extLst>
          </p:cNvPr>
          <p:cNvCxnSpPr>
            <a:cxnSpLocks/>
            <a:stCxn id="331" idx="2"/>
            <a:endCxn id="343" idx="1"/>
          </p:cNvCxnSpPr>
          <p:nvPr/>
        </p:nvCxnSpPr>
        <p:spPr>
          <a:xfrm flipH="1">
            <a:off x="4000055" y="3111101"/>
            <a:ext cx="203081" cy="1058807"/>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A6BE301D-ECC7-7878-39D6-050D67D36761}"/>
              </a:ext>
            </a:extLst>
          </p:cNvPr>
          <p:cNvCxnSpPr>
            <a:cxnSpLocks/>
            <a:stCxn id="331" idx="2"/>
            <a:endCxn id="346" idx="1"/>
          </p:cNvCxnSpPr>
          <p:nvPr/>
        </p:nvCxnSpPr>
        <p:spPr>
          <a:xfrm flipH="1">
            <a:off x="3600626" y="3111101"/>
            <a:ext cx="602510" cy="1058807"/>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F02CD093-F3A1-DD53-A42A-8901EF88235B}"/>
              </a:ext>
            </a:extLst>
          </p:cNvPr>
          <p:cNvCxnSpPr>
            <a:cxnSpLocks/>
            <a:stCxn id="107" idx="2"/>
            <a:endCxn id="254" idx="1"/>
          </p:cNvCxnSpPr>
          <p:nvPr/>
        </p:nvCxnSpPr>
        <p:spPr>
          <a:xfrm flipH="1">
            <a:off x="915566" y="1716376"/>
            <a:ext cx="670086" cy="969360"/>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B8BFEED3-6214-8394-35CE-083F773FC63B}"/>
              </a:ext>
            </a:extLst>
          </p:cNvPr>
          <p:cNvCxnSpPr>
            <a:cxnSpLocks/>
            <a:stCxn id="107" idx="2"/>
            <a:endCxn id="251" idx="1"/>
          </p:cNvCxnSpPr>
          <p:nvPr/>
        </p:nvCxnSpPr>
        <p:spPr>
          <a:xfrm>
            <a:off x="1585652" y="1716376"/>
            <a:ext cx="395921" cy="904609"/>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DB3F7495-9CB0-CD7E-97F3-4BA791B9D2BB}"/>
              </a:ext>
            </a:extLst>
          </p:cNvPr>
          <p:cNvCxnSpPr>
            <a:cxnSpLocks/>
            <a:stCxn id="251" idx="2"/>
            <a:endCxn id="257" idx="1"/>
          </p:cNvCxnSpPr>
          <p:nvPr/>
        </p:nvCxnSpPr>
        <p:spPr>
          <a:xfrm>
            <a:off x="2200473" y="3078250"/>
            <a:ext cx="382288" cy="1111139"/>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11F769B3-592B-7CBC-044E-5640E5256A17}"/>
              </a:ext>
            </a:extLst>
          </p:cNvPr>
          <p:cNvCxnSpPr>
            <a:cxnSpLocks/>
            <a:stCxn id="254" idx="2"/>
            <a:endCxn id="260" idx="1"/>
          </p:cNvCxnSpPr>
          <p:nvPr/>
        </p:nvCxnSpPr>
        <p:spPr>
          <a:xfrm>
            <a:off x="1034652" y="3077305"/>
            <a:ext cx="492101" cy="1008147"/>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1B1F75EE-16E8-7598-FF81-63C37F626DFC}"/>
              </a:ext>
            </a:extLst>
          </p:cNvPr>
          <p:cNvCxnSpPr>
            <a:cxnSpLocks/>
            <a:stCxn id="254" idx="2"/>
            <a:endCxn id="263" idx="1"/>
          </p:cNvCxnSpPr>
          <p:nvPr/>
        </p:nvCxnSpPr>
        <p:spPr>
          <a:xfrm flipH="1">
            <a:off x="506574" y="3077305"/>
            <a:ext cx="528078" cy="1038042"/>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2C949089-5110-9D97-517A-206F2DBD5208}"/>
              </a:ext>
            </a:extLst>
          </p:cNvPr>
          <p:cNvCxnSpPr>
            <a:cxnSpLocks/>
            <a:stCxn id="260" idx="2"/>
            <a:endCxn id="266" idx="1"/>
          </p:cNvCxnSpPr>
          <p:nvPr/>
        </p:nvCxnSpPr>
        <p:spPr>
          <a:xfrm>
            <a:off x="1910693" y="4651342"/>
            <a:ext cx="551846" cy="988874"/>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8C75575A-37F2-5C41-4B93-64A5A3B253D9}"/>
              </a:ext>
            </a:extLst>
          </p:cNvPr>
          <p:cNvCxnSpPr>
            <a:cxnSpLocks/>
            <a:stCxn id="263" idx="2"/>
            <a:endCxn id="269" idx="1"/>
          </p:cNvCxnSpPr>
          <p:nvPr/>
        </p:nvCxnSpPr>
        <p:spPr>
          <a:xfrm>
            <a:off x="799668" y="4621445"/>
            <a:ext cx="511979" cy="1018771"/>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B5EF0FBF-5716-7770-40B7-E0D05E09FCB4}"/>
              </a:ext>
            </a:extLst>
          </p:cNvPr>
          <p:cNvCxnSpPr>
            <a:cxnSpLocks/>
            <a:stCxn id="263" idx="2"/>
            <a:endCxn id="272" idx="1"/>
          </p:cNvCxnSpPr>
          <p:nvPr/>
        </p:nvCxnSpPr>
        <p:spPr>
          <a:xfrm>
            <a:off x="799668" y="4621445"/>
            <a:ext cx="120527" cy="1018771"/>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81" name="Straight Arrow Connector 380">
            <a:extLst>
              <a:ext uri="{FF2B5EF4-FFF2-40B4-BE49-F238E27FC236}">
                <a16:creationId xmlns:a16="http://schemas.microsoft.com/office/drawing/2014/main" id="{7ECFA685-3CC4-D24F-B601-9F30CD5E9859}"/>
              </a:ext>
            </a:extLst>
          </p:cNvPr>
          <p:cNvCxnSpPr>
            <a:cxnSpLocks/>
            <a:stCxn id="263" idx="2"/>
            <a:endCxn id="275" idx="1"/>
          </p:cNvCxnSpPr>
          <p:nvPr/>
        </p:nvCxnSpPr>
        <p:spPr>
          <a:xfrm flipH="1">
            <a:off x="528744" y="4621445"/>
            <a:ext cx="270924" cy="1018771"/>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98816B1F-F06D-6FE4-06E5-AF07027CE522}"/>
              </a:ext>
            </a:extLst>
          </p:cNvPr>
          <p:cNvCxnSpPr>
            <a:cxnSpLocks/>
            <a:stCxn id="263" idx="2"/>
            <a:endCxn id="278" idx="1"/>
          </p:cNvCxnSpPr>
          <p:nvPr/>
        </p:nvCxnSpPr>
        <p:spPr>
          <a:xfrm flipH="1">
            <a:off x="137293" y="4621445"/>
            <a:ext cx="662375" cy="1018771"/>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677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5EDA3A-868F-6E2C-CAD1-0E6D1211F9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354" t="15838" r="11627" b="13012"/>
          <a:stretch/>
        </p:blipFill>
        <p:spPr bwMode="auto">
          <a:xfrm>
            <a:off x="0" y="319585"/>
            <a:ext cx="12192000" cy="6538415"/>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E00EF582-BF0B-B745-8760-3BF0DE20FC8C}"/>
              </a:ext>
            </a:extLst>
          </p:cNvPr>
          <p:cNvSpPr txBox="1"/>
          <p:nvPr/>
        </p:nvSpPr>
        <p:spPr>
          <a:xfrm>
            <a:off x="5386906" y="529"/>
            <a:ext cx="6805094" cy="646331"/>
          </a:xfrm>
          <a:prstGeom prst="rect">
            <a:avLst/>
          </a:prstGeom>
          <a:noFill/>
        </p:spPr>
        <p:txBody>
          <a:bodyPr wrap="square" rtlCol="1">
            <a:spAutoFit/>
          </a:bodyPr>
          <a:lstStyle/>
          <a:p>
            <a:pPr algn="ctr"/>
            <a:r>
              <a:rPr lang="en-US" sz="3600" dirty="0">
                <a:solidFill>
                  <a:schemeClr val="accent5">
                    <a:lumMod val="75000"/>
                  </a:schemeClr>
                </a:solidFill>
              </a:rPr>
              <a:t>Tree-BH, </a:t>
            </a:r>
            <a:r>
              <a:rPr lang="en-US" sz="3600" dirty="0" err="1">
                <a:solidFill>
                  <a:schemeClr val="accent5">
                    <a:lumMod val="75000"/>
                  </a:schemeClr>
                </a:solidFill>
              </a:rPr>
              <a:t>Bogomolov</a:t>
            </a:r>
            <a:r>
              <a:rPr lang="en-US" sz="3600" dirty="0">
                <a:solidFill>
                  <a:schemeClr val="accent5">
                    <a:lumMod val="75000"/>
                  </a:schemeClr>
                </a:solidFill>
              </a:rPr>
              <a:t> et al. (2021)</a:t>
            </a:r>
          </a:p>
        </p:txBody>
      </p:sp>
    </p:spTree>
    <p:extLst>
      <p:ext uri="{BB962C8B-B14F-4D97-AF65-F5344CB8AC3E}">
        <p14:creationId xmlns:p14="http://schemas.microsoft.com/office/powerpoint/2010/main" val="372235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991B5-D021-E209-FF48-F76E3F045331}"/>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Measuring the Unconscious effect</a:t>
            </a:r>
          </a:p>
        </p:txBody>
      </p:sp>
      <p:grpSp>
        <p:nvGrpSpPr>
          <p:cNvPr id="9" name="Group 8">
            <a:extLst>
              <a:ext uri="{FF2B5EF4-FFF2-40B4-BE49-F238E27FC236}">
                <a16:creationId xmlns:a16="http://schemas.microsoft.com/office/drawing/2014/main" id="{62FD39B8-F94F-8C7B-CD18-12D7B413040C}"/>
              </a:ext>
            </a:extLst>
          </p:cNvPr>
          <p:cNvGrpSpPr/>
          <p:nvPr/>
        </p:nvGrpSpPr>
        <p:grpSpPr>
          <a:xfrm>
            <a:off x="631541" y="2390065"/>
            <a:ext cx="2446686" cy="3109035"/>
            <a:chOff x="1432503" y="2625722"/>
            <a:chExt cx="2569404" cy="3019583"/>
          </a:xfrm>
        </p:grpSpPr>
        <p:cxnSp>
          <p:nvCxnSpPr>
            <p:cNvPr id="10" name="Straight Arrow Connector 9">
              <a:extLst>
                <a:ext uri="{FF2B5EF4-FFF2-40B4-BE49-F238E27FC236}">
                  <a16:creationId xmlns:a16="http://schemas.microsoft.com/office/drawing/2014/main" id="{7C7F55EE-355F-6D38-8D15-95797D781837}"/>
                </a:ext>
              </a:extLst>
            </p:cNvPr>
            <p:cNvCxnSpPr>
              <a:cxnSpLocks/>
            </p:cNvCxnSpPr>
            <p:nvPr/>
          </p:nvCxnSpPr>
          <p:spPr>
            <a:xfrm>
              <a:off x="1432503" y="2625722"/>
              <a:ext cx="2569404" cy="301958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EB49B2D-0786-4D07-7213-6809F469E13D}"/>
                </a:ext>
              </a:extLst>
            </p:cNvPr>
            <p:cNvSpPr txBox="1"/>
            <p:nvPr/>
          </p:nvSpPr>
          <p:spPr>
            <a:xfrm rot="3001931">
              <a:off x="1981896" y="4030919"/>
              <a:ext cx="1190931" cy="280280"/>
            </a:xfrm>
            <a:prstGeom prst="rect">
              <a:avLst/>
            </a:prstGeom>
            <a:noFill/>
          </p:spPr>
          <p:txBody>
            <a:bodyPr wrap="square" rtlCol="1">
              <a:spAutoFit/>
            </a:bodyPr>
            <a:lstStyle/>
            <a:p>
              <a:pPr algn="ctr"/>
              <a:r>
                <a:rPr lang="en-US" b="1" dirty="0"/>
                <a:t>Time</a:t>
              </a:r>
              <a:endParaRPr lang="he-IL" b="1" dirty="0"/>
            </a:p>
          </p:txBody>
        </p:sp>
      </p:grpSp>
      <p:grpSp>
        <p:nvGrpSpPr>
          <p:cNvPr id="12" name="Group 11">
            <a:extLst>
              <a:ext uri="{FF2B5EF4-FFF2-40B4-BE49-F238E27FC236}">
                <a16:creationId xmlns:a16="http://schemas.microsoft.com/office/drawing/2014/main" id="{F5EEE737-826F-0BE1-AFF1-981BA67C97A8}"/>
              </a:ext>
            </a:extLst>
          </p:cNvPr>
          <p:cNvGrpSpPr/>
          <p:nvPr/>
        </p:nvGrpSpPr>
        <p:grpSpPr>
          <a:xfrm>
            <a:off x="1128317" y="1625204"/>
            <a:ext cx="2290619" cy="1182255"/>
            <a:chOff x="1487053" y="2456872"/>
            <a:chExt cx="2290619" cy="1182255"/>
          </a:xfrm>
        </p:grpSpPr>
        <p:sp>
          <p:nvSpPr>
            <p:cNvPr id="13" name="Rectangle: Rounded Corners 12">
              <a:extLst>
                <a:ext uri="{FF2B5EF4-FFF2-40B4-BE49-F238E27FC236}">
                  <a16:creationId xmlns:a16="http://schemas.microsoft.com/office/drawing/2014/main" id="{71040332-DB33-8BC1-6E3D-0C6B8741FD64}"/>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a:extLst>
                <a:ext uri="{FF2B5EF4-FFF2-40B4-BE49-F238E27FC236}">
                  <a16:creationId xmlns:a16="http://schemas.microsoft.com/office/drawing/2014/main" id="{5A8003A3-3231-E662-2E02-EA6ED02EF972}"/>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Rectangle 14">
              <a:extLst>
                <a:ext uri="{FF2B5EF4-FFF2-40B4-BE49-F238E27FC236}">
                  <a16:creationId xmlns:a16="http://schemas.microsoft.com/office/drawing/2014/main" id="{2C1E3908-84B9-94EA-5AFD-5CA98E35F2E6}"/>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59F4144F-BF9D-B1D3-B04B-2D73C6B0A5CE}"/>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a:extLst>
                <a:ext uri="{FF2B5EF4-FFF2-40B4-BE49-F238E27FC236}">
                  <a16:creationId xmlns:a16="http://schemas.microsoft.com/office/drawing/2014/main" id="{97CFBED6-D82E-CCC7-4D6A-711DA3012C5D}"/>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1732E0CC-4B95-48EA-51B8-857BED085F4E}"/>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Rectangle 18">
              <a:extLst>
                <a:ext uri="{FF2B5EF4-FFF2-40B4-BE49-F238E27FC236}">
                  <a16:creationId xmlns:a16="http://schemas.microsoft.com/office/drawing/2014/main" id="{C9378704-D839-4CC7-30C9-7972C2EF6CB7}"/>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Rectangle 19">
              <a:extLst>
                <a:ext uri="{FF2B5EF4-FFF2-40B4-BE49-F238E27FC236}">
                  <a16:creationId xmlns:a16="http://schemas.microsoft.com/office/drawing/2014/main" id="{59D6E061-3A03-85CA-4854-BAB74A4DD474}"/>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C1CE0D0F-6F41-B463-6204-1DA2275717AB}"/>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Rectangle 21">
              <a:extLst>
                <a:ext uri="{FF2B5EF4-FFF2-40B4-BE49-F238E27FC236}">
                  <a16:creationId xmlns:a16="http://schemas.microsoft.com/office/drawing/2014/main" id="{99532224-8A90-F505-5458-097C3064D468}"/>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Rectangle 22">
              <a:extLst>
                <a:ext uri="{FF2B5EF4-FFF2-40B4-BE49-F238E27FC236}">
                  <a16:creationId xmlns:a16="http://schemas.microsoft.com/office/drawing/2014/main" id="{47F1FF0D-E09E-3F05-2D8D-8F1DFD2AF5CA}"/>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Rectangle 23">
              <a:extLst>
                <a:ext uri="{FF2B5EF4-FFF2-40B4-BE49-F238E27FC236}">
                  <a16:creationId xmlns:a16="http://schemas.microsoft.com/office/drawing/2014/main" id="{9D798DAE-BB45-07F9-9D04-1BE729096B31}"/>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Rectangle 24">
              <a:extLst>
                <a:ext uri="{FF2B5EF4-FFF2-40B4-BE49-F238E27FC236}">
                  <a16:creationId xmlns:a16="http://schemas.microsoft.com/office/drawing/2014/main" id="{BA047A07-5046-45B0-37FC-1FB04568C582}"/>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Rectangle 25">
              <a:extLst>
                <a:ext uri="{FF2B5EF4-FFF2-40B4-BE49-F238E27FC236}">
                  <a16:creationId xmlns:a16="http://schemas.microsoft.com/office/drawing/2014/main" id="{CC26C39C-2548-AD16-F6BB-4157AFD108A5}"/>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287C9396-51A9-1405-B183-D0ECB4122B31}"/>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E781BB54-AC4F-A21D-09D3-FAC26796FB49}"/>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8CA0ED82-36C3-3614-8A98-2D9025A8855D}"/>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95B187E9-D311-0104-5D38-03CF0BD81A58}"/>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31" name="Group 30">
            <a:extLst>
              <a:ext uri="{FF2B5EF4-FFF2-40B4-BE49-F238E27FC236}">
                <a16:creationId xmlns:a16="http://schemas.microsoft.com/office/drawing/2014/main" id="{521863BA-E397-9B1A-3BE2-1D56090D68AB}"/>
              </a:ext>
            </a:extLst>
          </p:cNvPr>
          <p:cNvGrpSpPr/>
          <p:nvPr/>
        </p:nvGrpSpPr>
        <p:grpSpPr>
          <a:xfrm>
            <a:off x="1663991" y="2216581"/>
            <a:ext cx="2290619" cy="1182255"/>
            <a:chOff x="4322616" y="2456872"/>
            <a:chExt cx="2290619" cy="1182255"/>
          </a:xfrm>
        </p:grpSpPr>
        <p:sp>
          <p:nvSpPr>
            <p:cNvPr id="32" name="Rectangle: Rounded Corners 31">
              <a:extLst>
                <a:ext uri="{FF2B5EF4-FFF2-40B4-BE49-F238E27FC236}">
                  <a16:creationId xmlns:a16="http://schemas.microsoft.com/office/drawing/2014/main" id="{7CB56823-F14B-3A16-D593-D8F9BD85673E}"/>
                </a:ext>
              </a:extLst>
            </p:cNvPr>
            <p:cNvSpPr/>
            <p:nvPr/>
          </p:nvSpPr>
          <p:spPr>
            <a:xfrm>
              <a:off x="4322616"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TextBox 32">
              <a:extLst>
                <a:ext uri="{FF2B5EF4-FFF2-40B4-BE49-F238E27FC236}">
                  <a16:creationId xmlns:a16="http://schemas.microsoft.com/office/drawing/2014/main" id="{84E360E4-44AB-DD01-FA82-2F04B529C482}"/>
                </a:ext>
              </a:extLst>
            </p:cNvPr>
            <p:cNvSpPr txBox="1"/>
            <p:nvPr/>
          </p:nvSpPr>
          <p:spPr>
            <a:xfrm>
              <a:off x="4479634" y="2705392"/>
              <a:ext cx="1976582" cy="523220"/>
            </a:xfrm>
            <a:prstGeom prst="rect">
              <a:avLst/>
            </a:prstGeom>
            <a:noFill/>
          </p:spPr>
          <p:txBody>
            <a:bodyPr wrap="square" rtlCol="1">
              <a:spAutoFit/>
            </a:bodyPr>
            <a:lstStyle/>
            <a:p>
              <a:pPr algn="ctr"/>
              <a:r>
                <a:rPr lang="en-US" sz="2800" dirty="0">
                  <a:solidFill>
                    <a:srgbClr val="DC3220"/>
                  </a:solidFill>
                </a:rPr>
                <a:t>CLOUD</a:t>
              </a:r>
              <a:endParaRPr lang="he-IL" sz="2800" dirty="0">
                <a:solidFill>
                  <a:srgbClr val="DC3220"/>
                </a:solidFill>
              </a:endParaRPr>
            </a:p>
          </p:txBody>
        </p:sp>
      </p:grpSp>
      <p:grpSp>
        <p:nvGrpSpPr>
          <p:cNvPr id="34" name="Group 33">
            <a:extLst>
              <a:ext uri="{FF2B5EF4-FFF2-40B4-BE49-F238E27FC236}">
                <a16:creationId xmlns:a16="http://schemas.microsoft.com/office/drawing/2014/main" id="{5F028C78-C17E-7C0C-C3BE-D62D48A9DB68}"/>
              </a:ext>
            </a:extLst>
          </p:cNvPr>
          <p:cNvGrpSpPr/>
          <p:nvPr/>
        </p:nvGrpSpPr>
        <p:grpSpPr>
          <a:xfrm>
            <a:off x="2192493" y="2878751"/>
            <a:ext cx="2290619" cy="1182255"/>
            <a:chOff x="1487053" y="2456872"/>
            <a:chExt cx="2290619" cy="1182255"/>
          </a:xfrm>
        </p:grpSpPr>
        <p:sp>
          <p:nvSpPr>
            <p:cNvPr id="35" name="Rectangle: Rounded Corners 34">
              <a:extLst>
                <a:ext uri="{FF2B5EF4-FFF2-40B4-BE49-F238E27FC236}">
                  <a16:creationId xmlns:a16="http://schemas.microsoft.com/office/drawing/2014/main" id="{DE26B0BA-781D-4F03-8C37-4B002524ED98}"/>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84E39407-F914-D13F-1A7B-95799F1E5206}"/>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C918F5D8-2FFD-89FD-FD9E-E219BAA1A5A8}"/>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Rectangle 37">
              <a:extLst>
                <a:ext uri="{FF2B5EF4-FFF2-40B4-BE49-F238E27FC236}">
                  <a16:creationId xmlns:a16="http://schemas.microsoft.com/office/drawing/2014/main" id="{2B2CE8F5-AA8D-667E-C49B-713A401F351D}"/>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Rectangle 38">
              <a:extLst>
                <a:ext uri="{FF2B5EF4-FFF2-40B4-BE49-F238E27FC236}">
                  <a16:creationId xmlns:a16="http://schemas.microsoft.com/office/drawing/2014/main" id="{FCA3BD21-B317-EFF5-AA1C-9B45D83B88CD}"/>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Rectangle 39">
              <a:extLst>
                <a:ext uri="{FF2B5EF4-FFF2-40B4-BE49-F238E27FC236}">
                  <a16:creationId xmlns:a16="http://schemas.microsoft.com/office/drawing/2014/main" id="{62244DC8-B14B-3547-DBA0-E8A81AE49C6B}"/>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Rectangle 40">
              <a:extLst>
                <a:ext uri="{FF2B5EF4-FFF2-40B4-BE49-F238E27FC236}">
                  <a16:creationId xmlns:a16="http://schemas.microsoft.com/office/drawing/2014/main" id="{FFC03707-30F8-7104-683B-E53793AD1E97}"/>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Rectangle 41">
              <a:extLst>
                <a:ext uri="{FF2B5EF4-FFF2-40B4-BE49-F238E27FC236}">
                  <a16:creationId xmlns:a16="http://schemas.microsoft.com/office/drawing/2014/main" id="{C76A0095-DBBA-1555-53DD-BED41D27FA6E}"/>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Rectangle 42">
              <a:extLst>
                <a:ext uri="{FF2B5EF4-FFF2-40B4-BE49-F238E27FC236}">
                  <a16:creationId xmlns:a16="http://schemas.microsoft.com/office/drawing/2014/main" id="{8952E1F8-FB19-8866-02FC-6EFDDDB67A63}"/>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Rectangle 43">
              <a:extLst>
                <a:ext uri="{FF2B5EF4-FFF2-40B4-BE49-F238E27FC236}">
                  <a16:creationId xmlns:a16="http://schemas.microsoft.com/office/drawing/2014/main" id="{9213470E-D287-00AE-8481-D17EE0EA123D}"/>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Rectangle 44">
              <a:extLst>
                <a:ext uri="{FF2B5EF4-FFF2-40B4-BE49-F238E27FC236}">
                  <a16:creationId xmlns:a16="http://schemas.microsoft.com/office/drawing/2014/main" id="{73E1E232-34FC-6BCC-CE18-D57B634A1A6F}"/>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Rectangle 45">
              <a:extLst>
                <a:ext uri="{FF2B5EF4-FFF2-40B4-BE49-F238E27FC236}">
                  <a16:creationId xmlns:a16="http://schemas.microsoft.com/office/drawing/2014/main" id="{1AC9F027-0FDF-806C-E2DC-07FB78B8A89E}"/>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Rectangle 46">
              <a:extLst>
                <a:ext uri="{FF2B5EF4-FFF2-40B4-BE49-F238E27FC236}">
                  <a16:creationId xmlns:a16="http://schemas.microsoft.com/office/drawing/2014/main" id="{A9E73B31-13A5-311A-C7D2-39DAEF339CEC}"/>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Rectangle 47">
              <a:extLst>
                <a:ext uri="{FF2B5EF4-FFF2-40B4-BE49-F238E27FC236}">
                  <a16:creationId xmlns:a16="http://schemas.microsoft.com/office/drawing/2014/main" id="{F92D20C6-13A6-7198-44EF-43D8F467EFE6}"/>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Rectangle 48">
              <a:extLst>
                <a:ext uri="{FF2B5EF4-FFF2-40B4-BE49-F238E27FC236}">
                  <a16:creationId xmlns:a16="http://schemas.microsoft.com/office/drawing/2014/main" id="{A1ED853B-9791-C2CA-0E59-795600EA5A32}"/>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 name="Rectangle 49">
              <a:extLst>
                <a:ext uri="{FF2B5EF4-FFF2-40B4-BE49-F238E27FC236}">
                  <a16:creationId xmlns:a16="http://schemas.microsoft.com/office/drawing/2014/main" id="{78738E34-D941-E41E-2DAA-55F422E0D597}"/>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Rectangle 50">
              <a:extLst>
                <a:ext uri="{FF2B5EF4-FFF2-40B4-BE49-F238E27FC236}">
                  <a16:creationId xmlns:a16="http://schemas.microsoft.com/office/drawing/2014/main" id="{C941D37B-2ADA-16A1-45A3-6B88CC278DCB}"/>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Rectangle 51">
              <a:extLst>
                <a:ext uri="{FF2B5EF4-FFF2-40B4-BE49-F238E27FC236}">
                  <a16:creationId xmlns:a16="http://schemas.microsoft.com/office/drawing/2014/main" id="{5CC00308-F5D0-7615-12FF-28BBDD091425}"/>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3" name="Group 52">
            <a:extLst>
              <a:ext uri="{FF2B5EF4-FFF2-40B4-BE49-F238E27FC236}">
                <a16:creationId xmlns:a16="http://schemas.microsoft.com/office/drawing/2014/main" id="{4A719DF5-491F-4D5F-2D05-F868AA2D1543}"/>
              </a:ext>
            </a:extLst>
          </p:cNvPr>
          <p:cNvGrpSpPr/>
          <p:nvPr/>
        </p:nvGrpSpPr>
        <p:grpSpPr>
          <a:xfrm>
            <a:off x="2648754" y="3528815"/>
            <a:ext cx="2706872" cy="1182255"/>
            <a:chOff x="6659568" y="3364618"/>
            <a:chExt cx="2706872" cy="1182255"/>
          </a:xfrm>
        </p:grpSpPr>
        <p:sp>
          <p:nvSpPr>
            <p:cNvPr id="54" name="Rectangle: Rounded Corners 53">
              <a:extLst>
                <a:ext uri="{FF2B5EF4-FFF2-40B4-BE49-F238E27FC236}">
                  <a16:creationId xmlns:a16="http://schemas.microsoft.com/office/drawing/2014/main" id="{B52A891B-2548-F35A-C49B-405994967407}"/>
                </a:ext>
              </a:extLst>
            </p:cNvPr>
            <p:cNvSpPr/>
            <p:nvPr/>
          </p:nvSpPr>
          <p:spPr>
            <a:xfrm>
              <a:off x="6770181" y="3364618"/>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TextBox 54">
              <a:extLst>
                <a:ext uri="{FF2B5EF4-FFF2-40B4-BE49-F238E27FC236}">
                  <a16:creationId xmlns:a16="http://schemas.microsoft.com/office/drawing/2014/main" id="{24BA7DEA-7BEB-34B9-F740-F8E1E2FC9584}"/>
                </a:ext>
              </a:extLst>
            </p:cNvPr>
            <p:cNvSpPr txBox="1"/>
            <p:nvPr/>
          </p:nvSpPr>
          <p:spPr>
            <a:xfrm>
              <a:off x="6659568" y="3372541"/>
              <a:ext cx="2706872" cy="307777"/>
            </a:xfrm>
            <a:prstGeom prst="rect">
              <a:avLst/>
            </a:prstGeom>
            <a:noFill/>
          </p:spPr>
          <p:txBody>
            <a:bodyPr wrap="square" rtlCol="1">
              <a:spAutoFit/>
            </a:bodyPr>
            <a:lstStyle/>
            <a:p>
              <a:endParaRPr lang="he-IL" sz="1400" dirty="0"/>
            </a:p>
          </p:txBody>
        </p:sp>
        <p:sp>
          <p:nvSpPr>
            <p:cNvPr id="56" name="TextBox 55">
              <a:extLst>
                <a:ext uri="{FF2B5EF4-FFF2-40B4-BE49-F238E27FC236}">
                  <a16:creationId xmlns:a16="http://schemas.microsoft.com/office/drawing/2014/main" id="{805A4957-1443-3DA1-D764-9688B67FC0BE}"/>
                </a:ext>
              </a:extLst>
            </p:cNvPr>
            <p:cNvSpPr txBox="1"/>
            <p:nvPr/>
          </p:nvSpPr>
          <p:spPr>
            <a:xfrm>
              <a:off x="6931822" y="3634391"/>
              <a:ext cx="1976582" cy="523220"/>
            </a:xfrm>
            <a:prstGeom prst="rect">
              <a:avLst/>
            </a:prstGeom>
            <a:noFill/>
          </p:spPr>
          <p:txBody>
            <a:bodyPr wrap="square" rtlCol="1">
              <a:spAutoFit/>
            </a:bodyPr>
            <a:lstStyle/>
            <a:p>
              <a:pPr algn="ctr"/>
              <a:r>
                <a:rPr lang="en-US" sz="2800" dirty="0">
                  <a:solidFill>
                    <a:srgbClr val="005AB5"/>
                  </a:solidFill>
                </a:rPr>
                <a:t>radio       </a:t>
              </a:r>
              <a:endParaRPr lang="he-IL" sz="2800" dirty="0">
                <a:solidFill>
                  <a:srgbClr val="005AB5"/>
                </a:solidFill>
              </a:endParaRPr>
            </a:p>
          </p:txBody>
        </p:sp>
      </p:grpSp>
      <p:grpSp>
        <p:nvGrpSpPr>
          <p:cNvPr id="57" name="Group 56">
            <a:extLst>
              <a:ext uri="{FF2B5EF4-FFF2-40B4-BE49-F238E27FC236}">
                <a16:creationId xmlns:a16="http://schemas.microsoft.com/office/drawing/2014/main" id="{74A89251-5FB6-CD4A-3365-960D85C33FE4}"/>
              </a:ext>
            </a:extLst>
          </p:cNvPr>
          <p:cNvGrpSpPr/>
          <p:nvPr/>
        </p:nvGrpSpPr>
        <p:grpSpPr>
          <a:xfrm>
            <a:off x="3109342" y="4230860"/>
            <a:ext cx="2706872" cy="1182255"/>
            <a:chOff x="6659568" y="3364618"/>
            <a:chExt cx="2706872" cy="1182255"/>
          </a:xfrm>
        </p:grpSpPr>
        <p:sp>
          <p:nvSpPr>
            <p:cNvPr id="58" name="Rectangle: Rounded Corners 57">
              <a:extLst>
                <a:ext uri="{FF2B5EF4-FFF2-40B4-BE49-F238E27FC236}">
                  <a16:creationId xmlns:a16="http://schemas.microsoft.com/office/drawing/2014/main" id="{9E435277-2F6C-9964-A5E9-27398821E1B9}"/>
                </a:ext>
              </a:extLst>
            </p:cNvPr>
            <p:cNvSpPr/>
            <p:nvPr/>
          </p:nvSpPr>
          <p:spPr>
            <a:xfrm>
              <a:off x="6770181" y="3364618"/>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TextBox 58">
              <a:extLst>
                <a:ext uri="{FF2B5EF4-FFF2-40B4-BE49-F238E27FC236}">
                  <a16:creationId xmlns:a16="http://schemas.microsoft.com/office/drawing/2014/main" id="{38FE3A7D-A59C-B6C1-AD11-27B9DCE6ED2B}"/>
                </a:ext>
              </a:extLst>
            </p:cNvPr>
            <p:cNvSpPr txBox="1"/>
            <p:nvPr/>
          </p:nvSpPr>
          <p:spPr>
            <a:xfrm>
              <a:off x="6659568" y="3372541"/>
              <a:ext cx="2706872" cy="307777"/>
            </a:xfrm>
            <a:prstGeom prst="rect">
              <a:avLst/>
            </a:prstGeom>
            <a:noFill/>
          </p:spPr>
          <p:txBody>
            <a:bodyPr wrap="square" rtlCol="1">
              <a:spAutoFit/>
            </a:bodyPr>
            <a:lstStyle/>
            <a:p>
              <a:endParaRPr lang="he-IL" sz="1400" dirty="0"/>
            </a:p>
          </p:txBody>
        </p:sp>
        <p:sp>
          <p:nvSpPr>
            <p:cNvPr id="60" name="TextBox 59">
              <a:extLst>
                <a:ext uri="{FF2B5EF4-FFF2-40B4-BE49-F238E27FC236}">
                  <a16:creationId xmlns:a16="http://schemas.microsoft.com/office/drawing/2014/main" id="{45CCB64D-A51C-7E94-CEEA-4541AB73531B}"/>
                </a:ext>
              </a:extLst>
            </p:cNvPr>
            <p:cNvSpPr txBox="1"/>
            <p:nvPr/>
          </p:nvSpPr>
          <p:spPr>
            <a:xfrm>
              <a:off x="6779426" y="3718003"/>
              <a:ext cx="2281374" cy="430887"/>
            </a:xfrm>
            <a:prstGeom prst="rect">
              <a:avLst/>
            </a:prstGeom>
            <a:noFill/>
          </p:spPr>
          <p:txBody>
            <a:bodyPr wrap="square" rtlCol="1">
              <a:spAutoFit/>
            </a:bodyPr>
            <a:lstStyle/>
            <a:p>
              <a:pPr algn="ctr"/>
              <a:r>
                <a:rPr lang="en-US" sz="2200" dirty="0"/>
                <a:t>Natural / Artificial</a:t>
              </a:r>
              <a:endParaRPr lang="he-IL" sz="2200" dirty="0"/>
            </a:p>
          </p:txBody>
        </p:sp>
      </p:grpSp>
      <p:cxnSp>
        <p:nvCxnSpPr>
          <p:cNvPr id="61" name="Straight Connector 60">
            <a:extLst>
              <a:ext uri="{FF2B5EF4-FFF2-40B4-BE49-F238E27FC236}">
                <a16:creationId xmlns:a16="http://schemas.microsoft.com/office/drawing/2014/main" id="{86AF82D3-DAB3-F431-AD73-E2FE5AF0E1FF}"/>
              </a:ext>
            </a:extLst>
          </p:cNvPr>
          <p:cNvCxnSpPr>
            <a:cxnSpLocks/>
          </p:cNvCxnSpPr>
          <p:nvPr/>
        </p:nvCxnSpPr>
        <p:spPr>
          <a:xfrm>
            <a:off x="4434036" y="5015132"/>
            <a:ext cx="880914" cy="0"/>
          </a:xfrm>
          <a:prstGeom prst="line">
            <a:avLst/>
          </a:prstGeom>
          <a:ln w="57150">
            <a:solidFill>
              <a:srgbClr val="005AB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9C3505-084B-1CFD-A6D0-1896342A35C1}"/>
              </a:ext>
            </a:extLst>
          </p:cNvPr>
          <p:cNvCxnSpPr>
            <a:cxnSpLocks/>
          </p:cNvCxnSpPr>
          <p:nvPr/>
        </p:nvCxnSpPr>
        <p:spPr>
          <a:xfrm>
            <a:off x="3309807" y="5016299"/>
            <a:ext cx="880914" cy="0"/>
          </a:xfrm>
          <a:prstGeom prst="line">
            <a:avLst/>
          </a:prstGeom>
          <a:ln w="57150">
            <a:solidFill>
              <a:srgbClr val="DC322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534F9B5-79D0-3230-4325-C6E3747650BA}"/>
              </a:ext>
            </a:extLst>
          </p:cNvPr>
          <p:cNvSpPr txBox="1"/>
          <p:nvPr/>
        </p:nvSpPr>
        <p:spPr>
          <a:xfrm>
            <a:off x="1019236" y="904935"/>
            <a:ext cx="2446686" cy="461665"/>
          </a:xfrm>
          <a:prstGeom prst="rect">
            <a:avLst/>
          </a:prstGeom>
          <a:noFill/>
        </p:spPr>
        <p:txBody>
          <a:bodyPr wrap="square" rtlCol="1">
            <a:spAutoFit/>
          </a:bodyPr>
          <a:lstStyle/>
          <a:p>
            <a:r>
              <a:rPr lang="en-US" sz="2400" b="1" dirty="0"/>
              <a:t>Priming paradigm</a:t>
            </a:r>
            <a:endParaRPr lang="en-US" sz="2400" dirty="0"/>
          </a:p>
        </p:txBody>
      </p:sp>
      <p:sp>
        <p:nvSpPr>
          <p:cNvPr id="63" name="TextBox 62">
            <a:extLst>
              <a:ext uri="{FF2B5EF4-FFF2-40B4-BE49-F238E27FC236}">
                <a16:creationId xmlns:a16="http://schemas.microsoft.com/office/drawing/2014/main" id="{1ED179AF-A36B-0FD3-7847-5086FEDD96B9}"/>
              </a:ext>
            </a:extLst>
          </p:cNvPr>
          <p:cNvSpPr txBox="1"/>
          <p:nvPr/>
        </p:nvSpPr>
        <p:spPr>
          <a:xfrm>
            <a:off x="6006274" y="1256588"/>
            <a:ext cx="2069800" cy="523220"/>
          </a:xfrm>
          <a:prstGeom prst="rect">
            <a:avLst/>
          </a:prstGeom>
          <a:noFill/>
        </p:spPr>
        <p:txBody>
          <a:bodyPr wrap="square" rtlCol="1">
            <a:spAutoFit/>
          </a:bodyPr>
          <a:lstStyle/>
          <a:p>
            <a:pPr algn="ctr"/>
            <a:r>
              <a:rPr lang="en-US" sz="2800" dirty="0">
                <a:solidFill>
                  <a:srgbClr val="DC3220"/>
                </a:solidFill>
              </a:rPr>
              <a:t>Incongruent</a:t>
            </a:r>
            <a:endParaRPr lang="he-IL" sz="2800" dirty="0">
              <a:solidFill>
                <a:srgbClr val="005AB5"/>
              </a:solidFill>
            </a:endParaRPr>
          </a:p>
        </p:txBody>
      </p:sp>
      <p:sp>
        <p:nvSpPr>
          <p:cNvPr id="128" name="TextBox 127">
            <a:extLst>
              <a:ext uri="{FF2B5EF4-FFF2-40B4-BE49-F238E27FC236}">
                <a16:creationId xmlns:a16="http://schemas.microsoft.com/office/drawing/2014/main" id="{97A0AD6A-FA98-97F4-F876-EF7961E96DDC}"/>
              </a:ext>
            </a:extLst>
          </p:cNvPr>
          <p:cNvSpPr txBox="1"/>
          <p:nvPr/>
        </p:nvSpPr>
        <p:spPr>
          <a:xfrm>
            <a:off x="8224303" y="1256588"/>
            <a:ext cx="1712014" cy="523220"/>
          </a:xfrm>
          <a:prstGeom prst="rect">
            <a:avLst/>
          </a:prstGeom>
          <a:noFill/>
        </p:spPr>
        <p:txBody>
          <a:bodyPr wrap="square" rtlCol="1">
            <a:spAutoFit/>
          </a:bodyPr>
          <a:lstStyle/>
          <a:p>
            <a:pPr algn="ctr"/>
            <a:r>
              <a:rPr lang="en-US" sz="2800" dirty="0">
                <a:solidFill>
                  <a:srgbClr val="005AB5"/>
                </a:solidFill>
              </a:rPr>
              <a:t>Congruent</a:t>
            </a:r>
            <a:endParaRPr lang="he-IL" sz="2800" dirty="0">
              <a:solidFill>
                <a:srgbClr val="005AB5"/>
              </a:solidFill>
            </a:endParaRPr>
          </a:p>
        </p:txBody>
      </p:sp>
    </p:spTree>
    <p:extLst>
      <p:ext uri="{BB962C8B-B14F-4D97-AF65-F5344CB8AC3E}">
        <p14:creationId xmlns:p14="http://schemas.microsoft.com/office/powerpoint/2010/main" val="1259296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991B5-D021-E209-FF48-F76E3F045331}"/>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Measuring the Unconscious effect</a:t>
            </a:r>
          </a:p>
        </p:txBody>
      </p:sp>
      <p:grpSp>
        <p:nvGrpSpPr>
          <p:cNvPr id="9" name="Group 8">
            <a:extLst>
              <a:ext uri="{FF2B5EF4-FFF2-40B4-BE49-F238E27FC236}">
                <a16:creationId xmlns:a16="http://schemas.microsoft.com/office/drawing/2014/main" id="{62FD39B8-F94F-8C7B-CD18-12D7B413040C}"/>
              </a:ext>
            </a:extLst>
          </p:cNvPr>
          <p:cNvGrpSpPr/>
          <p:nvPr/>
        </p:nvGrpSpPr>
        <p:grpSpPr>
          <a:xfrm>
            <a:off x="631541" y="2390065"/>
            <a:ext cx="2446686" cy="3109035"/>
            <a:chOff x="1432503" y="2625722"/>
            <a:chExt cx="2569404" cy="3019583"/>
          </a:xfrm>
        </p:grpSpPr>
        <p:cxnSp>
          <p:nvCxnSpPr>
            <p:cNvPr id="10" name="Straight Arrow Connector 9">
              <a:extLst>
                <a:ext uri="{FF2B5EF4-FFF2-40B4-BE49-F238E27FC236}">
                  <a16:creationId xmlns:a16="http://schemas.microsoft.com/office/drawing/2014/main" id="{7C7F55EE-355F-6D38-8D15-95797D781837}"/>
                </a:ext>
              </a:extLst>
            </p:cNvPr>
            <p:cNvCxnSpPr>
              <a:cxnSpLocks/>
            </p:cNvCxnSpPr>
            <p:nvPr/>
          </p:nvCxnSpPr>
          <p:spPr>
            <a:xfrm>
              <a:off x="1432503" y="2625722"/>
              <a:ext cx="2569404" cy="301958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EB49B2D-0786-4D07-7213-6809F469E13D}"/>
                </a:ext>
              </a:extLst>
            </p:cNvPr>
            <p:cNvSpPr txBox="1"/>
            <p:nvPr/>
          </p:nvSpPr>
          <p:spPr>
            <a:xfrm rot="3001931">
              <a:off x="1981896" y="4030919"/>
              <a:ext cx="1190931" cy="280280"/>
            </a:xfrm>
            <a:prstGeom prst="rect">
              <a:avLst/>
            </a:prstGeom>
            <a:noFill/>
          </p:spPr>
          <p:txBody>
            <a:bodyPr wrap="square" rtlCol="1">
              <a:spAutoFit/>
            </a:bodyPr>
            <a:lstStyle/>
            <a:p>
              <a:pPr algn="ctr"/>
              <a:r>
                <a:rPr lang="en-US" b="1" dirty="0"/>
                <a:t>Time</a:t>
              </a:r>
              <a:endParaRPr lang="he-IL" b="1" dirty="0"/>
            </a:p>
          </p:txBody>
        </p:sp>
      </p:grpSp>
      <p:grpSp>
        <p:nvGrpSpPr>
          <p:cNvPr id="12" name="Group 11">
            <a:extLst>
              <a:ext uri="{FF2B5EF4-FFF2-40B4-BE49-F238E27FC236}">
                <a16:creationId xmlns:a16="http://schemas.microsoft.com/office/drawing/2014/main" id="{F5EEE737-826F-0BE1-AFF1-981BA67C97A8}"/>
              </a:ext>
            </a:extLst>
          </p:cNvPr>
          <p:cNvGrpSpPr/>
          <p:nvPr/>
        </p:nvGrpSpPr>
        <p:grpSpPr>
          <a:xfrm>
            <a:off x="1128317" y="1625204"/>
            <a:ext cx="2290619" cy="1182255"/>
            <a:chOff x="1487053" y="2456872"/>
            <a:chExt cx="2290619" cy="1182255"/>
          </a:xfrm>
        </p:grpSpPr>
        <p:sp>
          <p:nvSpPr>
            <p:cNvPr id="13" name="Rectangle: Rounded Corners 12">
              <a:extLst>
                <a:ext uri="{FF2B5EF4-FFF2-40B4-BE49-F238E27FC236}">
                  <a16:creationId xmlns:a16="http://schemas.microsoft.com/office/drawing/2014/main" id="{71040332-DB33-8BC1-6E3D-0C6B8741FD64}"/>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a:extLst>
                <a:ext uri="{FF2B5EF4-FFF2-40B4-BE49-F238E27FC236}">
                  <a16:creationId xmlns:a16="http://schemas.microsoft.com/office/drawing/2014/main" id="{5A8003A3-3231-E662-2E02-EA6ED02EF972}"/>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Rectangle 14">
              <a:extLst>
                <a:ext uri="{FF2B5EF4-FFF2-40B4-BE49-F238E27FC236}">
                  <a16:creationId xmlns:a16="http://schemas.microsoft.com/office/drawing/2014/main" id="{2C1E3908-84B9-94EA-5AFD-5CA98E35F2E6}"/>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59F4144F-BF9D-B1D3-B04B-2D73C6B0A5CE}"/>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a:extLst>
                <a:ext uri="{FF2B5EF4-FFF2-40B4-BE49-F238E27FC236}">
                  <a16:creationId xmlns:a16="http://schemas.microsoft.com/office/drawing/2014/main" id="{97CFBED6-D82E-CCC7-4D6A-711DA3012C5D}"/>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1732E0CC-4B95-48EA-51B8-857BED085F4E}"/>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Rectangle 18">
              <a:extLst>
                <a:ext uri="{FF2B5EF4-FFF2-40B4-BE49-F238E27FC236}">
                  <a16:creationId xmlns:a16="http://schemas.microsoft.com/office/drawing/2014/main" id="{C9378704-D839-4CC7-30C9-7972C2EF6CB7}"/>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Rectangle 19">
              <a:extLst>
                <a:ext uri="{FF2B5EF4-FFF2-40B4-BE49-F238E27FC236}">
                  <a16:creationId xmlns:a16="http://schemas.microsoft.com/office/drawing/2014/main" id="{59D6E061-3A03-85CA-4854-BAB74A4DD474}"/>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C1CE0D0F-6F41-B463-6204-1DA2275717AB}"/>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Rectangle 21">
              <a:extLst>
                <a:ext uri="{FF2B5EF4-FFF2-40B4-BE49-F238E27FC236}">
                  <a16:creationId xmlns:a16="http://schemas.microsoft.com/office/drawing/2014/main" id="{99532224-8A90-F505-5458-097C3064D468}"/>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Rectangle 22">
              <a:extLst>
                <a:ext uri="{FF2B5EF4-FFF2-40B4-BE49-F238E27FC236}">
                  <a16:creationId xmlns:a16="http://schemas.microsoft.com/office/drawing/2014/main" id="{47F1FF0D-E09E-3F05-2D8D-8F1DFD2AF5CA}"/>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Rectangle 23">
              <a:extLst>
                <a:ext uri="{FF2B5EF4-FFF2-40B4-BE49-F238E27FC236}">
                  <a16:creationId xmlns:a16="http://schemas.microsoft.com/office/drawing/2014/main" id="{9D798DAE-BB45-07F9-9D04-1BE729096B31}"/>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Rectangle 24">
              <a:extLst>
                <a:ext uri="{FF2B5EF4-FFF2-40B4-BE49-F238E27FC236}">
                  <a16:creationId xmlns:a16="http://schemas.microsoft.com/office/drawing/2014/main" id="{BA047A07-5046-45B0-37FC-1FB04568C582}"/>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Rectangle 25">
              <a:extLst>
                <a:ext uri="{FF2B5EF4-FFF2-40B4-BE49-F238E27FC236}">
                  <a16:creationId xmlns:a16="http://schemas.microsoft.com/office/drawing/2014/main" id="{CC26C39C-2548-AD16-F6BB-4157AFD108A5}"/>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287C9396-51A9-1405-B183-D0ECB4122B31}"/>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E781BB54-AC4F-A21D-09D3-FAC26796FB49}"/>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8CA0ED82-36C3-3614-8A98-2D9025A8855D}"/>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95B187E9-D311-0104-5D38-03CF0BD81A58}"/>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31" name="Group 30">
            <a:extLst>
              <a:ext uri="{FF2B5EF4-FFF2-40B4-BE49-F238E27FC236}">
                <a16:creationId xmlns:a16="http://schemas.microsoft.com/office/drawing/2014/main" id="{521863BA-E397-9B1A-3BE2-1D56090D68AB}"/>
              </a:ext>
            </a:extLst>
          </p:cNvPr>
          <p:cNvGrpSpPr/>
          <p:nvPr/>
        </p:nvGrpSpPr>
        <p:grpSpPr>
          <a:xfrm>
            <a:off x="1663991" y="2216581"/>
            <a:ext cx="2290619" cy="1182255"/>
            <a:chOff x="4322616" y="2456872"/>
            <a:chExt cx="2290619" cy="1182255"/>
          </a:xfrm>
        </p:grpSpPr>
        <p:sp>
          <p:nvSpPr>
            <p:cNvPr id="32" name="Rectangle: Rounded Corners 31">
              <a:extLst>
                <a:ext uri="{FF2B5EF4-FFF2-40B4-BE49-F238E27FC236}">
                  <a16:creationId xmlns:a16="http://schemas.microsoft.com/office/drawing/2014/main" id="{7CB56823-F14B-3A16-D593-D8F9BD85673E}"/>
                </a:ext>
              </a:extLst>
            </p:cNvPr>
            <p:cNvSpPr/>
            <p:nvPr/>
          </p:nvSpPr>
          <p:spPr>
            <a:xfrm>
              <a:off x="4322616"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TextBox 32">
              <a:extLst>
                <a:ext uri="{FF2B5EF4-FFF2-40B4-BE49-F238E27FC236}">
                  <a16:creationId xmlns:a16="http://schemas.microsoft.com/office/drawing/2014/main" id="{84E360E4-44AB-DD01-FA82-2F04B529C482}"/>
                </a:ext>
              </a:extLst>
            </p:cNvPr>
            <p:cNvSpPr txBox="1"/>
            <p:nvPr/>
          </p:nvSpPr>
          <p:spPr>
            <a:xfrm>
              <a:off x="4479634" y="2705392"/>
              <a:ext cx="1976582" cy="523220"/>
            </a:xfrm>
            <a:prstGeom prst="rect">
              <a:avLst/>
            </a:prstGeom>
            <a:noFill/>
          </p:spPr>
          <p:txBody>
            <a:bodyPr wrap="square" rtlCol="1">
              <a:spAutoFit/>
            </a:bodyPr>
            <a:lstStyle/>
            <a:p>
              <a:pPr algn="ctr"/>
              <a:r>
                <a:rPr lang="en-US" sz="2800" dirty="0">
                  <a:solidFill>
                    <a:srgbClr val="DC3220"/>
                  </a:solidFill>
                </a:rPr>
                <a:t>CLOUD</a:t>
              </a:r>
              <a:endParaRPr lang="he-IL" sz="2800" dirty="0">
                <a:solidFill>
                  <a:srgbClr val="DC3220"/>
                </a:solidFill>
              </a:endParaRPr>
            </a:p>
          </p:txBody>
        </p:sp>
      </p:grpSp>
      <p:grpSp>
        <p:nvGrpSpPr>
          <p:cNvPr id="34" name="Group 33">
            <a:extLst>
              <a:ext uri="{FF2B5EF4-FFF2-40B4-BE49-F238E27FC236}">
                <a16:creationId xmlns:a16="http://schemas.microsoft.com/office/drawing/2014/main" id="{5F028C78-C17E-7C0C-C3BE-D62D48A9DB68}"/>
              </a:ext>
            </a:extLst>
          </p:cNvPr>
          <p:cNvGrpSpPr/>
          <p:nvPr/>
        </p:nvGrpSpPr>
        <p:grpSpPr>
          <a:xfrm>
            <a:off x="2192493" y="2878751"/>
            <a:ext cx="2290619" cy="1182255"/>
            <a:chOff x="1487053" y="2456872"/>
            <a:chExt cx="2290619" cy="1182255"/>
          </a:xfrm>
        </p:grpSpPr>
        <p:sp>
          <p:nvSpPr>
            <p:cNvPr id="35" name="Rectangle: Rounded Corners 34">
              <a:extLst>
                <a:ext uri="{FF2B5EF4-FFF2-40B4-BE49-F238E27FC236}">
                  <a16:creationId xmlns:a16="http://schemas.microsoft.com/office/drawing/2014/main" id="{DE26B0BA-781D-4F03-8C37-4B002524ED98}"/>
                </a:ext>
              </a:extLst>
            </p:cNvPr>
            <p:cNvSpPr/>
            <p:nvPr/>
          </p:nvSpPr>
          <p:spPr>
            <a:xfrm>
              <a:off x="1487053" y="2456872"/>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84E39407-F914-D13F-1A7B-95799F1E5206}"/>
                </a:ext>
              </a:extLst>
            </p:cNvPr>
            <p:cNvSpPr/>
            <p:nvPr/>
          </p:nvSpPr>
          <p:spPr>
            <a:xfrm>
              <a:off x="1959700" y="285591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C918F5D8-2FFD-89FD-FD9E-E219BAA1A5A8}"/>
                </a:ext>
              </a:extLst>
            </p:cNvPr>
            <p:cNvSpPr/>
            <p:nvPr/>
          </p:nvSpPr>
          <p:spPr>
            <a:xfrm>
              <a:off x="2296250" y="29519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Rectangle 37">
              <a:extLst>
                <a:ext uri="{FF2B5EF4-FFF2-40B4-BE49-F238E27FC236}">
                  <a16:creationId xmlns:a16="http://schemas.microsoft.com/office/drawing/2014/main" id="{2B2CE8F5-AA8D-667E-C49B-713A401F351D}"/>
                </a:ext>
              </a:extLst>
            </p:cNvPr>
            <p:cNvSpPr/>
            <p:nvPr/>
          </p:nvSpPr>
          <p:spPr>
            <a:xfrm>
              <a:off x="2604367" y="281860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Rectangle 38">
              <a:extLst>
                <a:ext uri="{FF2B5EF4-FFF2-40B4-BE49-F238E27FC236}">
                  <a16:creationId xmlns:a16="http://schemas.microsoft.com/office/drawing/2014/main" id="{FCA3BD21-B317-EFF5-AA1C-9B45D83B88CD}"/>
                </a:ext>
              </a:extLst>
            </p:cNvPr>
            <p:cNvSpPr/>
            <p:nvPr/>
          </p:nvSpPr>
          <p:spPr>
            <a:xfrm>
              <a:off x="2546352" y="2977355"/>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Rectangle 39">
              <a:extLst>
                <a:ext uri="{FF2B5EF4-FFF2-40B4-BE49-F238E27FC236}">
                  <a16:creationId xmlns:a16="http://schemas.microsoft.com/office/drawing/2014/main" id="{62244DC8-B14B-3547-DBA0-E8A81AE49C6B}"/>
                </a:ext>
              </a:extLst>
            </p:cNvPr>
            <p:cNvSpPr/>
            <p:nvPr/>
          </p:nvSpPr>
          <p:spPr>
            <a:xfrm>
              <a:off x="2903975" y="3047999"/>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Rectangle 40">
              <a:extLst>
                <a:ext uri="{FF2B5EF4-FFF2-40B4-BE49-F238E27FC236}">
                  <a16:creationId xmlns:a16="http://schemas.microsoft.com/office/drawing/2014/main" id="{FFC03707-30F8-7104-683B-E53793AD1E97}"/>
                </a:ext>
              </a:extLst>
            </p:cNvPr>
            <p:cNvSpPr/>
            <p:nvPr/>
          </p:nvSpPr>
          <p:spPr>
            <a:xfrm>
              <a:off x="2960985" y="283130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Rectangle 41">
              <a:extLst>
                <a:ext uri="{FF2B5EF4-FFF2-40B4-BE49-F238E27FC236}">
                  <a16:creationId xmlns:a16="http://schemas.microsoft.com/office/drawing/2014/main" id="{C76A0095-DBBA-1555-53DD-BED41D27FA6E}"/>
                </a:ext>
              </a:extLst>
            </p:cNvPr>
            <p:cNvSpPr/>
            <p:nvPr/>
          </p:nvSpPr>
          <p:spPr>
            <a:xfrm>
              <a:off x="1991746" y="314404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Rectangle 42">
              <a:extLst>
                <a:ext uri="{FF2B5EF4-FFF2-40B4-BE49-F238E27FC236}">
                  <a16:creationId xmlns:a16="http://schemas.microsoft.com/office/drawing/2014/main" id="{8952E1F8-FB19-8866-02FC-6EFDDDB67A63}"/>
                </a:ext>
              </a:extLst>
            </p:cNvPr>
            <p:cNvSpPr/>
            <p:nvPr/>
          </p:nvSpPr>
          <p:spPr>
            <a:xfrm>
              <a:off x="2414314" y="3132822"/>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Rectangle 43">
              <a:extLst>
                <a:ext uri="{FF2B5EF4-FFF2-40B4-BE49-F238E27FC236}">
                  <a16:creationId xmlns:a16="http://schemas.microsoft.com/office/drawing/2014/main" id="{9213470E-D287-00AE-8481-D17EE0EA123D}"/>
                </a:ext>
              </a:extLst>
            </p:cNvPr>
            <p:cNvSpPr/>
            <p:nvPr/>
          </p:nvSpPr>
          <p:spPr>
            <a:xfrm rot="2700000">
              <a:off x="2354265" y="2796488"/>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Rectangle 44">
              <a:extLst>
                <a:ext uri="{FF2B5EF4-FFF2-40B4-BE49-F238E27FC236}">
                  <a16:creationId xmlns:a16="http://schemas.microsoft.com/office/drawing/2014/main" id="{73E1E232-34FC-6BCC-CE18-D57B634A1A6F}"/>
                </a:ext>
              </a:extLst>
            </p:cNvPr>
            <p:cNvSpPr/>
            <p:nvPr/>
          </p:nvSpPr>
          <p:spPr>
            <a:xfrm rot="2700000">
              <a:off x="2773043" y="293171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Rectangle 45">
              <a:extLst>
                <a:ext uri="{FF2B5EF4-FFF2-40B4-BE49-F238E27FC236}">
                  <a16:creationId xmlns:a16="http://schemas.microsoft.com/office/drawing/2014/main" id="{1AC9F027-0FDF-806C-E2DC-07FB78B8A89E}"/>
                </a:ext>
              </a:extLst>
            </p:cNvPr>
            <p:cNvSpPr/>
            <p:nvPr/>
          </p:nvSpPr>
          <p:spPr>
            <a:xfrm>
              <a:off x="2272448" y="291445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Rectangle 46">
              <a:extLst>
                <a:ext uri="{FF2B5EF4-FFF2-40B4-BE49-F238E27FC236}">
                  <a16:creationId xmlns:a16="http://schemas.microsoft.com/office/drawing/2014/main" id="{A9E73B31-13A5-311A-C7D2-39DAEF339CEC}"/>
                </a:ext>
              </a:extLst>
            </p:cNvPr>
            <p:cNvSpPr/>
            <p:nvPr/>
          </p:nvSpPr>
          <p:spPr>
            <a:xfrm rot="2700000">
              <a:off x="2084506" y="3014860"/>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Rectangle 47">
              <a:extLst>
                <a:ext uri="{FF2B5EF4-FFF2-40B4-BE49-F238E27FC236}">
                  <a16:creationId xmlns:a16="http://schemas.microsoft.com/office/drawing/2014/main" id="{F92D20C6-13A6-7198-44EF-43D8F467EFE6}"/>
                </a:ext>
              </a:extLst>
            </p:cNvPr>
            <p:cNvSpPr/>
            <p:nvPr/>
          </p:nvSpPr>
          <p:spPr>
            <a:xfrm rot="2700000">
              <a:off x="2554040" y="309632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Rectangle 48">
              <a:extLst>
                <a:ext uri="{FF2B5EF4-FFF2-40B4-BE49-F238E27FC236}">
                  <a16:creationId xmlns:a16="http://schemas.microsoft.com/office/drawing/2014/main" id="{A1ED853B-9791-C2CA-0E59-795600EA5A32}"/>
                </a:ext>
              </a:extLst>
            </p:cNvPr>
            <p:cNvSpPr/>
            <p:nvPr/>
          </p:nvSpPr>
          <p:spPr>
            <a:xfrm rot="2700000">
              <a:off x="2972818" y="2987974"/>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 name="Rectangle 49">
              <a:extLst>
                <a:ext uri="{FF2B5EF4-FFF2-40B4-BE49-F238E27FC236}">
                  <a16:creationId xmlns:a16="http://schemas.microsoft.com/office/drawing/2014/main" id="{78738E34-D941-E41E-2DAA-55F422E0D597}"/>
                </a:ext>
              </a:extLst>
            </p:cNvPr>
            <p:cNvSpPr/>
            <p:nvPr/>
          </p:nvSpPr>
          <p:spPr>
            <a:xfrm rot="2700000">
              <a:off x="2262148" y="3051481"/>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Rectangle 50">
              <a:extLst>
                <a:ext uri="{FF2B5EF4-FFF2-40B4-BE49-F238E27FC236}">
                  <a16:creationId xmlns:a16="http://schemas.microsoft.com/office/drawing/2014/main" id="{C941D37B-2ADA-16A1-45A3-6B88CC278DCB}"/>
                </a:ext>
              </a:extLst>
            </p:cNvPr>
            <p:cNvSpPr/>
            <p:nvPr/>
          </p:nvSpPr>
          <p:spPr>
            <a:xfrm rot="2700000">
              <a:off x="2612344" y="290105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Rectangle 51">
              <a:extLst>
                <a:ext uri="{FF2B5EF4-FFF2-40B4-BE49-F238E27FC236}">
                  <a16:creationId xmlns:a16="http://schemas.microsoft.com/office/drawing/2014/main" id="{5CC00308-F5D0-7615-12FF-28BBDD091425}"/>
                </a:ext>
              </a:extLst>
            </p:cNvPr>
            <p:cNvSpPr/>
            <p:nvPr/>
          </p:nvSpPr>
          <p:spPr>
            <a:xfrm rot="2700000">
              <a:off x="2742495" y="3077663"/>
              <a:ext cx="192088" cy="1920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3" name="Group 52">
            <a:extLst>
              <a:ext uri="{FF2B5EF4-FFF2-40B4-BE49-F238E27FC236}">
                <a16:creationId xmlns:a16="http://schemas.microsoft.com/office/drawing/2014/main" id="{4A719DF5-491F-4D5F-2D05-F868AA2D1543}"/>
              </a:ext>
            </a:extLst>
          </p:cNvPr>
          <p:cNvGrpSpPr/>
          <p:nvPr/>
        </p:nvGrpSpPr>
        <p:grpSpPr>
          <a:xfrm>
            <a:off x="2648754" y="3528815"/>
            <a:ext cx="2706872" cy="1182255"/>
            <a:chOff x="6659568" y="3364618"/>
            <a:chExt cx="2706872" cy="1182255"/>
          </a:xfrm>
        </p:grpSpPr>
        <p:sp>
          <p:nvSpPr>
            <p:cNvPr id="54" name="Rectangle: Rounded Corners 53">
              <a:extLst>
                <a:ext uri="{FF2B5EF4-FFF2-40B4-BE49-F238E27FC236}">
                  <a16:creationId xmlns:a16="http://schemas.microsoft.com/office/drawing/2014/main" id="{B52A891B-2548-F35A-C49B-405994967407}"/>
                </a:ext>
              </a:extLst>
            </p:cNvPr>
            <p:cNvSpPr/>
            <p:nvPr/>
          </p:nvSpPr>
          <p:spPr>
            <a:xfrm>
              <a:off x="6770181" y="3364618"/>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TextBox 54">
              <a:extLst>
                <a:ext uri="{FF2B5EF4-FFF2-40B4-BE49-F238E27FC236}">
                  <a16:creationId xmlns:a16="http://schemas.microsoft.com/office/drawing/2014/main" id="{24BA7DEA-7BEB-34B9-F740-F8E1E2FC9584}"/>
                </a:ext>
              </a:extLst>
            </p:cNvPr>
            <p:cNvSpPr txBox="1"/>
            <p:nvPr/>
          </p:nvSpPr>
          <p:spPr>
            <a:xfrm>
              <a:off x="6659568" y="3372541"/>
              <a:ext cx="2706872" cy="307777"/>
            </a:xfrm>
            <a:prstGeom prst="rect">
              <a:avLst/>
            </a:prstGeom>
            <a:noFill/>
          </p:spPr>
          <p:txBody>
            <a:bodyPr wrap="square" rtlCol="1">
              <a:spAutoFit/>
            </a:bodyPr>
            <a:lstStyle/>
            <a:p>
              <a:endParaRPr lang="he-IL" sz="1400" dirty="0"/>
            </a:p>
          </p:txBody>
        </p:sp>
        <p:sp>
          <p:nvSpPr>
            <p:cNvPr id="56" name="TextBox 55">
              <a:extLst>
                <a:ext uri="{FF2B5EF4-FFF2-40B4-BE49-F238E27FC236}">
                  <a16:creationId xmlns:a16="http://schemas.microsoft.com/office/drawing/2014/main" id="{805A4957-1443-3DA1-D764-9688B67FC0BE}"/>
                </a:ext>
              </a:extLst>
            </p:cNvPr>
            <p:cNvSpPr txBox="1"/>
            <p:nvPr/>
          </p:nvSpPr>
          <p:spPr>
            <a:xfrm>
              <a:off x="6931822" y="3634391"/>
              <a:ext cx="1976582" cy="523220"/>
            </a:xfrm>
            <a:prstGeom prst="rect">
              <a:avLst/>
            </a:prstGeom>
            <a:noFill/>
          </p:spPr>
          <p:txBody>
            <a:bodyPr wrap="square" rtlCol="1">
              <a:spAutoFit/>
            </a:bodyPr>
            <a:lstStyle/>
            <a:p>
              <a:pPr algn="ctr"/>
              <a:r>
                <a:rPr lang="en-US" sz="2800" dirty="0">
                  <a:solidFill>
                    <a:srgbClr val="005AB5"/>
                  </a:solidFill>
                </a:rPr>
                <a:t>radio       </a:t>
              </a:r>
              <a:endParaRPr lang="he-IL" sz="2800" dirty="0">
                <a:solidFill>
                  <a:srgbClr val="005AB5"/>
                </a:solidFill>
              </a:endParaRPr>
            </a:p>
          </p:txBody>
        </p:sp>
      </p:grpSp>
      <p:grpSp>
        <p:nvGrpSpPr>
          <p:cNvPr id="57" name="Group 56">
            <a:extLst>
              <a:ext uri="{FF2B5EF4-FFF2-40B4-BE49-F238E27FC236}">
                <a16:creationId xmlns:a16="http://schemas.microsoft.com/office/drawing/2014/main" id="{74A89251-5FB6-CD4A-3365-960D85C33FE4}"/>
              </a:ext>
            </a:extLst>
          </p:cNvPr>
          <p:cNvGrpSpPr/>
          <p:nvPr/>
        </p:nvGrpSpPr>
        <p:grpSpPr>
          <a:xfrm>
            <a:off x="3109342" y="4230860"/>
            <a:ext cx="2706872" cy="1182255"/>
            <a:chOff x="6659568" y="3364618"/>
            <a:chExt cx="2706872" cy="1182255"/>
          </a:xfrm>
        </p:grpSpPr>
        <p:sp>
          <p:nvSpPr>
            <p:cNvPr id="58" name="Rectangle: Rounded Corners 57">
              <a:extLst>
                <a:ext uri="{FF2B5EF4-FFF2-40B4-BE49-F238E27FC236}">
                  <a16:creationId xmlns:a16="http://schemas.microsoft.com/office/drawing/2014/main" id="{9E435277-2F6C-9964-A5E9-27398821E1B9}"/>
                </a:ext>
              </a:extLst>
            </p:cNvPr>
            <p:cNvSpPr/>
            <p:nvPr/>
          </p:nvSpPr>
          <p:spPr>
            <a:xfrm>
              <a:off x="6770181" y="3364618"/>
              <a:ext cx="2290619" cy="11822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TextBox 58">
              <a:extLst>
                <a:ext uri="{FF2B5EF4-FFF2-40B4-BE49-F238E27FC236}">
                  <a16:creationId xmlns:a16="http://schemas.microsoft.com/office/drawing/2014/main" id="{38FE3A7D-A59C-B6C1-AD11-27B9DCE6ED2B}"/>
                </a:ext>
              </a:extLst>
            </p:cNvPr>
            <p:cNvSpPr txBox="1"/>
            <p:nvPr/>
          </p:nvSpPr>
          <p:spPr>
            <a:xfrm>
              <a:off x="6659568" y="3372541"/>
              <a:ext cx="2706872" cy="307777"/>
            </a:xfrm>
            <a:prstGeom prst="rect">
              <a:avLst/>
            </a:prstGeom>
            <a:noFill/>
          </p:spPr>
          <p:txBody>
            <a:bodyPr wrap="square" rtlCol="1">
              <a:spAutoFit/>
            </a:bodyPr>
            <a:lstStyle/>
            <a:p>
              <a:endParaRPr lang="he-IL" sz="1400" dirty="0"/>
            </a:p>
          </p:txBody>
        </p:sp>
        <p:sp>
          <p:nvSpPr>
            <p:cNvPr id="60" name="TextBox 59">
              <a:extLst>
                <a:ext uri="{FF2B5EF4-FFF2-40B4-BE49-F238E27FC236}">
                  <a16:creationId xmlns:a16="http://schemas.microsoft.com/office/drawing/2014/main" id="{45CCB64D-A51C-7E94-CEEA-4541AB73531B}"/>
                </a:ext>
              </a:extLst>
            </p:cNvPr>
            <p:cNvSpPr txBox="1"/>
            <p:nvPr/>
          </p:nvSpPr>
          <p:spPr>
            <a:xfrm>
              <a:off x="6779426" y="3718003"/>
              <a:ext cx="2281374" cy="430887"/>
            </a:xfrm>
            <a:prstGeom prst="rect">
              <a:avLst/>
            </a:prstGeom>
            <a:noFill/>
          </p:spPr>
          <p:txBody>
            <a:bodyPr wrap="square" rtlCol="1">
              <a:spAutoFit/>
            </a:bodyPr>
            <a:lstStyle/>
            <a:p>
              <a:pPr algn="ctr"/>
              <a:r>
                <a:rPr lang="en-US" sz="2200" dirty="0"/>
                <a:t>Natural / Artificial</a:t>
              </a:r>
              <a:endParaRPr lang="he-IL" sz="2200" dirty="0"/>
            </a:p>
          </p:txBody>
        </p:sp>
      </p:grpSp>
      <p:cxnSp>
        <p:nvCxnSpPr>
          <p:cNvPr id="61" name="Straight Connector 60">
            <a:extLst>
              <a:ext uri="{FF2B5EF4-FFF2-40B4-BE49-F238E27FC236}">
                <a16:creationId xmlns:a16="http://schemas.microsoft.com/office/drawing/2014/main" id="{86AF82D3-DAB3-F431-AD73-E2FE5AF0E1FF}"/>
              </a:ext>
            </a:extLst>
          </p:cNvPr>
          <p:cNvCxnSpPr>
            <a:cxnSpLocks/>
          </p:cNvCxnSpPr>
          <p:nvPr/>
        </p:nvCxnSpPr>
        <p:spPr>
          <a:xfrm>
            <a:off x="4434036" y="5015132"/>
            <a:ext cx="880914" cy="0"/>
          </a:xfrm>
          <a:prstGeom prst="line">
            <a:avLst/>
          </a:prstGeom>
          <a:ln w="57150">
            <a:solidFill>
              <a:srgbClr val="005AB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9C3505-084B-1CFD-A6D0-1896342A35C1}"/>
              </a:ext>
            </a:extLst>
          </p:cNvPr>
          <p:cNvCxnSpPr>
            <a:cxnSpLocks/>
          </p:cNvCxnSpPr>
          <p:nvPr/>
        </p:nvCxnSpPr>
        <p:spPr>
          <a:xfrm>
            <a:off x="3309807" y="5016299"/>
            <a:ext cx="880914" cy="0"/>
          </a:xfrm>
          <a:prstGeom prst="line">
            <a:avLst/>
          </a:prstGeom>
          <a:ln w="57150">
            <a:solidFill>
              <a:srgbClr val="DC3220"/>
            </a:solidFill>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C6D9E131-D1E4-7970-6719-7CE1C1A4CEBD}"/>
              </a:ext>
            </a:extLst>
          </p:cNvPr>
          <p:cNvGrpSpPr/>
          <p:nvPr/>
        </p:nvGrpSpPr>
        <p:grpSpPr>
          <a:xfrm>
            <a:off x="5591526" y="1927809"/>
            <a:ext cx="4598103" cy="2196068"/>
            <a:chOff x="5591526" y="1927809"/>
            <a:chExt cx="4598103" cy="2196068"/>
          </a:xfrm>
        </p:grpSpPr>
        <p:sp>
          <p:nvSpPr>
            <p:cNvPr id="129" name="Rectangle 128">
              <a:extLst>
                <a:ext uri="{FF2B5EF4-FFF2-40B4-BE49-F238E27FC236}">
                  <a16:creationId xmlns:a16="http://schemas.microsoft.com/office/drawing/2014/main" id="{B945E088-55F1-E163-3EB0-C37499F65279}"/>
                </a:ext>
              </a:extLst>
            </p:cNvPr>
            <p:cNvSpPr/>
            <p:nvPr/>
          </p:nvSpPr>
          <p:spPr>
            <a:xfrm>
              <a:off x="8353864" y="3118037"/>
              <a:ext cx="1366840" cy="1005839"/>
            </a:xfrm>
            <a:prstGeom prst="rect">
              <a:avLst/>
            </a:prstGeom>
            <a:solidFill>
              <a:srgbClr val="005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1" name="Rectangle 130">
              <a:extLst>
                <a:ext uri="{FF2B5EF4-FFF2-40B4-BE49-F238E27FC236}">
                  <a16:creationId xmlns:a16="http://schemas.microsoft.com/office/drawing/2014/main" id="{0BE9E4E3-7A50-AD0B-7E96-A0829B509F9F}"/>
                </a:ext>
              </a:extLst>
            </p:cNvPr>
            <p:cNvSpPr/>
            <p:nvPr/>
          </p:nvSpPr>
          <p:spPr>
            <a:xfrm>
              <a:off x="6357754" y="2334822"/>
              <a:ext cx="1366840" cy="1789055"/>
            </a:xfrm>
            <a:prstGeom prst="rect">
              <a:avLst/>
            </a:prstGeom>
            <a:solidFill>
              <a:srgbClr val="DC3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6" name="Straight Connector 5">
              <a:extLst>
                <a:ext uri="{FF2B5EF4-FFF2-40B4-BE49-F238E27FC236}">
                  <a16:creationId xmlns:a16="http://schemas.microsoft.com/office/drawing/2014/main" id="{6F1F08FE-4598-938E-4C6A-33047BB2F9DE}"/>
                </a:ext>
              </a:extLst>
            </p:cNvPr>
            <p:cNvCxnSpPr/>
            <p:nvPr/>
          </p:nvCxnSpPr>
          <p:spPr>
            <a:xfrm>
              <a:off x="6070663" y="1927809"/>
              <a:ext cx="0" cy="21960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91554BB-AB3C-DD90-7E16-36B6D94F158B}"/>
                </a:ext>
              </a:extLst>
            </p:cNvPr>
            <p:cNvCxnSpPr>
              <a:cxnSpLocks/>
            </p:cNvCxnSpPr>
            <p:nvPr/>
          </p:nvCxnSpPr>
          <p:spPr>
            <a:xfrm>
              <a:off x="6053191" y="4123877"/>
              <a:ext cx="41364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8ADDCA58-453B-AF4E-BCE2-A0153E99D2EC}"/>
                </a:ext>
              </a:extLst>
            </p:cNvPr>
            <p:cNvSpPr txBox="1"/>
            <p:nvPr/>
          </p:nvSpPr>
          <p:spPr>
            <a:xfrm rot="16200000">
              <a:off x="5539141" y="2792604"/>
              <a:ext cx="566435" cy="461665"/>
            </a:xfrm>
            <a:prstGeom prst="rect">
              <a:avLst/>
            </a:prstGeom>
            <a:noFill/>
          </p:spPr>
          <p:txBody>
            <a:bodyPr wrap="square" rtlCol="1">
              <a:spAutoFit/>
            </a:bodyPr>
            <a:lstStyle/>
            <a:p>
              <a:r>
                <a:rPr lang="en-US" sz="2400" dirty="0"/>
                <a:t>RT</a:t>
              </a:r>
            </a:p>
          </p:txBody>
        </p:sp>
      </p:grpSp>
      <p:sp>
        <p:nvSpPr>
          <p:cNvPr id="134" name="Left Brace 133">
            <a:extLst>
              <a:ext uri="{FF2B5EF4-FFF2-40B4-BE49-F238E27FC236}">
                <a16:creationId xmlns:a16="http://schemas.microsoft.com/office/drawing/2014/main" id="{F6465FA0-6ECF-0D08-F410-BCF93CBDDCE4}"/>
              </a:ext>
            </a:extLst>
          </p:cNvPr>
          <p:cNvSpPr/>
          <p:nvPr/>
        </p:nvSpPr>
        <p:spPr>
          <a:xfrm rot="10800000">
            <a:off x="9867029" y="2364500"/>
            <a:ext cx="404629" cy="79552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35" name="TextBox 134">
            <a:extLst>
              <a:ext uri="{FF2B5EF4-FFF2-40B4-BE49-F238E27FC236}">
                <a16:creationId xmlns:a16="http://schemas.microsoft.com/office/drawing/2014/main" id="{A59CE81F-3A02-D39B-6E28-0EDD798A0266}"/>
              </a:ext>
            </a:extLst>
          </p:cNvPr>
          <p:cNvSpPr txBox="1"/>
          <p:nvPr/>
        </p:nvSpPr>
        <p:spPr>
          <a:xfrm>
            <a:off x="10271658" y="2310215"/>
            <a:ext cx="1710657" cy="830997"/>
          </a:xfrm>
          <a:prstGeom prst="rect">
            <a:avLst/>
          </a:prstGeom>
          <a:noFill/>
        </p:spPr>
        <p:txBody>
          <a:bodyPr wrap="square" rtlCol="1">
            <a:spAutoFit/>
          </a:bodyPr>
          <a:lstStyle/>
          <a:p>
            <a:pPr algn="ctr"/>
            <a:r>
              <a:rPr lang="en-US" sz="2400" dirty="0"/>
              <a:t>Congruency effect</a:t>
            </a:r>
          </a:p>
        </p:txBody>
      </p:sp>
      <p:sp>
        <p:nvSpPr>
          <p:cNvPr id="4" name="TextBox 3">
            <a:extLst>
              <a:ext uri="{FF2B5EF4-FFF2-40B4-BE49-F238E27FC236}">
                <a16:creationId xmlns:a16="http://schemas.microsoft.com/office/drawing/2014/main" id="{20006AF9-948B-F7D4-F7DF-147474D393AA}"/>
              </a:ext>
            </a:extLst>
          </p:cNvPr>
          <p:cNvSpPr txBox="1"/>
          <p:nvPr/>
        </p:nvSpPr>
        <p:spPr>
          <a:xfrm>
            <a:off x="1019236" y="904935"/>
            <a:ext cx="2446686" cy="461665"/>
          </a:xfrm>
          <a:prstGeom prst="rect">
            <a:avLst/>
          </a:prstGeom>
          <a:noFill/>
        </p:spPr>
        <p:txBody>
          <a:bodyPr wrap="square" rtlCol="1">
            <a:spAutoFit/>
          </a:bodyPr>
          <a:lstStyle/>
          <a:p>
            <a:r>
              <a:rPr lang="en-US" sz="2400" b="1" dirty="0"/>
              <a:t>Priming paradigm</a:t>
            </a:r>
            <a:endParaRPr lang="en-US" sz="2400" dirty="0"/>
          </a:p>
        </p:txBody>
      </p:sp>
      <p:sp>
        <p:nvSpPr>
          <p:cNvPr id="5" name="TextBox 4">
            <a:extLst>
              <a:ext uri="{FF2B5EF4-FFF2-40B4-BE49-F238E27FC236}">
                <a16:creationId xmlns:a16="http://schemas.microsoft.com/office/drawing/2014/main" id="{4FC9285C-69B2-8CCE-1430-932AE058E95C}"/>
              </a:ext>
            </a:extLst>
          </p:cNvPr>
          <p:cNvSpPr txBox="1"/>
          <p:nvPr/>
        </p:nvSpPr>
        <p:spPr>
          <a:xfrm>
            <a:off x="6006274" y="1256588"/>
            <a:ext cx="2069800" cy="523220"/>
          </a:xfrm>
          <a:prstGeom prst="rect">
            <a:avLst/>
          </a:prstGeom>
          <a:noFill/>
        </p:spPr>
        <p:txBody>
          <a:bodyPr wrap="square" rtlCol="1">
            <a:spAutoFit/>
          </a:bodyPr>
          <a:lstStyle/>
          <a:p>
            <a:pPr algn="ctr"/>
            <a:r>
              <a:rPr lang="en-US" sz="2800" dirty="0">
                <a:solidFill>
                  <a:srgbClr val="DC3220"/>
                </a:solidFill>
              </a:rPr>
              <a:t>Incongruent</a:t>
            </a:r>
            <a:endParaRPr lang="he-IL" sz="2800" dirty="0">
              <a:solidFill>
                <a:srgbClr val="005AB5"/>
              </a:solidFill>
            </a:endParaRPr>
          </a:p>
        </p:txBody>
      </p:sp>
      <p:sp>
        <p:nvSpPr>
          <p:cNvPr id="62" name="TextBox 61">
            <a:extLst>
              <a:ext uri="{FF2B5EF4-FFF2-40B4-BE49-F238E27FC236}">
                <a16:creationId xmlns:a16="http://schemas.microsoft.com/office/drawing/2014/main" id="{117CC25D-B618-BB37-E4A5-DFAF29FEFAD1}"/>
              </a:ext>
            </a:extLst>
          </p:cNvPr>
          <p:cNvSpPr txBox="1"/>
          <p:nvPr/>
        </p:nvSpPr>
        <p:spPr>
          <a:xfrm>
            <a:off x="8224303" y="1256588"/>
            <a:ext cx="1712014" cy="523220"/>
          </a:xfrm>
          <a:prstGeom prst="rect">
            <a:avLst/>
          </a:prstGeom>
          <a:noFill/>
        </p:spPr>
        <p:txBody>
          <a:bodyPr wrap="square" rtlCol="1">
            <a:spAutoFit/>
          </a:bodyPr>
          <a:lstStyle/>
          <a:p>
            <a:pPr algn="ctr"/>
            <a:r>
              <a:rPr lang="en-US" sz="2800" dirty="0">
                <a:solidFill>
                  <a:srgbClr val="005AB5"/>
                </a:solidFill>
              </a:rPr>
              <a:t>Congruent</a:t>
            </a:r>
            <a:endParaRPr lang="he-IL" sz="2800" dirty="0">
              <a:solidFill>
                <a:srgbClr val="005AB5"/>
              </a:solidFill>
            </a:endParaRPr>
          </a:p>
        </p:txBody>
      </p:sp>
      <p:sp>
        <p:nvSpPr>
          <p:cNvPr id="139" name="TextBox 138">
            <a:extLst>
              <a:ext uri="{FF2B5EF4-FFF2-40B4-BE49-F238E27FC236}">
                <a16:creationId xmlns:a16="http://schemas.microsoft.com/office/drawing/2014/main" id="{7DCE5A41-8A9D-54FF-9BCC-2CFF472B27E5}"/>
              </a:ext>
            </a:extLst>
          </p:cNvPr>
          <p:cNvSpPr txBox="1"/>
          <p:nvPr/>
        </p:nvSpPr>
        <p:spPr>
          <a:xfrm>
            <a:off x="6948275" y="6467080"/>
            <a:ext cx="5214830" cy="369332"/>
          </a:xfrm>
          <a:prstGeom prst="rect">
            <a:avLst/>
          </a:prstGeom>
          <a:noFill/>
        </p:spPr>
        <p:txBody>
          <a:bodyPr wrap="square">
            <a:spAutoFit/>
          </a:bodyPr>
          <a:lstStyle/>
          <a:p>
            <a:r>
              <a:rPr lang="en-US" dirty="0">
                <a:latin typeface="Times New Roman" panose="02020603050405020304" pitchFamily="18" charset="0"/>
                <a:ea typeface="Times New Roman" panose="02020603050405020304" pitchFamily="18" charset="0"/>
              </a:rPr>
              <a:t>Greenwald et al. (1996); Van den </a:t>
            </a:r>
            <a:r>
              <a:rPr lang="en-US" dirty="0" err="1">
                <a:latin typeface="Times New Roman" panose="02020603050405020304" pitchFamily="18" charset="0"/>
                <a:ea typeface="Times New Roman" panose="02020603050405020304" pitchFamily="18" charset="0"/>
              </a:rPr>
              <a:t>Bussche</a:t>
            </a:r>
            <a:r>
              <a:rPr lang="en-US" dirty="0">
                <a:latin typeface="Times New Roman" panose="02020603050405020304" pitchFamily="18" charset="0"/>
                <a:ea typeface="Times New Roman" panose="02020603050405020304" pitchFamily="18" charset="0"/>
              </a:rPr>
              <a:t> et al. (2009)</a:t>
            </a:r>
            <a:endParaRPr lang="he-IL" dirty="0"/>
          </a:p>
        </p:txBody>
      </p:sp>
    </p:spTree>
    <p:extLst>
      <p:ext uri="{BB962C8B-B14F-4D97-AF65-F5344CB8AC3E}">
        <p14:creationId xmlns:p14="http://schemas.microsoft.com/office/powerpoint/2010/main" val="294265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p:bldP spid="1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A9335B18-3F16-455B-AE58-AE91C9DFC65B}"/>
              </a:ext>
            </a:extLst>
          </p:cNvPr>
          <p:cNvSpPr txBox="1"/>
          <p:nvPr/>
        </p:nvSpPr>
        <p:spPr>
          <a:xfrm>
            <a:off x="277091" y="904935"/>
            <a:ext cx="7152410" cy="2677656"/>
          </a:xfrm>
          <a:prstGeom prst="rect">
            <a:avLst/>
          </a:prstGeom>
          <a:noFill/>
        </p:spPr>
        <p:txBody>
          <a:bodyPr wrap="square" rtlCol="1">
            <a:spAutoFit/>
          </a:bodyPr>
          <a:lstStyle/>
          <a:p>
            <a:pPr marL="342900" indent="-342900">
              <a:buFont typeface="Arial" panose="020B0604020202020204" pitchFamily="34" charset="0"/>
              <a:buChar char="•"/>
            </a:pPr>
            <a:r>
              <a:rPr lang="en-US" sz="2400" b="1" dirty="0"/>
              <a:t>Problem: </a:t>
            </a:r>
            <a:r>
              <a:rPr lang="en-US" sz="2400" dirty="0"/>
              <a:t>Small unconscious effects</a:t>
            </a:r>
          </a:p>
          <a:p>
            <a:endParaRPr lang="en-US" sz="2400" dirty="0"/>
          </a:p>
          <a:p>
            <a:pPr marL="342900" indent="-342900">
              <a:buFont typeface="Arial" panose="020B0604020202020204" pitchFamily="34" charset="0"/>
              <a:buChar char="•"/>
            </a:pPr>
            <a:r>
              <a:rPr lang="en-US" sz="2400" b="1" dirty="0"/>
              <a:t>Consequence: </a:t>
            </a:r>
            <a:r>
              <a:rPr lang="en-US" sz="2400" dirty="0"/>
              <a:t>Contradicting findings</a:t>
            </a:r>
          </a:p>
          <a:p>
            <a:endParaRPr lang="en-US" sz="2400" dirty="0"/>
          </a:p>
          <a:p>
            <a:pPr marL="342900" indent="-342900">
              <a:buFont typeface="Arial" panose="020B0604020202020204" pitchFamily="34" charset="0"/>
              <a:buChar char="•"/>
            </a:pPr>
            <a:r>
              <a:rPr lang="en-US" sz="2400" b="1" dirty="0"/>
              <a:t>Cause?</a:t>
            </a:r>
            <a:r>
              <a:rPr lang="en-US" sz="2400" dirty="0"/>
              <a:t> Underestimation of the effect</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Solution:</a:t>
            </a:r>
            <a:r>
              <a:rPr lang="en-US" sz="2400" dirty="0"/>
              <a:t> Increase sensitivity</a:t>
            </a:r>
            <a:endParaRPr lang="en-US" sz="2400" b="1" dirty="0"/>
          </a:p>
        </p:txBody>
      </p:sp>
      <p:grpSp>
        <p:nvGrpSpPr>
          <p:cNvPr id="58" name="Group 57">
            <a:extLst>
              <a:ext uri="{FF2B5EF4-FFF2-40B4-BE49-F238E27FC236}">
                <a16:creationId xmlns:a16="http://schemas.microsoft.com/office/drawing/2014/main" id="{CB64B339-CB14-12F4-FD25-4CF99D9CEE24}"/>
              </a:ext>
            </a:extLst>
          </p:cNvPr>
          <p:cNvGrpSpPr/>
          <p:nvPr/>
        </p:nvGrpSpPr>
        <p:grpSpPr>
          <a:xfrm>
            <a:off x="9179275" y="801792"/>
            <a:ext cx="1605676" cy="1706328"/>
            <a:chOff x="9179275" y="801792"/>
            <a:chExt cx="1605676" cy="1706328"/>
          </a:xfrm>
        </p:grpSpPr>
        <p:sp>
          <p:nvSpPr>
            <p:cNvPr id="2" name="Freeform: Shape 1">
              <a:extLst>
                <a:ext uri="{FF2B5EF4-FFF2-40B4-BE49-F238E27FC236}">
                  <a16:creationId xmlns:a16="http://schemas.microsoft.com/office/drawing/2014/main" id="{67911427-17B3-4B98-9FA6-393496BCE5D3}"/>
                </a:ext>
              </a:extLst>
            </p:cNvPr>
            <p:cNvSpPr/>
            <p:nvPr/>
          </p:nvSpPr>
          <p:spPr>
            <a:xfrm flipH="1">
              <a:off x="9627394" y="996843"/>
              <a:ext cx="1157557" cy="1511277"/>
            </a:xfrm>
            <a:custGeom>
              <a:avLst/>
              <a:gdLst>
                <a:gd name="connsiteX0" fmla="*/ 1398133 w 1398133"/>
                <a:gd name="connsiteY0" fmla="*/ 814251 h 1532708"/>
                <a:gd name="connsiteX1" fmla="*/ 1398133 w 1398133"/>
                <a:gd name="connsiteY1" fmla="*/ 814251 h 1532708"/>
                <a:gd name="connsiteX2" fmla="*/ 340042 w 1398133"/>
                <a:gd name="connsiteY2" fmla="*/ 1497874 h 1532708"/>
                <a:gd name="connsiteX3" fmla="*/ 300853 w 1398133"/>
                <a:gd name="connsiteY3" fmla="*/ 1506582 h 1532708"/>
                <a:gd name="connsiteX4" fmla="*/ 283436 w 1398133"/>
                <a:gd name="connsiteY4" fmla="*/ 1510937 h 1532708"/>
                <a:gd name="connsiteX5" fmla="*/ 261665 w 1398133"/>
                <a:gd name="connsiteY5" fmla="*/ 1515291 h 1532708"/>
                <a:gd name="connsiteX6" fmla="*/ 244248 w 1398133"/>
                <a:gd name="connsiteY6" fmla="*/ 1519645 h 1532708"/>
                <a:gd name="connsiteX7" fmla="*/ 222476 w 1398133"/>
                <a:gd name="connsiteY7" fmla="*/ 1524000 h 1532708"/>
                <a:gd name="connsiteX8" fmla="*/ 191996 w 1398133"/>
                <a:gd name="connsiteY8" fmla="*/ 1532708 h 1532708"/>
                <a:gd name="connsiteX9" fmla="*/ 74430 w 1398133"/>
                <a:gd name="connsiteY9" fmla="*/ 1524000 h 1532708"/>
                <a:gd name="connsiteX10" fmla="*/ 61368 w 1398133"/>
                <a:gd name="connsiteY10" fmla="*/ 1519645 h 1532708"/>
                <a:gd name="connsiteX11" fmla="*/ 43950 w 1398133"/>
                <a:gd name="connsiteY11" fmla="*/ 1506582 h 1532708"/>
                <a:gd name="connsiteX12" fmla="*/ 22179 w 1398133"/>
                <a:gd name="connsiteY12" fmla="*/ 1489165 h 1532708"/>
                <a:gd name="connsiteX13" fmla="*/ 408 w 1398133"/>
                <a:gd name="connsiteY13" fmla="*/ 1454331 h 1532708"/>
                <a:gd name="connsiteX14" fmla="*/ 408 w 1398133"/>
                <a:gd name="connsiteY14" fmla="*/ 1445622 h 1532708"/>
                <a:gd name="connsiteX15" fmla="*/ 697093 w 1398133"/>
                <a:gd name="connsiteY15" fmla="*/ 0 h 1532708"/>
                <a:gd name="connsiteX16" fmla="*/ 1398133 w 1398133"/>
                <a:gd name="connsiteY16" fmla="*/ 814251 h 1532708"/>
                <a:gd name="connsiteX0" fmla="*/ 1398133 w 1398133"/>
                <a:gd name="connsiteY0" fmla="*/ 811870 h 1530327"/>
                <a:gd name="connsiteX1" fmla="*/ 1398133 w 1398133"/>
                <a:gd name="connsiteY1" fmla="*/ 811870 h 1530327"/>
                <a:gd name="connsiteX2" fmla="*/ 340042 w 1398133"/>
                <a:gd name="connsiteY2" fmla="*/ 1495493 h 1530327"/>
                <a:gd name="connsiteX3" fmla="*/ 300853 w 1398133"/>
                <a:gd name="connsiteY3" fmla="*/ 1504201 h 1530327"/>
                <a:gd name="connsiteX4" fmla="*/ 283436 w 1398133"/>
                <a:gd name="connsiteY4" fmla="*/ 1508556 h 1530327"/>
                <a:gd name="connsiteX5" fmla="*/ 261665 w 1398133"/>
                <a:gd name="connsiteY5" fmla="*/ 1512910 h 1530327"/>
                <a:gd name="connsiteX6" fmla="*/ 244248 w 1398133"/>
                <a:gd name="connsiteY6" fmla="*/ 1517264 h 1530327"/>
                <a:gd name="connsiteX7" fmla="*/ 222476 w 1398133"/>
                <a:gd name="connsiteY7" fmla="*/ 1521619 h 1530327"/>
                <a:gd name="connsiteX8" fmla="*/ 191996 w 1398133"/>
                <a:gd name="connsiteY8" fmla="*/ 1530327 h 1530327"/>
                <a:gd name="connsiteX9" fmla="*/ 74430 w 1398133"/>
                <a:gd name="connsiteY9" fmla="*/ 1521619 h 1530327"/>
                <a:gd name="connsiteX10" fmla="*/ 61368 w 1398133"/>
                <a:gd name="connsiteY10" fmla="*/ 1517264 h 1530327"/>
                <a:gd name="connsiteX11" fmla="*/ 43950 w 1398133"/>
                <a:gd name="connsiteY11" fmla="*/ 1504201 h 1530327"/>
                <a:gd name="connsiteX12" fmla="*/ 22179 w 1398133"/>
                <a:gd name="connsiteY12" fmla="*/ 1486784 h 1530327"/>
                <a:gd name="connsiteX13" fmla="*/ 408 w 1398133"/>
                <a:gd name="connsiteY13" fmla="*/ 1451950 h 1530327"/>
                <a:gd name="connsiteX14" fmla="*/ 408 w 1398133"/>
                <a:gd name="connsiteY14" fmla="*/ 1443241 h 1530327"/>
                <a:gd name="connsiteX15" fmla="*/ 685187 w 1398133"/>
                <a:gd name="connsiteY15" fmla="*/ 0 h 1530327"/>
                <a:gd name="connsiteX16" fmla="*/ 1398133 w 1398133"/>
                <a:gd name="connsiteY16" fmla="*/ 811870 h 1530327"/>
                <a:gd name="connsiteX0" fmla="*/ 1398133 w 1398133"/>
                <a:gd name="connsiteY0" fmla="*/ 811870 h 1530327"/>
                <a:gd name="connsiteX1" fmla="*/ 1398133 w 1398133"/>
                <a:gd name="connsiteY1" fmla="*/ 811870 h 1530327"/>
                <a:gd name="connsiteX2" fmla="*/ 340042 w 1398133"/>
                <a:gd name="connsiteY2" fmla="*/ 1495493 h 1530327"/>
                <a:gd name="connsiteX3" fmla="*/ 300853 w 1398133"/>
                <a:gd name="connsiteY3" fmla="*/ 1504201 h 1530327"/>
                <a:gd name="connsiteX4" fmla="*/ 283436 w 1398133"/>
                <a:gd name="connsiteY4" fmla="*/ 1508556 h 1530327"/>
                <a:gd name="connsiteX5" fmla="*/ 261665 w 1398133"/>
                <a:gd name="connsiteY5" fmla="*/ 1512910 h 1530327"/>
                <a:gd name="connsiteX6" fmla="*/ 244248 w 1398133"/>
                <a:gd name="connsiteY6" fmla="*/ 1517264 h 1530327"/>
                <a:gd name="connsiteX7" fmla="*/ 222476 w 1398133"/>
                <a:gd name="connsiteY7" fmla="*/ 1521619 h 1530327"/>
                <a:gd name="connsiteX8" fmla="*/ 191996 w 1398133"/>
                <a:gd name="connsiteY8" fmla="*/ 1530327 h 1530327"/>
                <a:gd name="connsiteX9" fmla="*/ 74430 w 1398133"/>
                <a:gd name="connsiteY9" fmla="*/ 1521619 h 1530327"/>
                <a:gd name="connsiteX10" fmla="*/ 61368 w 1398133"/>
                <a:gd name="connsiteY10" fmla="*/ 1517264 h 1530327"/>
                <a:gd name="connsiteX11" fmla="*/ 43950 w 1398133"/>
                <a:gd name="connsiteY11" fmla="*/ 1504201 h 1530327"/>
                <a:gd name="connsiteX12" fmla="*/ 22179 w 1398133"/>
                <a:gd name="connsiteY12" fmla="*/ 1486784 h 1530327"/>
                <a:gd name="connsiteX13" fmla="*/ 408 w 1398133"/>
                <a:gd name="connsiteY13" fmla="*/ 1451950 h 1530327"/>
                <a:gd name="connsiteX14" fmla="*/ 408 w 1398133"/>
                <a:gd name="connsiteY14" fmla="*/ 1443241 h 1530327"/>
                <a:gd name="connsiteX15" fmla="*/ 685187 w 1398133"/>
                <a:gd name="connsiteY15" fmla="*/ 0 h 1530327"/>
                <a:gd name="connsiteX16" fmla="*/ 1157557 w 1398133"/>
                <a:gd name="connsiteY16" fmla="*/ 541445 h 1530327"/>
                <a:gd name="connsiteX17" fmla="*/ 1398133 w 1398133"/>
                <a:gd name="connsiteY17" fmla="*/ 811870 h 1530327"/>
                <a:gd name="connsiteX0" fmla="*/ 1157557 w 1398133"/>
                <a:gd name="connsiteY0" fmla="*/ 541445 h 1530327"/>
                <a:gd name="connsiteX1" fmla="*/ 1398133 w 1398133"/>
                <a:gd name="connsiteY1" fmla="*/ 811870 h 1530327"/>
                <a:gd name="connsiteX2" fmla="*/ 340042 w 1398133"/>
                <a:gd name="connsiteY2" fmla="*/ 1495493 h 1530327"/>
                <a:gd name="connsiteX3" fmla="*/ 300853 w 1398133"/>
                <a:gd name="connsiteY3" fmla="*/ 1504201 h 1530327"/>
                <a:gd name="connsiteX4" fmla="*/ 283436 w 1398133"/>
                <a:gd name="connsiteY4" fmla="*/ 1508556 h 1530327"/>
                <a:gd name="connsiteX5" fmla="*/ 261665 w 1398133"/>
                <a:gd name="connsiteY5" fmla="*/ 1512910 h 1530327"/>
                <a:gd name="connsiteX6" fmla="*/ 244248 w 1398133"/>
                <a:gd name="connsiteY6" fmla="*/ 1517264 h 1530327"/>
                <a:gd name="connsiteX7" fmla="*/ 222476 w 1398133"/>
                <a:gd name="connsiteY7" fmla="*/ 1521619 h 1530327"/>
                <a:gd name="connsiteX8" fmla="*/ 191996 w 1398133"/>
                <a:gd name="connsiteY8" fmla="*/ 1530327 h 1530327"/>
                <a:gd name="connsiteX9" fmla="*/ 74430 w 1398133"/>
                <a:gd name="connsiteY9" fmla="*/ 1521619 h 1530327"/>
                <a:gd name="connsiteX10" fmla="*/ 61368 w 1398133"/>
                <a:gd name="connsiteY10" fmla="*/ 1517264 h 1530327"/>
                <a:gd name="connsiteX11" fmla="*/ 43950 w 1398133"/>
                <a:gd name="connsiteY11" fmla="*/ 1504201 h 1530327"/>
                <a:gd name="connsiteX12" fmla="*/ 22179 w 1398133"/>
                <a:gd name="connsiteY12" fmla="*/ 1486784 h 1530327"/>
                <a:gd name="connsiteX13" fmla="*/ 408 w 1398133"/>
                <a:gd name="connsiteY13" fmla="*/ 1451950 h 1530327"/>
                <a:gd name="connsiteX14" fmla="*/ 408 w 1398133"/>
                <a:gd name="connsiteY14" fmla="*/ 1443241 h 1530327"/>
                <a:gd name="connsiteX15" fmla="*/ 685187 w 1398133"/>
                <a:gd name="connsiteY15" fmla="*/ 0 h 1530327"/>
                <a:gd name="connsiteX16" fmla="*/ 1157557 w 1398133"/>
                <a:gd name="connsiteY16" fmla="*/ 541445 h 1530327"/>
                <a:gd name="connsiteX0" fmla="*/ 1157557 w 1157557"/>
                <a:gd name="connsiteY0" fmla="*/ 541445 h 1530327"/>
                <a:gd name="connsiteX1" fmla="*/ 340042 w 1157557"/>
                <a:gd name="connsiteY1" fmla="*/ 1495493 h 1530327"/>
                <a:gd name="connsiteX2" fmla="*/ 300853 w 1157557"/>
                <a:gd name="connsiteY2" fmla="*/ 1504201 h 1530327"/>
                <a:gd name="connsiteX3" fmla="*/ 283436 w 1157557"/>
                <a:gd name="connsiteY3" fmla="*/ 1508556 h 1530327"/>
                <a:gd name="connsiteX4" fmla="*/ 261665 w 1157557"/>
                <a:gd name="connsiteY4" fmla="*/ 1512910 h 1530327"/>
                <a:gd name="connsiteX5" fmla="*/ 244248 w 1157557"/>
                <a:gd name="connsiteY5" fmla="*/ 1517264 h 1530327"/>
                <a:gd name="connsiteX6" fmla="*/ 222476 w 1157557"/>
                <a:gd name="connsiteY6" fmla="*/ 1521619 h 1530327"/>
                <a:gd name="connsiteX7" fmla="*/ 191996 w 1157557"/>
                <a:gd name="connsiteY7" fmla="*/ 1530327 h 1530327"/>
                <a:gd name="connsiteX8" fmla="*/ 74430 w 1157557"/>
                <a:gd name="connsiteY8" fmla="*/ 1521619 h 1530327"/>
                <a:gd name="connsiteX9" fmla="*/ 61368 w 1157557"/>
                <a:gd name="connsiteY9" fmla="*/ 1517264 h 1530327"/>
                <a:gd name="connsiteX10" fmla="*/ 43950 w 1157557"/>
                <a:gd name="connsiteY10" fmla="*/ 1504201 h 1530327"/>
                <a:gd name="connsiteX11" fmla="*/ 22179 w 1157557"/>
                <a:gd name="connsiteY11" fmla="*/ 1486784 h 1530327"/>
                <a:gd name="connsiteX12" fmla="*/ 408 w 1157557"/>
                <a:gd name="connsiteY12" fmla="*/ 1451950 h 1530327"/>
                <a:gd name="connsiteX13" fmla="*/ 408 w 1157557"/>
                <a:gd name="connsiteY13" fmla="*/ 1443241 h 1530327"/>
                <a:gd name="connsiteX14" fmla="*/ 685187 w 1157557"/>
                <a:gd name="connsiteY14" fmla="*/ 0 h 1530327"/>
                <a:gd name="connsiteX15" fmla="*/ 1157557 w 1157557"/>
                <a:gd name="connsiteY15" fmla="*/ 541445 h 1530327"/>
                <a:gd name="connsiteX0" fmla="*/ 1157557 w 1157557"/>
                <a:gd name="connsiteY0" fmla="*/ 522395 h 1511277"/>
                <a:gd name="connsiteX1" fmla="*/ 340042 w 1157557"/>
                <a:gd name="connsiteY1" fmla="*/ 1476443 h 1511277"/>
                <a:gd name="connsiteX2" fmla="*/ 300853 w 1157557"/>
                <a:gd name="connsiteY2" fmla="*/ 1485151 h 1511277"/>
                <a:gd name="connsiteX3" fmla="*/ 283436 w 1157557"/>
                <a:gd name="connsiteY3" fmla="*/ 1489506 h 1511277"/>
                <a:gd name="connsiteX4" fmla="*/ 261665 w 1157557"/>
                <a:gd name="connsiteY4" fmla="*/ 1493860 h 1511277"/>
                <a:gd name="connsiteX5" fmla="*/ 244248 w 1157557"/>
                <a:gd name="connsiteY5" fmla="*/ 1498214 h 1511277"/>
                <a:gd name="connsiteX6" fmla="*/ 222476 w 1157557"/>
                <a:gd name="connsiteY6" fmla="*/ 1502569 h 1511277"/>
                <a:gd name="connsiteX7" fmla="*/ 191996 w 1157557"/>
                <a:gd name="connsiteY7" fmla="*/ 1511277 h 1511277"/>
                <a:gd name="connsiteX8" fmla="*/ 74430 w 1157557"/>
                <a:gd name="connsiteY8" fmla="*/ 1502569 h 1511277"/>
                <a:gd name="connsiteX9" fmla="*/ 61368 w 1157557"/>
                <a:gd name="connsiteY9" fmla="*/ 1498214 h 1511277"/>
                <a:gd name="connsiteX10" fmla="*/ 43950 w 1157557"/>
                <a:gd name="connsiteY10" fmla="*/ 1485151 h 1511277"/>
                <a:gd name="connsiteX11" fmla="*/ 22179 w 1157557"/>
                <a:gd name="connsiteY11" fmla="*/ 1467734 h 1511277"/>
                <a:gd name="connsiteX12" fmla="*/ 408 w 1157557"/>
                <a:gd name="connsiteY12" fmla="*/ 1432900 h 1511277"/>
                <a:gd name="connsiteX13" fmla="*/ 408 w 1157557"/>
                <a:gd name="connsiteY13" fmla="*/ 1424191 h 1511277"/>
                <a:gd name="connsiteX14" fmla="*/ 728049 w 1157557"/>
                <a:gd name="connsiteY14" fmla="*/ 0 h 1511277"/>
                <a:gd name="connsiteX15" fmla="*/ 1157557 w 1157557"/>
                <a:gd name="connsiteY15" fmla="*/ 522395 h 151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7557" h="1511277">
                  <a:moveTo>
                    <a:pt x="1157557" y="522395"/>
                  </a:moveTo>
                  <a:lnTo>
                    <a:pt x="340042" y="1476443"/>
                  </a:lnTo>
                  <a:lnTo>
                    <a:pt x="300853" y="1485151"/>
                  </a:lnTo>
                  <a:cubicBezTo>
                    <a:pt x="295022" y="1486497"/>
                    <a:pt x="289278" y="1488208"/>
                    <a:pt x="283436" y="1489506"/>
                  </a:cubicBezTo>
                  <a:cubicBezTo>
                    <a:pt x="276212" y="1491112"/>
                    <a:pt x="268889" y="1492255"/>
                    <a:pt x="261665" y="1493860"/>
                  </a:cubicBezTo>
                  <a:cubicBezTo>
                    <a:pt x="255823" y="1495158"/>
                    <a:pt x="250090" y="1496916"/>
                    <a:pt x="244248" y="1498214"/>
                  </a:cubicBezTo>
                  <a:cubicBezTo>
                    <a:pt x="237023" y="1499820"/>
                    <a:pt x="229656" y="1500774"/>
                    <a:pt x="222476" y="1502569"/>
                  </a:cubicBezTo>
                  <a:cubicBezTo>
                    <a:pt x="212225" y="1505132"/>
                    <a:pt x="202156" y="1508374"/>
                    <a:pt x="191996" y="1511277"/>
                  </a:cubicBezTo>
                  <a:cubicBezTo>
                    <a:pt x="152807" y="1508374"/>
                    <a:pt x="113531" y="1506479"/>
                    <a:pt x="74430" y="1502569"/>
                  </a:cubicBezTo>
                  <a:cubicBezTo>
                    <a:pt x="69863" y="1502112"/>
                    <a:pt x="65353" y="1500491"/>
                    <a:pt x="61368" y="1498214"/>
                  </a:cubicBezTo>
                  <a:cubicBezTo>
                    <a:pt x="55067" y="1494613"/>
                    <a:pt x="49756" y="1489505"/>
                    <a:pt x="43950" y="1485151"/>
                  </a:cubicBezTo>
                  <a:cubicBezTo>
                    <a:pt x="17283" y="1445150"/>
                    <a:pt x="53726" y="1494023"/>
                    <a:pt x="22179" y="1467734"/>
                  </a:cubicBezTo>
                  <a:cubicBezTo>
                    <a:pt x="15302" y="1462003"/>
                    <a:pt x="3345" y="1441711"/>
                    <a:pt x="408" y="1432900"/>
                  </a:cubicBezTo>
                  <a:cubicBezTo>
                    <a:pt x="-510" y="1430146"/>
                    <a:pt x="408" y="1427094"/>
                    <a:pt x="408" y="1424191"/>
                  </a:cubicBezTo>
                  <a:lnTo>
                    <a:pt x="728049" y="0"/>
                  </a:lnTo>
                  <a:lnTo>
                    <a:pt x="1157557" y="522395"/>
                  </a:lnTo>
                  <a:close/>
                </a:path>
              </a:pathLst>
            </a:cu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1026" name="Picture 2" descr="Looking Glass Png - Magnifying Glass Clipart, Transparent Png - kindpng">
              <a:extLst>
                <a:ext uri="{FF2B5EF4-FFF2-40B4-BE49-F238E27FC236}">
                  <a16:creationId xmlns:a16="http://schemas.microsoft.com/office/drawing/2014/main" id="{A8B62158-7632-49B9-B6F0-7C2221885F5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243" b="90599" l="5814" r="96047">
                          <a14:foregroundMark x1="18837" y1="22879" x2="35349" y2="11065"/>
                          <a14:foregroundMark x1="8953" y1="39185" x2="14419" y2="16972"/>
                          <a14:foregroundMark x1="14419" y1="16972" x2="46047" y2="8403"/>
                          <a14:foregroundMark x1="46047" y1="8403" x2="56744" y2="12230"/>
                          <a14:foregroundMark x1="58140" y1="8819" x2="29767" y2="7820"/>
                          <a14:foregroundMark x1="35698" y1="4243" x2="46628" y2="4576"/>
                          <a14:foregroundMark x1="5930" y1="32529" x2="8140" y2="20632"/>
                          <a14:foregroundMark x1="85349" y1="90599" x2="96047" y2="84775"/>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179275" y="801792"/>
              <a:ext cx="998117" cy="1394974"/>
            </a:xfrm>
            <a:prstGeom prst="rect">
              <a:avLst/>
            </a:prstGeom>
            <a:noFill/>
            <a:extLst>
              <a:ext uri="{909E8E84-426E-40DD-AFC4-6F175D3DCCD1}">
                <a14:hiddenFill xmlns:a14="http://schemas.microsoft.com/office/drawing/2010/main">
                  <a:solidFill>
                    <a:srgbClr val="FFFFFF"/>
                  </a:solidFill>
                </a14:hiddenFill>
              </a:ext>
            </a:extLst>
          </p:spPr>
        </p:pic>
        <p:sp>
          <p:nvSpPr>
            <p:cNvPr id="47" name="Left Brace 46">
              <a:extLst>
                <a:ext uri="{FF2B5EF4-FFF2-40B4-BE49-F238E27FC236}">
                  <a16:creationId xmlns:a16="http://schemas.microsoft.com/office/drawing/2014/main" id="{8DEFF3F3-7812-65F4-FF81-28E4C5DAD93F}"/>
                </a:ext>
              </a:extLst>
            </p:cNvPr>
            <p:cNvSpPr/>
            <p:nvPr/>
          </p:nvSpPr>
          <p:spPr>
            <a:xfrm rot="10800000">
              <a:off x="9766715" y="1181399"/>
              <a:ext cx="150769" cy="107732"/>
            </a:xfrm>
            <a:prstGeom prst="leftBrace">
              <a:avLst/>
            </a:prstGeom>
            <a:ln w="9525"/>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grpSp>
      <p:grpSp>
        <p:nvGrpSpPr>
          <p:cNvPr id="46" name="Group 45">
            <a:extLst>
              <a:ext uri="{FF2B5EF4-FFF2-40B4-BE49-F238E27FC236}">
                <a16:creationId xmlns:a16="http://schemas.microsoft.com/office/drawing/2014/main" id="{76E8F408-D9E8-CD7F-83B3-1165FFA1181D}"/>
              </a:ext>
            </a:extLst>
          </p:cNvPr>
          <p:cNvGrpSpPr/>
          <p:nvPr/>
        </p:nvGrpSpPr>
        <p:grpSpPr>
          <a:xfrm>
            <a:off x="9714706" y="2241268"/>
            <a:ext cx="1055275" cy="533703"/>
            <a:chOff x="7083838" y="3321050"/>
            <a:chExt cx="1055275" cy="533703"/>
          </a:xfrm>
        </p:grpSpPr>
        <p:sp>
          <p:nvSpPr>
            <p:cNvPr id="20" name="Rectangle 19">
              <a:extLst>
                <a:ext uri="{FF2B5EF4-FFF2-40B4-BE49-F238E27FC236}">
                  <a16:creationId xmlns:a16="http://schemas.microsoft.com/office/drawing/2014/main" id="{F069E953-8895-5E41-AC8A-DF2FA5EEB42F}"/>
                </a:ext>
              </a:extLst>
            </p:cNvPr>
            <p:cNvSpPr/>
            <p:nvPr/>
          </p:nvSpPr>
          <p:spPr>
            <a:xfrm>
              <a:off x="7651144" y="3582592"/>
              <a:ext cx="245692" cy="262892"/>
            </a:xfrm>
            <a:prstGeom prst="rect">
              <a:avLst/>
            </a:prstGeom>
            <a:solidFill>
              <a:srgbClr val="005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9419BE41-13CF-7B4B-594C-DAACDB9D0301}"/>
                </a:ext>
              </a:extLst>
            </p:cNvPr>
            <p:cNvSpPr/>
            <p:nvPr/>
          </p:nvSpPr>
          <p:spPr>
            <a:xfrm>
              <a:off x="7286617" y="3428998"/>
              <a:ext cx="245691" cy="425753"/>
            </a:xfrm>
            <a:prstGeom prst="rect">
              <a:avLst/>
            </a:prstGeom>
            <a:solidFill>
              <a:srgbClr val="DC3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5" name="Straight Connector 24">
              <a:extLst>
                <a:ext uri="{FF2B5EF4-FFF2-40B4-BE49-F238E27FC236}">
                  <a16:creationId xmlns:a16="http://schemas.microsoft.com/office/drawing/2014/main" id="{00527CD3-FC4E-A06A-5BCB-802DFC6098F3}"/>
                </a:ext>
              </a:extLst>
            </p:cNvPr>
            <p:cNvCxnSpPr>
              <a:cxnSpLocks/>
            </p:cNvCxnSpPr>
            <p:nvPr/>
          </p:nvCxnSpPr>
          <p:spPr>
            <a:xfrm>
              <a:off x="7101310" y="3321050"/>
              <a:ext cx="0" cy="53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7766102-8796-3CDC-E18A-DC063AE86C47}"/>
                </a:ext>
              </a:extLst>
            </p:cNvPr>
            <p:cNvCxnSpPr>
              <a:cxnSpLocks/>
            </p:cNvCxnSpPr>
            <p:nvPr/>
          </p:nvCxnSpPr>
          <p:spPr>
            <a:xfrm>
              <a:off x="7083838" y="3854753"/>
              <a:ext cx="10187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Left Brace 44">
              <a:extLst>
                <a:ext uri="{FF2B5EF4-FFF2-40B4-BE49-F238E27FC236}">
                  <a16:creationId xmlns:a16="http://schemas.microsoft.com/office/drawing/2014/main" id="{FAFC4079-BFC6-F4CD-C7BA-F36373B9F50A}"/>
                </a:ext>
              </a:extLst>
            </p:cNvPr>
            <p:cNvSpPr/>
            <p:nvPr/>
          </p:nvSpPr>
          <p:spPr>
            <a:xfrm rot="10800000">
              <a:off x="7946383" y="3444874"/>
              <a:ext cx="192730" cy="137715"/>
            </a:xfrm>
            <a:prstGeom prst="leftBrace">
              <a:avLst/>
            </a:prstGeom>
            <a:ln w="9525"/>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grpSp>
      <p:sp>
        <p:nvSpPr>
          <p:cNvPr id="4" name="TextBox 3">
            <a:extLst>
              <a:ext uri="{FF2B5EF4-FFF2-40B4-BE49-F238E27FC236}">
                <a16:creationId xmlns:a16="http://schemas.microsoft.com/office/drawing/2014/main" id="{BD30A5F0-83D7-4F91-B2E4-462DC0170997}"/>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Consequences of Low Sensitivity</a:t>
            </a:r>
          </a:p>
        </p:txBody>
      </p:sp>
      <p:sp>
        <p:nvSpPr>
          <p:cNvPr id="51" name="Arrow: Right 50">
            <a:extLst>
              <a:ext uri="{FF2B5EF4-FFF2-40B4-BE49-F238E27FC236}">
                <a16:creationId xmlns:a16="http://schemas.microsoft.com/office/drawing/2014/main" id="{12F9557D-EF5B-31DE-CF28-72FCE99C1CFF}"/>
              </a:ext>
            </a:extLst>
          </p:cNvPr>
          <p:cNvSpPr/>
          <p:nvPr/>
        </p:nvSpPr>
        <p:spPr>
          <a:xfrm rot="10800000">
            <a:off x="7234482" y="5044403"/>
            <a:ext cx="573314" cy="2967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2" name="Arrow: Right 51">
            <a:extLst>
              <a:ext uri="{FF2B5EF4-FFF2-40B4-BE49-F238E27FC236}">
                <a16:creationId xmlns:a16="http://schemas.microsoft.com/office/drawing/2014/main" id="{07DCF80D-A2E6-F58A-DE20-69A8A5799EFC}"/>
              </a:ext>
            </a:extLst>
          </p:cNvPr>
          <p:cNvSpPr/>
          <p:nvPr/>
        </p:nvSpPr>
        <p:spPr>
          <a:xfrm rot="5400000">
            <a:off x="9331681" y="3480674"/>
            <a:ext cx="573314" cy="2967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60" name="Group 59">
            <a:extLst>
              <a:ext uri="{FF2B5EF4-FFF2-40B4-BE49-F238E27FC236}">
                <a16:creationId xmlns:a16="http://schemas.microsoft.com/office/drawing/2014/main" id="{CDE6D7D2-F81A-836A-2DAF-60002FD34132}"/>
              </a:ext>
            </a:extLst>
          </p:cNvPr>
          <p:cNvGrpSpPr/>
          <p:nvPr/>
        </p:nvGrpSpPr>
        <p:grpSpPr>
          <a:xfrm>
            <a:off x="5697254" y="354234"/>
            <a:ext cx="4697042" cy="2540018"/>
            <a:chOff x="5697254" y="354234"/>
            <a:chExt cx="4697042" cy="2540018"/>
          </a:xfrm>
        </p:grpSpPr>
        <p:sp>
          <p:nvSpPr>
            <p:cNvPr id="59" name="Freeform: Shape 58">
              <a:extLst>
                <a:ext uri="{FF2B5EF4-FFF2-40B4-BE49-F238E27FC236}">
                  <a16:creationId xmlns:a16="http://schemas.microsoft.com/office/drawing/2014/main" id="{711D1EDB-0CCB-EC03-614E-CC3C8888DD13}"/>
                </a:ext>
              </a:extLst>
            </p:cNvPr>
            <p:cNvSpPr/>
            <p:nvPr/>
          </p:nvSpPr>
          <p:spPr>
            <a:xfrm rot="20246744" flipH="1">
              <a:off x="5697254" y="1279914"/>
              <a:ext cx="745175" cy="749092"/>
            </a:xfrm>
            <a:custGeom>
              <a:avLst/>
              <a:gdLst>
                <a:gd name="connsiteX0" fmla="*/ 1398133 w 1398133"/>
                <a:gd name="connsiteY0" fmla="*/ 814251 h 1532708"/>
                <a:gd name="connsiteX1" fmla="*/ 1398133 w 1398133"/>
                <a:gd name="connsiteY1" fmla="*/ 814251 h 1532708"/>
                <a:gd name="connsiteX2" fmla="*/ 340042 w 1398133"/>
                <a:gd name="connsiteY2" fmla="*/ 1497874 h 1532708"/>
                <a:gd name="connsiteX3" fmla="*/ 300853 w 1398133"/>
                <a:gd name="connsiteY3" fmla="*/ 1506582 h 1532708"/>
                <a:gd name="connsiteX4" fmla="*/ 283436 w 1398133"/>
                <a:gd name="connsiteY4" fmla="*/ 1510937 h 1532708"/>
                <a:gd name="connsiteX5" fmla="*/ 261665 w 1398133"/>
                <a:gd name="connsiteY5" fmla="*/ 1515291 h 1532708"/>
                <a:gd name="connsiteX6" fmla="*/ 244248 w 1398133"/>
                <a:gd name="connsiteY6" fmla="*/ 1519645 h 1532708"/>
                <a:gd name="connsiteX7" fmla="*/ 222476 w 1398133"/>
                <a:gd name="connsiteY7" fmla="*/ 1524000 h 1532708"/>
                <a:gd name="connsiteX8" fmla="*/ 191996 w 1398133"/>
                <a:gd name="connsiteY8" fmla="*/ 1532708 h 1532708"/>
                <a:gd name="connsiteX9" fmla="*/ 74430 w 1398133"/>
                <a:gd name="connsiteY9" fmla="*/ 1524000 h 1532708"/>
                <a:gd name="connsiteX10" fmla="*/ 61368 w 1398133"/>
                <a:gd name="connsiteY10" fmla="*/ 1519645 h 1532708"/>
                <a:gd name="connsiteX11" fmla="*/ 43950 w 1398133"/>
                <a:gd name="connsiteY11" fmla="*/ 1506582 h 1532708"/>
                <a:gd name="connsiteX12" fmla="*/ 22179 w 1398133"/>
                <a:gd name="connsiteY12" fmla="*/ 1489165 h 1532708"/>
                <a:gd name="connsiteX13" fmla="*/ 408 w 1398133"/>
                <a:gd name="connsiteY13" fmla="*/ 1454331 h 1532708"/>
                <a:gd name="connsiteX14" fmla="*/ 408 w 1398133"/>
                <a:gd name="connsiteY14" fmla="*/ 1445622 h 1532708"/>
                <a:gd name="connsiteX15" fmla="*/ 697093 w 1398133"/>
                <a:gd name="connsiteY15" fmla="*/ 0 h 1532708"/>
                <a:gd name="connsiteX16" fmla="*/ 1398133 w 1398133"/>
                <a:gd name="connsiteY16" fmla="*/ 814251 h 1532708"/>
                <a:gd name="connsiteX0" fmla="*/ 1398133 w 1398133"/>
                <a:gd name="connsiteY0" fmla="*/ 1242432 h 1960889"/>
                <a:gd name="connsiteX1" fmla="*/ 1398133 w 1398133"/>
                <a:gd name="connsiteY1" fmla="*/ 1242432 h 1960889"/>
                <a:gd name="connsiteX2" fmla="*/ 340042 w 1398133"/>
                <a:gd name="connsiteY2" fmla="*/ 1926055 h 1960889"/>
                <a:gd name="connsiteX3" fmla="*/ 300853 w 1398133"/>
                <a:gd name="connsiteY3" fmla="*/ 1934763 h 1960889"/>
                <a:gd name="connsiteX4" fmla="*/ 283436 w 1398133"/>
                <a:gd name="connsiteY4" fmla="*/ 1939118 h 1960889"/>
                <a:gd name="connsiteX5" fmla="*/ 261665 w 1398133"/>
                <a:gd name="connsiteY5" fmla="*/ 1943472 h 1960889"/>
                <a:gd name="connsiteX6" fmla="*/ 244248 w 1398133"/>
                <a:gd name="connsiteY6" fmla="*/ 1947826 h 1960889"/>
                <a:gd name="connsiteX7" fmla="*/ 222476 w 1398133"/>
                <a:gd name="connsiteY7" fmla="*/ 1952181 h 1960889"/>
                <a:gd name="connsiteX8" fmla="*/ 191996 w 1398133"/>
                <a:gd name="connsiteY8" fmla="*/ 1960889 h 1960889"/>
                <a:gd name="connsiteX9" fmla="*/ 74430 w 1398133"/>
                <a:gd name="connsiteY9" fmla="*/ 1952181 h 1960889"/>
                <a:gd name="connsiteX10" fmla="*/ 61368 w 1398133"/>
                <a:gd name="connsiteY10" fmla="*/ 1947826 h 1960889"/>
                <a:gd name="connsiteX11" fmla="*/ 43950 w 1398133"/>
                <a:gd name="connsiteY11" fmla="*/ 1934763 h 1960889"/>
                <a:gd name="connsiteX12" fmla="*/ 22179 w 1398133"/>
                <a:gd name="connsiteY12" fmla="*/ 1917346 h 1960889"/>
                <a:gd name="connsiteX13" fmla="*/ 408 w 1398133"/>
                <a:gd name="connsiteY13" fmla="*/ 1882512 h 1960889"/>
                <a:gd name="connsiteX14" fmla="*/ 408 w 1398133"/>
                <a:gd name="connsiteY14" fmla="*/ 1873803 h 1960889"/>
                <a:gd name="connsiteX15" fmla="*/ 1078613 w 1398133"/>
                <a:gd name="connsiteY15" fmla="*/ 0 h 1960889"/>
                <a:gd name="connsiteX16" fmla="*/ 1398133 w 1398133"/>
                <a:gd name="connsiteY16" fmla="*/ 1242432 h 1960889"/>
                <a:gd name="connsiteX0" fmla="*/ 1398133 w 1398133"/>
                <a:gd name="connsiteY0" fmla="*/ 1242432 h 1976640"/>
                <a:gd name="connsiteX1" fmla="*/ 1398133 w 1398133"/>
                <a:gd name="connsiteY1" fmla="*/ 1242432 h 1976640"/>
                <a:gd name="connsiteX2" fmla="*/ 347853 w 1398133"/>
                <a:gd name="connsiteY2" fmla="*/ 1976640 h 1976640"/>
                <a:gd name="connsiteX3" fmla="*/ 300853 w 1398133"/>
                <a:gd name="connsiteY3" fmla="*/ 1934763 h 1976640"/>
                <a:gd name="connsiteX4" fmla="*/ 283436 w 1398133"/>
                <a:gd name="connsiteY4" fmla="*/ 1939118 h 1976640"/>
                <a:gd name="connsiteX5" fmla="*/ 261665 w 1398133"/>
                <a:gd name="connsiteY5" fmla="*/ 1943472 h 1976640"/>
                <a:gd name="connsiteX6" fmla="*/ 244248 w 1398133"/>
                <a:gd name="connsiteY6" fmla="*/ 1947826 h 1976640"/>
                <a:gd name="connsiteX7" fmla="*/ 222476 w 1398133"/>
                <a:gd name="connsiteY7" fmla="*/ 1952181 h 1976640"/>
                <a:gd name="connsiteX8" fmla="*/ 191996 w 1398133"/>
                <a:gd name="connsiteY8" fmla="*/ 1960889 h 1976640"/>
                <a:gd name="connsiteX9" fmla="*/ 74430 w 1398133"/>
                <a:gd name="connsiteY9" fmla="*/ 1952181 h 1976640"/>
                <a:gd name="connsiteX10" fmla="*/ 61368 w 1398133"/>
                <a:gd name="connsiteY10" fmla="*/ 1947826 h 1976640"/>
                <a:gd name="connsiteX11" fmla="*/ 43950 w 1398133"/>
                <a:gd name="connsiteY11" fmla="*/ 1934763 h 1976640"/>
                <a:gd name="connsiteX12" fmla="*/ 22179 w 1398133"/>
                <a:gd name="connsiteY12" fmla="*/ 1917346 h 1976640"/>
                <a:gd name="connsiteX13" fmla="*/ 408 w 1398133"/>
                <a:gd name="connsiteY13" fmla="*/ 1882512 h 1976640"/>
                <a:gd name="connsiteX14" fmla="*/ 408 w 1398133"/>
                <a:gd name="connsiteY14" fmla="*/ 1873803 h 1976640"/>
                <a:gd name="connsiteX15" fmla="*/ 1078613 w 1398133"/>
                <a:gd name="connsiteY15" fmla="*/ 0 h 1976640"/>
                <a:gd name="connsiteX16" fmla="*/ 1398133 w 1398133"/>
                <a:gd name="connsiteY16" fmla="*/ 1242432 h 1976640"/>
                <a:gd name="connsiteX0" fmla="*/ 1398133 w 1398133"/>
                <a:gd name="connsiteY0" fmla="*/ 1242432 h 2017378"/>
                <a:gd name="connsiteX1" fmla="*/ 1398133 w 1398133"/>
                <a:gd name="connsiteY1" fmla="*/ 1242432 h 2017378"/>
                <a:gd name="connsiteX2" fmla="*/ 347853 w 1398133"/>
                <a:gd name="connsiteY2" fmla="*/ 1976640 h 2017378"/>
                <a:gd name="connsiteX3" fmla="*/ 304631 w 1398133"/>
                <a:gd name="connsiteY3" fmla="*/ 2017359 h 2017378"/>
                <a:gd name="connsiteX4" fmla="*/ 283436 w 1398133"/>
                <a:gd name="connsiteY4" fmla="*/ 1939118 h 2017378"/>
                <a:gd name="connsiteX5" fmla="*/ 261665 w 1398133"/>
                <a:gd name="connsiteY5" fmla="*/ 1943472 h 2017378"/>
                <a:gd name="connsiteX6" fmla="*/ 244248 w 1398133"/>
                <a:gd name="connsiteY6" fmla="*/ 1947826 h 2017378"/>
                <a:gd name="connsiteX7" fmla="*/ 222476 w 1398133"/>
                <a:gd name="connsiteY7" fmla="*/ 1952181 h 2017378"/>
                <a:gd name="connsiteX8" fmla="*/ 191996 w 1398133"/>
                <a:gd name="connsiteY8" fmla="*/ 1960889 h 2017378"/>
                <a:gd name="connsiteX9" fmla="*/ 74430 w 1398133"/>
                <a:gd name="connsiteY9" fmla="*/ 1952181 h 2017378"/>
                <a:gd name="connsiteX10" fmla="*/ 61368 w 1398133"/>
                <a:gd name="connsiteY10" fmla="*/ 1947826 h 2017378"/>
                <a:gd name="connsiteX11" fmla="*/ 43950 w 1398133"/>
                <a:gd name="connsiteY11" fmla="*/ 1934763 h 2017378"/>
                <a:gd name="connsiteX12" fmla="*/ 22179 w 1398133"/>
                <a:gd name="connsiteY12" fmla="*/ 1917346 h 2017378"/>
                <a:gd name="connsiteX13" fmla="*/ 408 w 1398133"/>
                <a:gd name="connsiteY13" fmla="*/ 1882512 h 2017378"/>
                <a:gd name="connsiteX14" fmla="*/ 408 w 1398133"/>
                <a:gd name="connsiteY14" fmla="*/ 1873803 h 2017378"/>
                <a:gd name="connsiteX15" fmla="*/ 1078613 w 1398133"/>
                <a:gd name="connsiteY15" fmla="*/ 0 h 2017378"/>
                <a:gd name="connsiteX16" fmla="*/ 1398133 w 1398133"/>
                <a:gd name="connsiteY16" fmla="*/ 1242432 h 2017378"/>
                <a:gd name="connsiteX0" fmla="*/ 1398133 w 1398133"/>
                <a:gd name="connsiteY0" fmla="*/ 1242432 h 2025676"/>
                <a:gd name="connsiteX1" fmla="*/ 1398133 w 1398133"/>
                <a:gd name="connsiteY1" fmla="*/ 1242432 h 2025676"/>
                <a:gd name="connsiteX2" fmla="*/ 347853 w 1398133"/>
                <a:gd name="connsiteY2" fmla="*/ 1976640 h 2025676"/>
                <a:gd name="connsiteX3" fmla="*/ 304631 w 1398133"/>
                <a:gd name="connsiteY3" fmla="*/ 2017359 h 2025676"/>
                <a:gd name="connsiteX4" fmla="*/ 257252 w 1398133"/>
                <a:gd name="connsiteY4" fmla="*/ 2020716 h 2025676"/>
                <a:gd name="connsiteX5" fmla="*/ 261665 w 1398133"/>
                <a:gd name="connsiteY5" fmla="*/ 1943472 h 2025676"/>
                <a:gd name="connsiteX6" fmla="*/ 244248 w 1398133"/>
                <a:gd name="connsiteY6" fmla="*/ 1947826 h 2025676"/>
                <a:gd name="connsiteX7" fmla="*/ 222476 w 1398133"/>
                <a:gd name="connsiteY7" fmla="*/ 1952181 h 2025676"/>
                <a:gd name="connsiteX8" fmla="*/ 191996 w 1398133"/>
                <a:gd name="connsiteY8" fmla="*/ 1960889 h 2025676"/>
                <a:gd name="connsiteX9" fmla="*/ 74430 w 1398133"/>
                <a:gd name="connsiteY9" fmla="*/ 1952181 h 2025676"/>
                <a:gd name="connsiteX10" fmla="*/ 61368 w 1398133"/>
                <a:gd name="connsiteY10" fmla="*/ 1947826 h 2025676"/>
                <a:gd name="connsiteX11" fmla="*/ 43950 w 1398133"/>
                <a:gd name="connsiteY11" fmla="*/ 1934763 h 2025676"/>
                <a:gd name="connsiteX12" fmla="*/ 22179 w 1398133"/>
                <a:gd name="connsiteY12" fmla="*/ 1917346 h 2025676"/>
                <a:gd name="connsiteX13" fmla="*/ 408 w 1398133"/>
                <a:gd name="connsiteY13" fmla="*/ 1882512 h 2025676"/>
                <a:gd name="connsiteX14" fmla="*/ 408 w 1398133"/>
                <a:gd name="connsiteY14" fmla="*/ 1873803 h 2025676"/>
                <a:gd name="connsiteX15" fmla="*/ 1078613 w 1398133"/>
                <a:gd name="connsiteY15" fmla="*/ 0 h 2025676"/>
                <a:gd name="connsiteX16" fmla="*/ 1398133 w 1398133"/>
                <a:gd name="connsiteY16" fmla="*/ 1242432 h 2025676"/>
                <a:gd name="connsiteX0" fmla="*/ 1398133 w 1398133"/>
                <a:gd name="connsiteY0" fmla="*/ 1242432 h 2031981"/>
                <a:gd name="connsiteX1" fmla="*/ 1398133 w 1398133"/>
                <a:gd name="connsiteY1" fmla="*/ 1242432 h 2031981"/>
                <a:gd name="connsiteX2" fmla="*/ 347853 w 1398133"/>
                <a:gd name="connsiteY2" fmla="*/ 1976640 h 2031981"/>
                <a:gd name="connsiteX3" fmla="*/ 304631 w 1398133"/>
                <a:gd name="connsiteY3" fmla="*/ 2017359 h 2031981"/>
                <a:gd name="connsiteX4" fmla="*/ 257252 w 1398133"/>
                <a:gd name="connsiteY4" fmla="*/ 2020716 h 2031981"/>
                <a:gd name="connsiteX5" fmla="*/ 213582 w 1398133"/>
                <a:gd name="connsiteY5" fmla="*/ 2027704 h 2031981"/>
                <a:gd name="connsiteX6" fmla="*/ 244248 w 1398133"/>
                <a:gd name="connsiteY6" fmla="*/ 1947826 h 2031981"/>
                <a:gd name="connsiteX7" fmla="*/ 222476 w 1398133"/>
                <a:gd name="connsiteY7" fmla="*/ 1952181 h 2031981"/>
                <a:gd name="connsiteX8" fmla="*/ 191996 w 1398133"/>
                <a:gd name="connsiteY8" fmla="*/ 1960889 h 2031981"/>
                <a:gd name="connsiteX9" fmla="*/ 74430 w 1398133"/>
                <a:gd name="connsiteY9" fmla="*/ 1952181 h 2031981"/>
                <a:gd name="connsiteX10" fmla="*/ 61368 w 1398133"/>
                <a:gd name="connsiteY10" fmla="*/ 1947826 h 2031981"/>
                <a:gd name="connsiteX11" fmla="*/ 43950 w 1398133"/>
                <a:gd name="connsiteY11" fmla="*/ 1934763 h 2031981"/>
                <a:gd name="connsiteX12" fmla="*/ 22179 w 1398133"/>
                <a:gd name="connsiteY12" fmla="*/ 1917346 h 2031981"/>
                <a:gd name="connsiteX13" fmla="*/ 408 w 1398133"/>
                <a:gd name="connsiteY13" fmla="*/ 1882512 h 2031981"/>
                <a:gd name="connsiteX14" fmla="*/ 408 w 1398133"/>
                <a:gd name="connsiteY14" fmla="*/ 1873803 h 2031981"/>
                <a:gd name="connsiteX15" fmla="*/ 1078613 w 1398133"/>
                <a:gd name="connsiteY15" fmla="*/ 0 h 2031981"/>
                <a:gd name="connsiteX16" fmla="*/ 1398133 w 1398133"/>
                <a:gd name="connsiteY16" fmla="*/ 1242432 h 203198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222476 w 1398133"/>
                <a:gd name="connsiteY7" fmla="*/ 1952181 h 2027801"/>
                <a:gd name="connsiteX8" fmla="*/ 191996 w 1398133"/>
                <a:gd name="connsiteY8" fmla="*/ 1960889 h 2027801"/>
                <a:gd name="connsiteX9" fmla="*/ 74430 w 1398133"/>
                <a:gd name="connsiteY9" fmla="*/ 1952181 h 2027801"/>
                <a:gd name="connsiteX10" fmla="*/ 61368 w 1398133"/>
                <a:gd name="connsiteY10" fmla="*/ 1947826 h 2027801"/>
                <a:gd name="connsiteX11" fmla="*/ 43950 w 1398133"/>
                <a:gd name="connsiteY11" fmla="*/ 1934763 h 2027801"/>
                <a:gd name="connsiteX12" fmla="*/ 22179 w 1398133"/>
                <a:gd name="connsiteY12" fmla="*/ 1917346 h 2027801"/>
                <a:gd name="connsiteX13" fmla="*/ 408 w 1398133"/>
                <a:gd name="connsiteY13" fmla="*/ 1882512 h 2027801"/>
                <a:gd name="connsiteX14" fmla="*/ 408 w 1398133"/>
                <a:gd name="connsiteY14" fmla="*/ 1873803 h 2027801"/>
                <a:gd name="connsiteX15" fmla="*/ 1078613 w 1398133"/>
                <a:gd name="connsiteY15" fmla="*/ 0 h 2027801"/>
                <a:gd name="connsiteX16" fmla="*/ 1398133 w 1398133"/>
                <a:gd name="connsiteY16" fmla="*/ 1242432 h 202780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162375 w 1398133"/>
                <a:gd name="connsiteY7" fmla="*/ 1989816 h 2027801"/>
                <a:gd name="connsiteX8" fmla="*/ 191996 w 1398133"/>
                <a:gd name="connsiteY8" fmla="*/ 1960889 h 2027801"/>
                <a:gd name="connsiteX9" fmla="*/ 74430 w 1398133"/>
                <a:gd name="connsiteY9" fmla="*/ 1952181 h 2027801"/>
                <a:gd name="connsiteX10" fmla="*/ 61368 w 1398133"/>
                <a:gd name="connsiteY10" fmla="*/ 1947826 h 2027801"/>
                <a:gd name="connsiteX11" fmla="*/ 43950 w 1398133"/>
                <a:gd name="connsiteY11" fmla="*/ 1934763 h 2027801"/>
                <a:gd name="connsiteX12" fmla="*/ 22179 w 1398133"/>
                <a:gd name="connsiteY12" fmla="*/ 1917346 h 2027801"/>
                <a:gd name="connsiteX13" fmla="*/ 408 w 1398133"/>
                <a:gd name="connsiteY13" fmla="*/ 1882512 h 2027801"/>
                <a:gd name="connsiteX14" fmla="*/ 408 w 1398133"/>
                <a:gd name="connsiteY14" fmla="*/ 1873803 h 2027801"/>
                <a:gd name="connsiteX15" fmla="*/ 1078613 w 1398133"/>
                <a:gd name="connsiteY15" fmla="*/ 0 h 2027801"/>
                <a:gd name="connsiteX16" fmla="*/ 1398133 w 1398133"/>
                <a:gd name="connsiteY16" fmla="*/ 1242432 h 202780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162375 w 1398133"/>
                <a:gd name="connsiteY7" fmla="*/ 1989816 h 2027801"/>
                <a:gd name="connsiteX8" fmla="*/ 155936 w 1398133"/>
                <a:gd name="connsiteY8" fmla="*/ 1956407 h 2027801"/>
                <a:gd name="connsiteX9" fmla="*/ 74430 w 1398133"/>
                <a:gd name="connsiteY9" fmla="*/ 1952181 h 2027801"/>
                <a:gd name="connsiteX10" fmla="*/ 61368 w 1398133"/>
                <a:gd name="connsiteY10" fmla="*/ 1947826 h 2027801"/>
                <a:gd name="connsiteX11" fmla="*/ 43950 w 1398133"/>
                <a:gd name="connsiteY11" fmla="*/ 1934763 h 2027801"/>
                <a:gd name="connsiteX12" fmla="*/ 22179 w 1398133"/>
                <a:gd name="connsiteY12" fmla="*/ 1917346 h 2027801"/>
                <a:gd name="connsiteX13" fmla="*/ 408 w 1398133"/>
                <a:gd name="connsiteY13" fmla="*/ 1882512 h 2027801"/>
                <a:gd name="connsiteX14" fmla="*/ 408 w 1398133"/>
                <a:gd name="connsiteY14" fmla="*/ 1873803 h 2027801"/>
                <a:gd name="connsiteX15" fmla="*/ 1078613 w 1398133"/>
                <a:gd name="connsiteY15" fmla="*/ 0 h 2027801"/>
                <a:gd name="connsiteX16" fmla="*/ 1398133 w 1398133"/>
                <a:gd name="connsiteY16" fmla="*/ 1242432 h 202780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162375 w 1398133"/>
                <a:gd name="connsiteY7" fmla="*/ 1989816 h 2027801"/>
                <a:gd name="connsiteX8" fmla="*/ 155936 w 1398133"/>
                <a:gd name="connsiteY8" fmla="*/ 1956407 h 2027801"/>
                <a:gd name="connsiteX9" fmla="*/ 61368 w 1398133"/>
                <a:gd name="connsiteY9" fmla="*/ 1947826 h 2027801"/>
                <a:gd name="connsiteX10" fmla="*/ 43950 w 1398133"/>
                <a:gd name="connsiteY10" fmla="*/ 1934763 h 2027801"/>
                <a:gd name="connsiteX11" fmla="*/ 22179 w 1398133"/>
                <a:gd name="connsiteY11" fmla="*/ 1917346 h 2027801"/>
                <a:gd name="connsiteX12" fmla="*/ 408 w 1398133"/>
                <a:gd name="connsiteY12" fmla="*/ 1882512 h 2027801"/>
                <a:gd name="connsiteX13" fmla="*/ 408 w 1398133"/>
                <a:gd name="connsiteY13" fmla="*/ 1873803 h 2027801"/>
                <a:gd name="connsiteX14" fmla="*/ 1078613 w 1398133"/>
                <a:gd name="connsiteY14" fmla="*/ 0 h 2027801"/>
                <a:gd name="connsiteX15" fmla="*/ 1398133 w 1398133"/>
                <a:gd name="connsiteY15" fmla="*/ 1242432 h 202780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162375 w 1398133"/>
                <a:gd name="connsiteY7" fmla="*/ 1989816 h 2027801"/>
                <a:gd name="connsiteX8" fmla="*/ 155936 w 1398133"/>
                <a:gd name="connsiteY8" fmla="*/ 1956407 h 2027801"/>
                <a:gd name="connsiteX9" fmla="*/ 43950 w 1398133"/>
                <a:gd name="connsiteY9" fmla="*/ 1934763 h 2027801"/>
                <a:gd name="connsiteX10" fmla="*/ 22179 w 1398133"/>
                <a:gd name="connsiteY10" fmla="*/ 1917346 h 2027801"/>
                <a:gd name="connsiteX11" fmla="*/ 408 w 1398133"/>
                <a:gd name="connsiteY11" fmla="*/ 1882512 h 2027801"/>
                <a:gd name="connsiteX12" fmla="*/ 408 w 1398133"/>
                <a:gd name="connsiteY12" fmla="*/ 1873803 h 2027801"/>
                <a:gd name="connsiteX13" fmla="*/ 1078613 w 1398133"/>
                <a:gd name="connsiteY13" fmla="*/ 0 h 2027801"/>
                <a:gd name="connsiteX14" fmla="*/ 1398133 w 1398133"/>
                <a:gd name="connsiteY14" fmla="*/ 1242432 h 202780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162375 w 1398133"/>
                <a:gd name="connsiteY7" fmla="*/ 1989816 h 2027801"/>
                <a:gd name="connsiteX8" fmla="*/ 155936 w 1398133"/>
                <a:gd name="connsiteY8" fmla="*/ 1956407 h 2027801"/>
                <a:gd name="connsiteX9" fmla="*/ 22179 w 1398133"/>
                <a:gd name="connsiteY9" fmla="*/ 1917346 h 2027801"/>
                <a:gd name="connsiteX10" fmla="*/ 408 w 1398133"/>
                <a:gd name="connsiteY10" fmla="*/ 1882512 h 2027801"/>
                <a:gd name="connsiteX11" fmla="*/ 408 w 1398133"/>
                <a:gd name="connsiteY11" fmla="*/ 1873803 h 2027801"/>
                <a:gd name="connsiteX12" fmla="*/ 1078613 w 1398133"/>
                <a:gd name="connsiteY12" fmla="*/ 0 h 2027801"/>
                <a:gd name="connsiteX13" fmla="*/ 1398133 w 1398133"/>
                <a:gd name="connsiteY13" fmla="*/ 1242432 h 2027801"/>
                <a:gd name="connsiteX0" fmla="*/ 1409245 w 1409245"/>
                <a:gd name="connsiteY0" fmla="*/ 1242432 h 2027801"/>
                <a:gd name="connsiteX1" fmla="*/ 1409245 w 1409245"/>
                <a:gd name="connsiteY1" fmla="*/ 1242432 h 2027801"/>
                <a:gd name="connsiteX2" fmla="*/ 358965 w 1409245"/>
                <a:gd name="connsiteY2" fmla="*/ 1976640 h 2027801"/>
                <a:gd name="connsiteX3" fmla="*/ 315743 w 1409245"/>
                <a:gd name="connsiteY3" fmla="*/ 2017359 h 2027801"/>
                <a:gd name="connsiteX4" fmla="*/ 268364 w 1409245"/>
                <a:gd name="connsiteY4" fmla="*/ 2020716 h 2027801"/>
                <a:gd name="connsiteX5" fmla="*/ 224694 w 1409245"/>
                <a:gd name="connsiteY5" fmla="*/ 2027704 h 2027801"/>
                <a:gd name="connsiteX6" fmla="*/ 187432 w 1409245"/>
                <a:gd name="connsiteY6" fmla="*/ 2015027 h 2027801"/>
                <a:gd name="connsiteX7" fmla="*/ 173487 w 1409245"/>
                <a:gd name="connsiteY7" fmla="*/ 1989816 h 2027801"/>
                <a:gd name="connsiteX8" fmla="*/ 167048 w 1409245"/>
                <a:gd name="connsiteY8" fmla="*/ 1956407 h 2027801"/>
                <a:gd name="connsiteX9" fmla="*/ 11520 w 1409245"/>
                <a:gd name="connsiteY9" fmla="*/ 1882512 h 2027801"/>
                <a:gd name="connsiteX10" fmla="*/ 11520 w 1409245"/>
                <a:gd name="connsiteY10" fmla="*/ 1873803 h 2027801"/>
                <a:gd name="connsiteX11" fmla="*/ 1089725 w 1409245"/>
                <a:gd name="connsiteY11" fmla="*/ 0 h 2027801"/>
                <a:gd name="connsiteX12" fmla="*/ 1409245 w 1409245"/>
                <a:gd name="connsiteY12" fmla="*/ 1242432 h 2027801"/>
                <a:gd name="connsiteX0" fmla="*/ 1443317 w 1443317"/>
                <a:gd name="connsiteY0" fmla="*/ 1242432 h 2044499"/>
                <a:gd name="connsiteX1" fmla="*/ 1443317 w 1443317"/>
                <a:gd name="connsiteY1" fmla="*/ 1242432 h 2044499"/>
                <a:gd name="connsiteX2" fmla="*/ 393037 w 1443317"/>
                <a:gd name="connsiteY2" fmla="*/ 1976640 h 2044499"/>
                <a:gd name="connsiteX3" fmla="*/ 349815 w 1443317"/>
                <a:gd name="connsiteY3" fmla="*/ 2017359 h 2044499"/>
                <a:gd name="connsiteX4" fmla="*/ 302436 w 1443317"/>
                <a:gd name="connsiteY4" fmla="*/ 2020716 h 2044499"/>
                <a:gd name="connsiteX5" fmla="*/ 258766 w 1443317"/>
                <a:gd name="connsiteY5" fmla="*/ 2027704 h 2044499"/>
                <a:gd name="connsiteX6" fmla="*/ 221504 w 1443317"/>
                <a:gd name="connsiteY6" fmla="*/ 2015027 h 2044499"/>
                <a:gd name="connsiteX7" fmla="*/ 207559 w 1443317"/>
                <a:gd name="connsiteY7" fmla="*/ 1989816 h 2044499"/>
                <a:gd name="connsiteX8" fmla="*/ 201120 w 1443317"/>
                <a:gd name="connsiteY8" fmla="*/ 1956407 h 2044499"/>
                <a:gd name="connsiteX9" fmla="*/ 45592 w 1443317"/>
                <a:gd name="connsiteY9" fmla="*/ 1882512 h 2044499"/>
                <a:gd name="connsiteX10" fmla="*/ 1123797 w 1443317"/>
                <a:gd name="connsiteY10" fmla="*/ 0 h 2044499"/>
                <a:gd name="connsiteX11" fmla="*/ 1443317 w 1443317"/>
                <a:gd name="connsiteY11" fmla="*/ 1242432 h 2044499"/>
                <a:gd name="connsiteX0" fmla="*/ 1242197 w 1242197"/>
                <a:gd name="connsiteY0" fmla="*/ 1242432 h 2027801"/>
                <a:gd name="connsiteX1" fmla="*/ 1242197 w 1242197"/>
                <a:gd name="connsiteY1" fmla="*/ 1242432 h 2027801"/>
                <a:gd name="connsiteX2" fmla="*/ 191917 w 1242197"/>
                <a:gd name="connsiteY2" fmla="*/ 1976640 h 2027801"/>
                <a:gd name="connsiteX3" fmla="*/ 148695 w 1242197"/>
                <a:gd name="connsiteY3" fmla="*/ 2017359 h 2027801"/>
                <a:gd name="connsiteX4" fmla="*/ 101316 w 1242197"/>
                <a:gd name="connsiteY4" fmla="*/ 2020716 h 2027801"/>
                <a:gd name="connsiteX5" fmla="*/ 57646 w 1242197"/>
                <a:gd name="connsiteY5" fmla="*/ 2027704 h 2027801"/>
                <a:gd name="connsiteX6" fmla="*/ 20384 w 1242197"/>
                <a:gd name="connsiteY6" fmla="*/ 2015027 h 2027801"/>
                <a:gd name="connsiteX7" fmla="*/ 6439 w 1242197"/>
                <a:gd name="connsiteY7" fmla="*/ 1989816 h 2027801"/>
                <a:gd name="connsiteX8" fmla="*/ 0 w 1242197"/>
                <a:gd name="connsiteY8" fmla="*/ 1956407 h 2027801"/>
                <a:gd name="connsiteX9" fmla="*/ 922677 w 1242197"/>
                <a:gd name="connsiteY9" fmla="*/ 0 h 2027801"/>
                <a:gd name="connsiteX10" fmla="*/ 1242197 w 1242197"/>
                <a:gd name="connsiteY10" fmla="*/ 1242432 h 2027801"/>
                <a:gd name="connsiteX0" fmla="*/ 1242197 w 1242197"/>
                <a:gd name="connsiteY0" fmla="*/ 0 h 785369"/>
                <a:gd name="connsiteX1" fmla="*/ 1242197 w 1242197"/>
                <a:gd name="connsiteY1" fmla="*/ 0 h 785369"/>
                <a:gd name="connsiteX2" fmla="*/ 191917 w 1242197"/>
                <a:gd name="connsiteY2" fmla="*/ 734208 h 785369"/>
                <a:gd name="connsiteX3" fmla="*/ 148695 w 1242197"/>
                <a:gd name="connsiteY3" fmla="*/ 774927 h 785369"/>
                <a:gd name="connsiteX4" fmla="*/ 101316 w 1242197"/>
                <a:gd name="connsiteY4" fmla="*/ 778284 h 785369"/>
                <a:gd name="connsiteX5" fmla="*/ 57646 w 1242197"/>
                <a:gd name="connsiteY5" fmla="*/ 785272 h 785369"/>
                <a:gd name="connsiteX6" fmla="*/ 20384 w 1242197"/>
                <a:gd name="connsiteY6" fmla="*/ 772595 h 785369"/>
                <a:gd name="connsiteX7" fmla="*/ 6439 w 1242197"/>
                <a:gd name="connsiteY7" fmla="*/ 747384 h 785369"/>
                <a:gd name="connsiteX8" fmla="*/ 0 w 1242197"/>
                <a:gd name="connsiteY8" fmla="*/ 713975 h 785369"/>
                <a:gd name="connsiteX9" fmla="*/ 319556 w 1242197"/>
                <a:gd name="connsiteY9" fmla="*/ 262919 h 785369"/>
                <a:gd name="connsiteX10" fmla="*/ 1242197 w 1242197"/>
                <a:gd name="connsiteY10" fmla="*/ 0 h 785369"/>
                <a:gd name="connsiteX0" fmla="*/ 485863 w 1242197"/>
                <a:gd name="connsiteY0" fmla="*/ 882318 h 882318"/>
                <a:gd name="connsiteX1" fmla="*/ 1242197 w 1242197"/>
                <a:gd name="connsiteY1" fmla="*/ 0 h 882318"/>
                <a:gd name="connsiteX2" fmla="*/ 191917 w 1242197"/>
                <a:gd name="connsiteY2" fmla="*/ 734208 h 882318"/>
                <a:gd name="connsiteX3" fmla="*/ 148695 w 1242197"/>
                <a:gd name="connsiteY3" fmla="*/ 774927 h 882318"/>
                <a:gd name="connsiteX4" fmla="*/ 101316 w 1242197"/>
                <a:gd name="connsiteY4" fmla="*/ 778284 h 882318"/>
                <a:gd name="connsiteX5" fmla="*/ 57646 w 1242197"/>
                <a:gd name="connsiteY5" fmla="*/ 785272 h 882318"/>
                <a:gd name="connsiteX6" fmla="*/ 20384 w 1242197"/>
                <a:gd name="connsiteY6" fmla="*/ 772595 h 882318"/>
                <a:gd name="connsiteX7" fmla="*/ 6439 w 1242197"/>
                <a:gd name="connsiteY7" fmla="*/ 747384 h 882318"/>
                <a:gd name="connsiteX8" fmla="*/ 0 w 1242197"/>
                <a:gd name="connsiteY8" fmla="*/ 713975 h 882318"/>
                <a:gd name="connsiteX9" fmla="*/ 319556 w 1242197"/>
                <a:gd name="connsiteY9" fmla="*/ 262919 h 882318"/>
                <a:gd name="connsiteX10" fmla="*/ 485863 w 1242197"/>
                <a:gd name="connsiteY10" fmla="*/ 882318 h 882318"/>
                <a:gd name="connsiteX0" fmla="*/ 485863 w 689756"/>
                <a:gd name="connsiteY0" fmla="*/ 619399 h 664504"/>
                <a:gd name="connsiteX1" fmla="*/ 689756 w 689756"/>
                <a:gd name="connsiteY1" fmla="*/ 664504 h 664504"/>
                <a:gd name="connsiteX2" fmla="*/ 191917 w 689756"/>
                <a:gd name="connsiteY2" fmla="*/ 471289 h 664504"/>
                <a:gd name="connsiteX3" fmla="*/ 148695 w 689756"/>
                <a:gd name="connsiteY3" fmla="*/ 512008 h 664504"/>
                <a:gd name="connsiteX4" fmla="*/ 101316 w 689756"/>
                <a:gd name="connsiteY4" fmla="*/ 515365 h 664504"/>
                <a:gd name="connsiteX5" fmla="*/ 57646 w 689756"/>
                <a:gd name="connsiteY5" fmla="*/ 522353 h 664504"/>
                <a:gd name="connsiteX6" fmla="*/ 20384 w 689756"/>
                <a:gd name="connsiteY6" fmla="*/ 509676 h 664504"/>
                <a:gd name="connsiteX7" fmla="*/ 6439 w 689756"/>
                <a:gd name="connsiteY7" fmla="*/ 484465 h 664504"/>
                <a:gd name="connsiteX8" fmla="*/ 0 w 689756"/>
                <a:gd name="connsiteY8" fmla="*/ 451056 h 664504"/>
                <a:gd name="connsiteX9" fmla="*/ 319556 w 689756"/>
                <a:gd name="connsiteY9" fmla="*/ 0 h 664504"/>
                <a:gd name="connsiteX10" fmla="*/ 485863 w 689756"/>
                <a:gd name="connsiteY10" fmla="*/ 619399 h 664504"/>
                <a:gd name="connsiteX0" fmla="*/ 485863 w 485863"/>
                <a:gd name="connsiteY0" fmla="*/ 619399 h 619399"/>
                <a:gd name="connsiteX1" fmla="*/ 420944 w 485863"/>
                <a:gd name="connsiteY1" fmla="*/ 546979 h 619399"/>
                <a:gd name="connsiteX2" fmla="*/ 191917 w 485863"/>
                <a:gd name="connsiteY2" fmla="*/ 471289 h 619399"/>
                <a:gd name="connsiteX3" fmla="*/ 148695 w 485863"/>
                <a:gd name="connsiteY3" fmla="*/ 512008 h 619399"/>
                <a:gd name="connsiteX4" fmla="*/ 101316 w 485863"/>
                <a:gd name="connsiteY4" fmla="*/ 515365 h 619399"/>
                <a:gd name="connsiteX5" fmla="*/ 57646 w 485863"/>
                <a:gd name="connsiteY5" fmla="*/ 522353 h 619399"/>
                <a:gd name="connsiteX6" fmla="*/ 20384 w 485863"/>
                <a:gd name="connsiteY6" fmla="*/ 509676 h 619399"/>
                <a:gd name="connsiteX7" fmla="*/ 6439 w 485863"/>
                <a:gd name="connsiteY7" fmla="*/ 484465 h 619399"/>
                <a:gd name="connsiteX8" fmla="*/ 0 w 485863"/>
                <a:gd name="connsiteY8" fmla="*/ 451056 h 619399"/>
                <a:gd name="connsiteX9" fmla="*/ 319556 w 485863"/>
                <a:gd name="connsiteY9" fmla="*/ 0 h 619399"/>
                <a:gd name="connsiteX10" fmla="*/ 485863 w 485863"/>
                <a:gd name="connsiteY10" fmla="*/ 619399 h 619399"/>
                <a:gd name="connsiteX0" fmla="*/ 595197 w 595197"/>
                <a:gd name="connsiteY0" fmla="*/ 565707 h 565707"/>
                <a:gd name="connsiteX1" fmla="*/ 420944 w 595197"/>
                <a:gd name="connsiteY1" fmla="*/ 546979 h 565707"/>
                <a:gd name="connsiteX2" fmla="*/ 191917 w 595197"/>
                <a:gd name="connsiteY2" fmla="*/ 471289 h 565707"/>
                <a:gd name="connsiteX3" fmla="*/ 148695 w 595197"/>
                <a:gd name="connsiteY3" fmla="*/ 512008 h 565707"/>
                <a:gd name="connsiteX4" fmla="*/ 101316 w 595197"/>
                <a:gd name="connsiteY4" fmla="*/ 515365 h 565707"/>
                <a:gd name="connsiteX5" fmla="*/ 57646 w 595197"/>
                <a:gd name="connsiteY5" fmla="*/ 522353 h 565707"/>
                <a:gd name="connsiteX6" fmla="*/ 20384 w 595197"/>
                <a:gd name="connsiteY6" fmla="*/ 509676 h 565707"/>
                <a:gd name="connsiteX7" fmla="*/ 6439 w 595197"/>
                <a:gd name="connsiteY7" fmla="*/ 484465 h 565707"/>
                <a:gd name="connsiteX8" fmla="*/ 0 w 595197"/>
                <a:gd name="connsiteY8" fmla="*/ 451056 h 565707"/>
                <a:gd name="connsiteX9" fmla="*/ 319556 w 595197"/>
                <a:gd name="connsiteY9" fmla="*/ 0 h 565707"/>
                <a:gd name="connsiteX10" fmla="*/ 595197 w 595197"/>
                <a:gd name="connsiteY10" fmla="*/ 565707 h 565707"/>
                <a:gd name="connsiteX0" fmla="*/ 595197 w 595197"/>
                <a:gd name="connsiteY0" fmla="*/ 565707 h 613845"/>
                <a:gd name="connsiteX1" fmla="*/ 438770 w 595197"/>
                <a:gd name="connsiteY1" fmla="*/ 613845 h 613845"/>
                <a:gd name="connsiteX2" fmla="*/ 191917 w 595197"/>
                <a:gd name="connsiteY2" fmla="*/ 471289 h 613845"/>
                <a:gd name="connsiteX3" fmla="*/ 148695 w 595197"/>
                <a:gd name="connsiteY3" fmla="*/ 512008 h 613845"/>
                <a:gd name="connsiteX4" fmla="*/ 101316 w 595197"/>
                <a:gd name="connsiteY4" fmla="*/ 515365 h 613845"/>
                <a:gd name="connsiteX5" fmla="*/ 57646 w 595197"/>
                <a:gd name="connsiteY5" fmla="*/ 522353 h 613845"/>
                <a:gd name="connsiteX6" fmla="*/ 20384 w 595197"/>
                <a:gd name="connsiteY6" fmla="*/ 509676 h 613845"/>
                <a:gd name="connsiteX7" fmla="*/ 6439 w 595197"/>
                <a:gd name="connsiteY7" fmla="*/ 484465 h 613845"/>
                <a:gd name="connsiteX8" fmla="*/ 0 w 595197"/>
                <a:gd name="connsiteY8" fmla="*/ 451056 h 613845"/>
                <a:gd name="connsiteX9" fmla="*/ 319556 w 595197"/>
                <a:gd name="connsiteY9" fmla="*/ 0 h 613845"/>
                <a:gd name="connsiteX10" fmla="*/ 595197 w 595197"/>
                <a:gd name="connsiteY10" fmla="*/ 565707 h 613845"/>
                <a:gd name="connsiteX0" fmla="*/ 595197 w 595197"/>
                <a:gd name="connsiteY0" fmla="*/ 588320 h 636458"/>
                <a:gd name="connsiteX1" fmla="*/ 438770 w 595197"/>
                <a:gd name="connsiteY1" fmla="*/ 636458 h 636458"/>
                <a:gd name="connsiteX2" fmla="*/ 191917 w 595197"/>
                <a:gd name="connsiteY2" fmla="*/ 493902 h 636458"/>
                <a:gd name="connsiteX3" fmla="*/ 148695 w 595197"/>
                <a:gd name="connsiteY3" fmla="*/ 534621 h 636458"/>
                <a:gd name="connsiteX4" fmla="*/ 101316 w 595197"/>
                <a:gd name="connsiteY4" fmla="*/ 537978 h 636458"/>
                <a:gd name="connsiteX5" fmla="*/ 57646 w 595197"/>
                <a:gd name="connsiteY5" fmla="*/ 544966 h 636458"/>
                <a:gd name="connsiteX6" fmla="*/ 20384 w 595197"/>
                <a:gd name="connsiteY6" fmla="*/ 532289 h 636458"/>
                <a:gd name="connsiteX7" fmla="*/ 6439 w 595197"/>
                <a:gd name="connsiteY7" fmla="*/ 507078 h 636458"/>
                <a:gd name="connsiteX8" fmla="*/ 0 w 595197"/>
                <a:gd name="connsiteY8" fmla="*/ 473669 h 636458"/>
                <a:gd name="connsiteX9" fmla="*/ 369473 w 595197"/>
                <a:gd name="connsiteY9" fmla="*/ 0 h 636458"/>
                <a:gd name="connsiteX10" fmla="*/ 595197 w 595197"/>
                <a:gd name="connsiteY10" fmla="*/ 588320 h 636458"/>
                <a:gd name="connsiteX0" fmla="*/ 595197 w 595197"/>
                <a:gd name="connsiteY0" fmla="*/ 588320 h 636458"/>
                <a:gd name="connsiteX1" fmla="*/ 438770 w 595197"/>
                <a:gd name="connsiteY1" fmla="*/ 636458 h 636458"/>
                <a:gd name="connsiteX2" fmla="*/ 148695 w 595197"/>
                <a:gd name="connsiteY2" fmla="*/ 534621 h 636458"/>
                <a:gd name="connsiteX3" fmla="*/ 101316 w 595197"/>
                <a:gd name="connsiteY3" fmla="*/ 537978 h 636458"/>
                <a:gd name="connsiteX4" fmla="*/ 57646 w 595197"/>
                <a:gd name="connsiteY4" fmla="*/ 544966 h 636458"/>
                <a:gd name="connsiteX5" fmla="*/ 20384 w 595197"/>
                <a:gd name="connsiteY5" fmla="*/ 532289 h 636458"/>
                <a:gd name="connsiteX6" fmla="*/ 6439 w 595197"/>
                <a:gd name="connsiteY6" fmla="*/ 507078 h 636458"/>
                <a:gd name="connsiteX7" fmla="*/ 0 w 595197"/>
                <a:gd name="connsiteY7" fmla="*/ 473669 h 636458"/>
                <a:gd name="connsiteX8" fmla="*/ 369473 w 595197"/>
                <a:gd name="connsiteY8" fmla="*/ 0 h 636458"/>
                <a:gd name="connsiteX9" fmla="*/ 595197 w 595197"/>
                <a:gd name="connsiteY9" fmla="*/ 588320 h 636458"/>
                <a:gd name="connsiteX0" fmla="*/ 595197 w 595197"/>
                <a:gd name="connsiteY0" fmla="*/ 588320 h 636458"/>
                <a:gd name="connsiteX1" fmla="*/ 438770 w 595197"/>
                <a:gd name="connsiteY1" fmla="*/ 636458 h 636458"/>
                <a:gd name="connsiteX2" fmla="*/ 101316 w 595197"/>
                <a:gd name="connsiteY2" fmla="*/ 537978 h 636458"/>
                <a:gd name="connsiteX3" fmla="*/ 57646 w 595197"/>
                <a:gd name="connsiteY3" fmla="*/ 544966 h 636458"/>
                <a:gd name="connsiteX4" fmla="*/ 20384 w 595197"/>
                <a:gd name="connsiteY4" fmla="*/ 532289 h 636458"/>
                <a:gd name="connsiteX5" fmla="*/ 6439 w 595197"/>
                <a:gd name="connsiteY5" fmla="*/ 507078 h 636458"/>
                <a:gd name="connsiteX6" fmla="*/ 0 w 595197"/>
                <a:gd name="connsiteY6" fmla="*/ 473669 h 636458"/>
                <a:gd name="connsiteX7" fmla="*/ 369473 w 595197"/>
                <a:gd name="connsiteY7" fmla="*/ 0 h 636458"/>
                <a:gd name="connsiteX8" fmla="*/ 595197 w 595197"/>
                <a:gd name="connsiteY8" fmla="*/ 588320 h 636458"/>
                <a:gd name="connsiteX0" fmla="*/ 595197 w 595197"/>
                <a:gd name="connsiteY0" fmla="*/ 588320 h 636458"/>
                <a:gd name="connsiteX1" fmla="*/ 438770 w 595197"/>
                <a:gd name="connsiteY1" fmla="*/ 636458 h 636458"/>
                <a:gd name="connsiteX2" fmla="*/ 57646 w 595197"/>
                <a:gd name="connsiteY2" fmla="*/ 544966 h 636458"/>
                <a:gd name="connsiteX3" fmla="*/ 20384 w 595197"/>
                <a:gd name="connsiteY3" fmla="*/ 532289 h 636458"/>
                <a:gd name="connsiteX4" fmla="*/ 6439 w 595197"/>
                <a:gd name="connsiteY4" fmla="*/ 507078 h 636458"/>
                <a:gd name="connsiteX5" fmla="*/ 0 w 595197"/>
                <a:gd name="connsiteY5" fmla="*/ 473669 h 636458"/>
                <a:gd name="connsiteX6" fmla="*/ 369473 w 595197"/>
                <a:gd name="connsiteY6" fmla="*/ 0 h 636458"/>
                <a:gd name="connsiteX7" fmla="*/ 595197 w 595197"/>
                <a:gd name="connsiteY7" fmla="*/ 588320 h 636458"/>
                <a:gd name="connsiteX0" fmla="*/ 595197 w 595197"/>
                <a:gd name="connsiteY0" fmla="*/ 588320 h 636458"/>
                <a:gd name="connsiteX1" fmla="*/ 438770 w 595197"/>
                <a:gd name="connsiteY1" fmla="*/ 636458 h 636458"/>
                <a:gd name="connsiteX2" fmla="*/ 20384 w 595197"/>
                <a:gd name="connsiteY2" fmla="*/ 532289 h 636458"/>
                <a:gd name="connsiteX3" fmla="*/ 6439 w 595197"/>
                <a:gd name="connsiteY3" fmla="*/ 507078 h 636458"/>
                <a:gd name="connsiteX4" fmla="*/ 0 w 595197"/>
                <a:gd name="connsiteY4" fmla="*/ 473669 h 636458"/>
                <a:gd name="connsiteX5" fmla="*/ 369473 w 595197"/>
                <a:gd name="connsiteY5" fmla="*/ 0 h 636458"/>
                <a:gd name="connsiteX6" fmla="*/ 595197 w 595197"/>
                <a:gd name="connsiteY6" fmla="*/ 588320 h 636458"/>
                <a:gd name="connsiteX0" fmla="*/ 595197 w 595197"/>
                <a:gd name="connsiteY0" fmla="*/ 588320 h 636458"/>
                <a:gd name="connsiteX1" fmla="*/ 438770 w 595197"/>
                <a:gd name="connsiteY1" fmla="*/ 636458 h 636458"/>
                <a:gd name="connsiteX2" fmla="*/ 6439 w 595197"/>
                <a:gd name="connsiteY2" fmla="*/ 507078 h 636458"/>
                <a:gd name="connsiteX3" fmla="*/ 0 w 595197"/>
                <a:gd name="connsiteY3" fmla="*/ 473669 h 636458"/>
                <a:gd name="connsiteX4" fmla="*/ 369473 w 595197"/>
                <a:gd name="connsiteY4" fmla="*/ 0 h 636458"/>
                <a:gd name="connsiteX5" fmla="*/ 595197 w 595197"/>
                <a:gd name="connsiteY5" fmla="*/ 588320 h 636458"/>
                <a:gd name="connsiteX0" fmla="*/ 595197 w 595197"/>
                <a:gd name="connsiteY0" fmla="*/ 588320 h 636458"/>
                <a:gd name="connsiteX1" fmla="*/ 438770 w 595197"/>
                <a:gd name="connsiteY1" fmla="*/ 636458 h 636458"/>
                <a:gd name="connsiteX2" fmla="*/ 0 w 595197"/>
                <a:gd name="connsiteY2" fmla="*/ 473669 h 636458"/>
                <a:gd name="connsiteX3" fmla="*/ 369473 w 595197"/>
                <a:gd name="connsiteY3" fmla="*/ 0 h 636458"/>
                <a:gd name="connsiteX4" fmla="*/ 595197 w 595197"/>
                <a:gd name="connsiteY4" fmla="*/ 588320 h 636458"/>
                <a:gd name="connsiteX0" fmla="*/ 544247 w 544247"/>
                <a:gd name="connsiteY0" fmla="*/ 588320 h 636458"/>
                <a:gd name="connsiteX1" fmla="*/ 387820 w 544247"/>
                <a:gd name="connsiteY1" fmla="*/ 636458 h 636458"/>
                <a:gd name="connsiteX2" fmla="*/ 0 w 544247"/>
                <a:gd name="connsiteY2" fmla="*/ 500548 h 636458"/>
                <a:gd name="connsiteX3" fmla="*/ 318523 w 544247"/>
                <a:gd name="connsiteY3" fmla="*/ 0 h 636458"/>
                <a:gd name="connsiteX4" fmla="*/ 544247 w 544247"/>
                <a:gd name="connsiteY4" fmla="*/ 588320 h 636458"/>
                <a:gd name="connsiteX0" fmla="*/ 544247 w 544247"/>
                <a:gd name="connsiteY0" fmla="*/ 588320 h 636458"/>
                <a:gd name="connsiteX1" fmla="*/ 387820 w 544247"/>
                <a:gd name="connsiteY1" fmla="*/ 636458 h 636458"/>
                <a:gd name="connsiteX2" fmla="*/ 0 w 544247"/>
                <a:gd name="connsiteY2" fmla="*/ 500548 h 636458"/>
                <a:gd name="connsiteX3" fmla="*/ 318523 w 544247"/>
                <a:gd name="connsiteY3" fmla="*/ 0 h 636458"/>
                <a:gd name="connsiteX4" fmla="*/ 544247 w 544247"/>
                <a:gd name="connsiteY4" fmla="*/ 588320 h 636458"/>
                <a:gd name="connsiteX0" fmla="*/ 544247 w 544247"/>
                <a:gd name="connsiteY0" fmla="*/ 588320 h 636458"/>
                <a:gd name="connsiteX1" fmla="*/ 387820 w 544247"/>
                <a:gd name="connsiteY1" fmla="*/ 636458 h 636458"/>
                <a:gd name="connsiteX2" fmla="*/ 0 w 544247"/>
                <a:gd name="connsiteY2" fmla="*/ 500548 h 636458"/>
                <a:gd name="connsiteX3" fmla="*/ 318523 w 544247"/>
                <a:gd name="connsiteY3" fmla="*/ 0 h 636458"/>
                <a:gd name="connsiteX4" fmla="*/ 544247 w 544247"/>
                <a:gd name="connsiteY4" fmla="*/ 588320 h 636458"/>
                <a:gd name="connsiteX0" fmla="*/ 544247 w 544247"/>
                <a:gd name="connsiteY0" fmla="*/ 588320 h 588320"/>
                <a:gd name="connsiteX1" fmla="*/ 0 w 544247"/>
                <a:gd name="connsiteY1" fmla="*/ 500548 h 588320"/>
                <a:gd name="connsiteX2" fmla="*/ 318523 w 544247"/>
                <a:gd name="connsiteY2" fmla="*/ 0 h 588320"/>
                <a:gd name="connsiteX3" fmla="*/ 544247 w 544247"/>
                <a:gd name="connsiteY3" fmla="*/ 588320 h 588320"/>
                <a:gd name="connsiteX0" fmla="*/ 538270 w 538270"/>
                <a:gd name="connsiteY0" fmla="*/ 599354 h 599354"/>
                <a:gd name="connsiteX1" fmla="*/ 0 w 538270"/>
                <a:gd name="connsiteY1" fmla="*/ 500548 h 599354"/>
                <a:gd name="connsiteX2" fmla="*/ 318523 w 538270"/>
                <a:gd name="connsiteY2" fmla="*/ 0 h 599354"/>
                <a:gd name="connsiteX3" fmla="*/ 538270 w 538270"/>
                <a:gd name="connsiteY3" fmla="*/ 599354 h 599354"/>
                <a:gd name="connsiteX0" fmla="*/ 538270 w 538270"/>
                <a:gd name="connsiteY0" fmla="*/ 599354 h 606516"/>
                <a:gd name="connsiteX1" fmla="*/ 0 w 538270"/>
                <a:gd name="connsiteY1" fmla="*/ 500548 h 606516"/>
                <a:gd name="connsiteX2" fmla="*/ 318523 w 538270"/>
                <a:gd name="connsiteY2" fmla="*/ 0 h 606516"/>
                <a:gd name="connsiteX3" fmla="*/ 538270 w 538270"/>
                <a:gd name="connsiteY3" fmla="*/ 599354 h 606516"/>
                <a:gd name="connsiteX0" fmla="*/ 551558 w 551558"/>
                <a:gd name="connsiteY0" fmla="*/ 597497 h 604764"/>
                <a:gd name="connsiteX1" fmla="*/ 0 w 551558"/>
                <a:gd name="connsiteY1" fmla="*/ 500548 h 604764"/>
                <a:gd name="connsiteX2" fmla="*/ 318523 w 551558"/>
                <a:gd name="connsiteY2" fmla="*/ 0 h 604764"/>
                <a:gd name="connsiteX3" fmla="*/ 551558 w 551558"/>
                <a:gd name="connsiteY3" fmla="*/ 597497 h 604764"/>
              </a:gdLst>
              <a:ahLst/>
              <a:cxnLst>
                <a:cxn ang="0">
                  <a:pos x="connsiteX0" y="connsiteY0"/>
                </a:cxn>
                <a:cxn ang="0">
                  <a:pos x="connsiteX1" y="connsiteY1"/>
                </a:cxn>
                <a:cxn ang="0">
                  <a:pos x="connsiteX2" y="connsiteY2"/>
                </a:cxn>
                <a:cxn ang="0">
                  <a:pos x="connsiteX3" y="connsiteY3"/>
                </a:cxn>
              </a:cxnLst>
              <a:rect l="l" t="t" r="r" b="b"/>
              <a:pathLst>
                <a:path w="551558" h="604764">
                  <a:moveTo>
                    <a:pt x="551558" y="597497"/>
                  </a:moveTo>
                  <a:cubicBezTo>
                    <a:pt x="406773" y="632137"/>
                    <a:pt x="179423" y="533483"/>
                    <a:pt x="0" y="500548"/>
                  </a:cubicBezTo>
                  <a:cubicBezTo>
                    <a:pt x="71079" y="348830"/>
                    <a:pt x="243979" y="49263"/>
                    <a:pt x="318523" y="0"/>
                  </a:cubicBezTo>
                  <a:lnTo>
                    <a:pt x="551558" y="597497"/>
                  </a:lnTo>
                  <a:close/>
                </a:path>
              </a:pathLst>
            </a:cu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5" name="Freeform: Shape 54">
              <a:extLst>
                <a:ext uri="{FF2B5EF4-FFF2-40B4-BE49-F238E27FC236}">
                  <a16:creationId xmlns:a16="http://schemas.microsoft.com/office/drawing/2014/main" id="{8B404CE9-87F3-D0B2-998A-A50391F55E54}"/>
                </a:ext>
              </a:extLst>
            </p:cNvPr>
            <p:cNvSpPr/>
            <p:nvPr/>
          </p:nvSpPr>
          <p:spPr>
            <a:xfrm rot="20246744" flipH="1">
              <a:off x="8716046" y="354234"/>
              <a:ext cx="1678250" cy="2511739"/>
            </a:xfrm>
            <a:custGeom>
              <a:avLst/>
              <a:gdLst>
                <a:gd name="connsiteX0" fmla="*/ 1398133 w 1398133"/>
                <a:gd name="connsiteY0" fmla="*/ 814251 h 1532708"/>
                <a:gd name="connsiteX1" fmla="*/ 1398133 w 1398133"/>
                <a:gd name="connsiteY1" fmla="*/ 814251 h 1532708"/>
                <a:gd name="connsiteX2" fmla="*/ 340042 w 1398133"/>
                <a:gd name="connsiteY2" fmla="*/ 1497874 h 1532708"/>
                <a:gd name="connsiteX3" fmla="*/ 300853 w 1398133"/>
                <a:gd name="connsiteY3" fmla="*/ 1506582 h 1532708"/>
                <a:gd name="connsiteX4" fmla="*/ 283436 w 1398133"/>
                <a:gd name="connsiteY4" fmla="*/ 1510937 h 1532708"/>
                <a:gd name="connsiteX5" fmla="*/ 261665 w 1398133"/>
                <a:gd name="connsiteY5" fmla="*/ 1515291 h 1532708"/>
                <a:gd name="connsiteX6" fmla="*/ 244248 w 1398133"/>
                <a:gd name="connsiteY6" fmla="*/ 1519645 h 1532708"/>
                <a:gd name="connsiteX7" fmla="*/ 222476 w 1398133"/>
                <a:gd name="connsiteY7" fmla="*/ 1524000 h 1532708"/>
                <a:gd name="connsiteX8" fmla="*/ 191996 w 1398133"/>
                <a:gd name="connsiteY8" fmla="*/ 1532708 h 1532708"/>
                <a:gd name="connsiteX9" fmla="*/ 74430 w 1398133"/>
                <a:gd name="connsiteY9" fmla="*/ 1524000 h 1532708"/>
                <a:gd name="connsiteX10" fmla="*/ 61368 w 1398133"/>
                <a:gd name="connsiteY10" fmla="*/ 1519645 h 1532708"/>
                <a:gd name="connsiteX11" fmla="*/ 43950 w 1398133"/>
                <a:gd name="connsiteY11" fmla="*/ 1506582 h 1532708"/>
                <a:gd name="connsiteX12" fmla="*/ 22179 w 1398133"/>
                <a:gd name="connsiteY12" fmla="*/ 1489165 h 1532708"/>
                <a:gd name="connsiteX13" fmla="*/ 408 w 1398133"/>
                <a:gd name="connsiteY13" fmla="*/ 1454331 h 1532708"/>
                <a:gd name="connsiteX14" fmla="*/ 408 w 1398133"/>
                <a:gd name="connsiteY14" fmla="*/ 1445622 h 1532708"/>
                <a:gd name="connsiteX15" fmla="*/ 697093 w 1398133"/>
                <a:gd name="connsiteY15" fmla="*/ 0 h 1532708"/>
                <a:gd name="connsiteX16" fmla="*/ 1398133 w 1398133"/>
                <a:gd name="connsiteY16" fmla="*/ 814251 h 1532708"/>
                <a:gd name="connsiteX0" fmla="*/ 1398133 w 1398133"/>
                <a:gd name="connsiteY0" fmla="*/ 1242432 h 1960889"/>
                <a:gd name="connsiteX1" fmla="*/ 1398133 w 1398133"/>
                <a:gd name="connsiteY1" fmla="*/ 1242432 h 1960889"/>
                <a:gd name="connsiteX2" fmla="*/ 340042 w 1398133"/>
                <a:gd name="connsiteY2" fmla="*/ 1926055 h 1960889"/>
                <a:gd name="connsiteX3" fmla="*/ 300853 w 1398133"/>
                <a:gd name="connsiteY3" fmla="*/ 1934763 h 1960889"/>
                <a:gd name="connsiteX4" fmla="*/ 283436 w 1398133"/>
                <a:gd name="connsiteY4" fmla="*/ 1939118 h 1960889"/>
                <a:gd name="connsiteX5" fmla="*/ 261665 w 1398133"/>
                <a:gd name="connsiteY5" fmla="*/ 1943472 h 1960889"/>
                <a:gd name="connsiteX6" fmla="*/ 244248 w 1398133"/>
                <a:gd name="connsiteY6" fmla="*/ 1947826 h 1960889"/>
                <a:gd name="connsiteX7" fmla="*/ 222476 w 1398133"/>
                <a:gd name="connsiteY7" fmla="*/ 1952181 h 1960889"/>
                <a:gd name="connsiteX8" fmla="*/ 191996 w 1398133"/>
                <a:gd name="connsiteY8" fmla="*/ 1960889 h 1960889"/>
                <a:gd name="connsiteX9" fmla="*/ 74430 w 1398133"/>
                <a:gd name="connsiteY9" fmla="*/ 1952181 h 1960889"/>
                <a:gd name="connsiteX10" fmla="*/ 61368 w 1398133"/>
                <a:gd name="connsiteY10" fmla="*/ 1947826 h 1960889"/>
                <a:gd name="connsiteX11" fmla="*/ 43950 w 1398133"/>
                <a:gd name="connsiteY11" fmla="*/ 1934763 h 1960889"/>
                <a:gd name="connsiteX12" fmla="*/ 22179 w 1398133"/>
                <a:gd name="connsiteY12" fmla="*/ 1917346 h 1960889"/>
                <a:gd name="connsiteX13" fmla="*/ 408 w 1398133"/>
                <a:gd name="connsiteY13" fmla="*/ 1882512 h 1960889"/>
                <a:gd name="connsiteX14" fmla="*/ 408 w 1398133"/>
                <a:gd name="connsiteY14" fmla="*/ 1873803 h 1960889"/>
                <a:gd name="connsiteX15" fmla="*/ 1078613 w 1398133"/>
                <a:gd name="connsiteY15" fmla="*/ 0 h 1960889"/>
                <a:gd name="connsiteX16" fmla="*/ 1398133 w 1398133"/>
                <a:gd name="connsiteY16" fmla="*/ 1242432 h 1960889"/>
                <a:gd name="connsiteX0" fmla="*/ 1398133 w 1398133"/>
                <a:gd name="connsiteY0" fmla="*/ 1242432 h 1976640"/>
                <a:gd name="connsiteX1" fmla="*/ 1398133 w 1398133"/>
                <a:gd name="connsiteY1" fmla="*/ 1242432 h 1976640"/>
                <a:gd name="connsiteX2" fmla="*/ 347853 w 1398133"/>
                <a:gd name="connsiteY2" fmla="*/ 1976640 h 1976640"/>
                <a:gd name="connsiteX3" fmla="*/ 300853 w 1398133"/>
                <a:gd name="connsiteY3" fmla="*/ 1934763 h 1976640"/>
                <a:gd name="connsiteX4" fmla="*/ 283436 w 1398133"/>
                <a:gd name="connsiteY4" fmla="*/ 1939118 h 1976640"/>
                <a:gd name="connsiteX5" fmla="*/ 261665 w 1398133"/>
                <a:gd name="connsiteY5" fmla="*/ 1943472 h 1976640"/>
                <a:gd name="connsiteX6" fmla="*/ 244248 w 1398133"/>
                <a:gd name="connsiteY6" fmla="*/ 1947826 h 1976640"/>
                <a:gd name="connsiteX7" fmla="*/ 222476 w 1398133"/>
                <a:gd name="connsiteY7" fmla="*/ 1952181 h 1976640"/>
                <a:gd name="connsiteX8" fmla="*/ 191996 w 1398133"/>
                <a:gd name="connsiteY8" fmla="*/ 1960889 h 1976640"/>
                <a:gd name="connsiteX9" fmla="*/ 74430 w 1398133"/>
                <a:gd name="connsiteY9" fmla="*/ 1952181 h 1976640"/>
                <a:gd name="connsiteX10" fmla="*/ 61368 w 1398133"/>
                <a:gd name="connsiteY10" fmla="*/ 1947826 h 1976640"/>
                <a:gd name="connsiteX11" fmla="*/ 43950 w 1398133"/>
                <a:gd name="connsiteY11" fmla="*/ 1934763 h 1976640"/>
                <a:gd name="connsiteX12" fmla="*/ 22179 w 1398133"/>
                <a:gd name="connsiteY12" fmla="*/ 1917346 h 1976640"/>
                <a:gd name="connsiteX13" fmla="*/ 408 w 1398133"/>
                <a:gd name="connsiteY13" fmla="*/ 1882512 h 1976640"/>
                <a:gd name="connsiteX14" fmla="*/ 408 w 1398133"/>
                <a:gd name="connsiteY14" fmla="*/ 1873803 h 1976640"/>
                <a:gd name="connsiteX15" fmla="*/ 1078613 w 1398133"/>
                <a:gd name="connsiteY15" fmla="*/ 0 h 1976640"/>
                <a:gd name="connsiteX16" fmla="*/ 1398133 w 1398133"/>
                <a:gd name="connsiteY16" fmla="*/ 1242432 h 1976640"/>
                <a:gd name="connsiteX0" fmla="*/ 1398133 w 1398133"/>
                <a:gd name="connsiteY0" fmla="*/ 1242432 h 2017378"/>
                <a:gd name="connsiteX1" fmla="*/ 1398133 w 1398133"/>
                <a:gd name="connsiteY1" fmla="*/ 1242432 h 2017378"/>
                <a:gd name="connsiteX2" fmla="*/ 347853 w 1398133"/>
                <a:gd name="connsiteY2" fmla="*/ 1976640 h 2017378"/>
                <a:gd name="connsiteX3" fmla="*/ 304631 w 1398133"/>
                <a:gd name="connsiteY3" fmla="*/ 2017359 h 2017378"/>
                <a:gd name="connsiteX4" fmla="*/ 283436 w 1398133"/>
                <a:gd name="connsiteY4" fmla="*/ 1939118 h 2017378"/>
                <a:gd name="connsiteX5" fmla="*/ 261665 w 1398133"/>
                <a:gd name="connsiteY5" fmla="*/ 1943472 h 2017378"/>
                <a:gd name="connsiteX6" fmla="*/ 244248 w 1398133"/>
                <a:gd name="connsiteY6" fmla="*/ 1947826 h 2017378"/>
                <a:gd name="connsiteX7" fmla="*/ 222476 w 1398133"/>
                <a:gd name="connsiteY7" fmla="*/ 1952181 h 2017378"/>
                <a:gd name="connsiteX8" fmla="*/ 191996 w 1398133"/>
                <a:gd name="connsiteY8" fmla="*/ 1960889 h 2017378"/>
                <a:gd name="connsiteX9" fmla="*/ 74430 w 1398133"/>
                <a:gd name="connsiteY9" fmla="*/ 1952181 h 2017378"/>
                <a:gd name="connsiteX10" fmla="*/ 61368 w 1398133"/>
                <a:gd name="connsiteY10" fmla="*/ 1947826 h 2017378"/>
                <a:gd name="connsiteX11" fmla="*/ 43950 w 1398133"/>
                <a:gd name="connsiteY11" fmla="*/ 1934763 h 2017378"/>
                <a:gd name="connsiteX12" fmla="*/ 22179 w 1398133"/>
                <a:gd name="connsiteY12" fmla="*/ 1917346 h 2017378"/>
                <a:gd name="connsiteX13" fmla="*/ 408 w 1398133"/>
                <a:gd name="connsiteY13" fmla="*/ 1882512 h 2017378"/>
                <a:gd name="connsiteX14" fmla="*/ 408 w 1398133"/>
                <a:gd name="connsiteY14" fmla="*/ 1873803 h 2017378"/>
                <a:gd name="connsiteX15" fmla="*/ 1078613 w 1398133"/>
                <a:gd name="connsiteY15" fmla="*/ 0 h 2017378"/>
                <a:gd name="connsiteX16" fmla="*/ 1398133 w 1398133"/>
                <a:gd name="connsiteY16" fmla="*/ 1242432 h 2017378"/>
                <a:gd name="connsiteX0" fmla="*/ 1398133 w 1398133"/>
                <a:gd name="connsiteY0" fmla="*/ 1242432 h 2025676"/>
                <a:gd name="connsiteX1" fmla="*/ 1398133 w 1398133"/>
                <a:gd name="connsiteY1" fmla="*/ 1242432 h 2025676"/>
                <a:gd name="connsiteX2" fmla="*/ 347853 w 1398133"/>
                <a:gd name="connsiteY2" fmla="*/ 1976640 h 2025676"/>
                <a:gd name="connsiteX3" fmla="*/ 304631 w 1398133"/>
                <a:gd name="connsiteY3" fmla="*/ 2017359 h 2025676"/>
                <a:gd name="connsiteX4" fmla="*/ 257252 w 1398133"/>
                <a:gd name="connsiteY4" fmla="*/ 2020716 h 2025676"/>
                <a:gd name="connsiteX5" fmla="*/ 261665 w 1398133"/>
                <a:gd name="connsiteY5" fmla="*/ 1943472 h 2025676"/>
                <a:gd name="connsiteX6" fmla="*/ 244248 w 1398133"/>
                <a:gd name="connsiteY6" fmla="*/ 1947826 h 2025676"/>
                <a:gd name="connsiteX7" fmla="*/ 222476 w 1398133"/>
                <a:gd name="connsiteY7" fmla="*/ 1952181 h 2025676"/>
                <a:gd name="connsiteX8" fmla="*/ 191996 w 1398133"/>
                <a:gd name="connsiteY8" fmla="*/ 1960889 h 2025676"/>
                <a:gd name="connsiteX9" fmla="*/ 74430 w 1398133"/>
                <a:gd name="connsiteY9" fmla="*/ 1952181 h 2025676"/>
                <a:gd name="connsiteX10" fmla="*/ 61368 w 1398133"/>
                <a:gd name="connsiteY10" fmla="*/ 1947826 h 2025676"/>
                <a:gd name="connsiteX11" fmla="*/ 43950 w 1398133"/>
                <a:gd name="connsiteY11" fmla="*/ 1934763 h 2025676"/>
                <a:gd name="connsiteX12" fmla="*/ 22179 w 1398133"/>
                <a:gd name="connsiteY12" fmla="*/ 1917346 h 2025676"/>
                <a:gd name="connsiteX13" fmla="*/ 408 w 1398133"/>
                <a:gd name="connsiteY13" fmla="*/ 1882512 h 2025676"/>
                <a:gd name="connsiteX14" fmla="*/ 408 w 1398133"/>
                <a:gd name="connsiteY14" fmla="*/ 1873803 h 2025676"/>
                <a:gd name="connsiteX15" fmla="*/ 1078613 w 1398133"/>
                <a:gd name="connsiteY15" fmla="*/ 0 h 2025676"/>
                <a:gd name="connsiteX16" fmla="*/ 1398133 w 1398133"/>
                <a:gd name="connsiteY16" fmla="*/ 1242432 h 2025676"/>
                <a:gd name="connsiteX0" fmla="*/ 1398133 w 1398133"/>
                <a:gd name="connsiteY0" fmla="*/ 1242432 h 2031981"/>
                <a:gd name="connsiteX1" fmla="*/ 1398133 w 1398133"/>
                <a:gd name="connsiteY1" fmla="*/ 1242432 h 2031981"/>
                <a:gd name="connsiteX2" fmla="*/ 347853 w 1398133"/>
                <a:gd name="connsiteY2" fmla="*/ 1976640 h 2031981"/>
                <a:gd name="connsiteX3" fmla="*/ 304631 w 1398133"/>
                <a:gd name="connsiteY3" fmla="*/ 2017359 h 2031981"/>
                <a:gd name="connsiteX4" fmla="*/ 257252 w 1398133"/>
                <a:gd name="connsiteY4" fmla="*/ 2020716 h 2031981"/>
                <a:gd name="connsiteX5" fmla="*/ 213582 w 1398133"/>
                <a:gd name="connsiteY5" fmla="*/ 2027704 h 2031981"/>
                <a:gd name="connsiteX6" fmla="*/ 244248 w 1398133"/>
                <a:gd name="connsiteY6" fmla="*/ 1947826 h 2031981"/>
                <a:gd name="connsiteX7" fmla="*/ 222476 w 1398133"/>
                <a:gd name="connsiteY7" fmla="*/ 1952181 h 2031981"/>
                <a:gd name="connsiteX8" fmla="*/ 191996 w 1398133"/>
                <a:gd name="connsiteY8" fmla="*/ 1960889 h 2031981"/>
                <a:gd name="connsiteX9" fmla="*/ 74430 w 1398133"/>
                <a:gd name="connsiteY9" fmla="*/ 1952181 h 2031981"/>
                <a:gd name="connsiteX10" fmla="*/ 61368 w 1398133"/>
                <a:gd name="connsiteY10" fmla="*/ 1947826 h 2031981"/>
                <a:gd name="connsiteX11" fmla="*/ 43950 w 1398133"/>
                <a:gd name="connsiteY11" fmla="*/ 1934763 h 2031981"/>
                <a:gd name="connsiteX12" fmla="*/ 22179 w 1398133"/>
                <a:gd name="connsiteY12" fmla="*/ 1917346 h 2031981"/>
                <a:gd name="connsiteX13" fmla="*/ 408 w 1398133"/>
                <a:gd name="connsiteY13" fmla="*/ 1882512 h 2031981"/>
                <a:gd name="connsiteX14" fmla="*/ 408 w 1398133"/>
                <a:gd name="connsiteY14" fmla="*/ 1873803 h 2031981"/>
                <a:gd name="connsiteX15" fmla="*/ 1078613 w 1398133"/>
                <a:gd name="connsiteY15" fmla="*/ 0 h 2031981"/>
                <a:gd name="connsiteX16" fmla="*/ 1398133 w 1398133"/>
                <a:gd name="connsiteY16" fmla="*/ 1242432 h 203198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222476 w 1398133"/>
                <a:gd name="connsiteY7" fmla="*/ 1952181 h 2027801"/>
                <a:gd name="connsiteX8" fmla="*/ 191996 w 1398133"/>
                <a:gd name="connsiteY8" fmla="*/ 1960889 h 2027801"/>
                <a:gd name="connsiteX9" fmla="*/ 74430 w 1398133"/>
                <a:gd name="connsiteY9" fmla="*/ 1952181 h 2027801"/>
                <a:gd name="connsiteX10" fmla="*/ 61368 w 1398133"/>
                <a:gd name="connsiteY10" fmla="*/ 1947826 h 2027801"/>
                <a:gd name="connsiteX11" fmla="*/ 43950 w 1398133"/>
                <a:gd name="connsiteY11" fmla="*/ 1934763 h 2027801"/>
                <a:gd name="connsiteX12" fmla="*/ 22179 w 1398133"/>
                <a:gd name="connsiteY12" fmla="*/ 1917346 h 2027801"/>
                <a:gd name="connsiteX13" fmla="*/ 408 w 1398133"/>
                <a:gd name="connsiteY13" fmla="*/ 1882512 h 2027801"/>
                <a:gd name="connsiteX14" fmla="*/ 408 w 1398133"/>
                <a:gd name="connsiteY14" fmla="*/ 1873803 h 2027801"/>
                <a:gd name="connsiteX15" fmla="*/ 1078613 w 1398133"/>
                <a:gd name="connsiteY15" fmla="*/ 0 h 2027801"/>
                <a:gd name="connsiteX16" fmla="*/ 1398133 w 1398133"/>
                <a:gd name="connsiteY16" fmla="*/ 1242432 h 202780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162375 w 1398133"/>
                <a:gd name="connsiteY7" fmla="*/ 1989816 h 2027801"/>
                <a:gd name="connsiteX8" fmla="*/ 191996 w 1398133"/>
                <a:gd name="connsiteY8" fmla="*/ 1960889 h 2027801"/>
                <a:gd name="connsiteX9" fmla="*/ 74430 w 1398133"/>
                <a:gd name="connsiteY9" fmla="*/ 1952181 h 2027801"/>
                <a:gd name="connsiteX10" fmla="*/ 61368 w 1398133"/>
                <a:gd name="connsiteY10" fmla="*/ 1947826 h 2027801"/>
                <a:gd name="connsiteX11" fmla="*/ 43950 w 1398133"/>
                <a:gd name="connsiteY11" fmla="*/ 1934763 h 2027801"/>
                <a:gd name="connsiteX12" fmla="*/ 22179 w 1398133"/>
                <a:gd name="connsiteY12" fmla="*/ 1917346 h 2027801"/>
                <a:gd name="connsiteX13" fmla="*/ 408 w 1398133"/>
                <a:gd name="connsiteY13" fmla="*/ 1882512 h 2027801"/>
                <a:gd name="connsiteX14" fmla="*/ 408 w 1398133"/>
                <a:gd name="connsiteY14" fmla="*/ 1873803 h 2027801"/>
                <a:gd name="connsiteX15" fmla="*/ 1078613 w 1398133"/>
                <a:gd name="connsiteY15" fmla="*/ 0 h 2027801"/>
                <a:gd name="connsiteX16" fmla="*/ 1398133 w 1398133"/>
                <a:gd name="connsiteY16" fmla="*/ 1242432 h 202780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162375 w 1398133"/>
                <a:gd name="connsiteY7" fmla="*/ 1989816 h 2027801"/>
                <a:gd name="connsiteX8" fmla="*/ 155936 w 1398133"/>
                <a:gd name="connsiteY8" fmla="*/ 1956407 h 2027801"/>
                <a:gd name="connsiteX9" fmla="*/ 74430 w 1398133"/>
                <a:gd name="connsiteY9" fmla="*/ 1952181 h 2027801"/>
                <a:gd name="connsiteX10" fmla="*/ 61368 w 1398133"/>
                <a:gd name="connsiteY10" fmla="*/ 1947826 h 2027801"/>
                <a:gd name="connsiteX11" fmla="*/ 43950 w 1398133"/>
                <a:gd name="connsiteY11" fmla="*/ 1934763 h 2027801"/>
                <a:gd name="connsiteX12" fmla="*/ 22179 w 1398133"/>
                <a:gd name="connsiteY12" fmla="*/ 1917346 h 2027801"/>
                <a:gd name="connsiteX13" fmla="*/ 408 w 1398133"/>
                <a:gd name="connsiteY13" fmla="*/ 1882512 h 2027801"/>
                <a:gd name="connsiteX14" fmla="*/ 408 w 1398133"/>
                <a:gd name="connsiteY14" fmla="*/ 1873803 h 2027801"/>
                <a:gd name="connsiteX15" fmla="*/ 1078613 w 1398133"/>
                <a:gd name="connsiteY15" fmla="*/ 0 h 2027801"/>
                <a:gd name="connsiteX16" fmla="*/ 1398133 w 1398133"/>
                <a:gd name="connsiteY16" fmla="*/ 1242432 h 202780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162375 w 1398133"/>
                <a:gd name="connsiteY7" fmla="*/ 1989816 h 2027801"/>
                <a:gd name="connsiteX8" fmla="*/ 155936 w 1398133"/>
                <a:gd name="connsiteY8" fmla="*/ 1956407 h 2027801"/>
                <a:gd name="connsiteX9" fmla="*/ 61368 w 1398133"/>
                <a:gd name="connsiteY9" fmla="*/ 1947826 h 2027801"/>
                <a:gd name="connsiteX10" fmla="*/ 43950 w 1398133"/>
                <a:gd name="connsiteY10" fmla="*/ 1934763 h 2027801"/>
                <a:gd name="connsiteX11" fmla="*/ 22179 w 1398133"/>
                <a:gd name="connsiteY11" fmla="*/ 1917346 h 2027801"/>
                <a:gd name="connsiteX12" fmla="*/ 408 w 1398133"/>
                <a:gd name="connsiteY12" fmla="*/ 1882512 h 2027801"/>
                <a:gd name="connsiteX13" fmla="*/ 408 w 1398133"/>
                <a:gd name="connsiteY13" fmla="*/ 1873803 h 2027801"/>
                <a:gd name="connsiteX14" fmla="*/ 1078613 w 1398133"/>
                <a:gd name="connsiteY14" fmla="*/ 0 h 2027801"/>
                <a:gd name="connsiteX15" fmla="*/ 1398133 w 1398133"/>
                <a:gd name="connsiteY15" fmla="*/ 1242432 h 202780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162375 w 1398133"/>
                <a:gd name="connsiteY7" fmla="*/ 1989816 h 2027801"/>
                <a:gd name="connsiteX8" fmla="*/ 155936 w 1398133"/>
                <a:gd name="connsiteY8" fmla="*/ 1956407 h 2027801"/>
                <a:gd name="connsiteX9" fmla="*/ 43950 w 1398133"/>
                <a:gd name="connsiteY9" fmla="*/ 1934763 h 2027801"/>
                <a:gd name="connsiteX10" fmla="*/ 22179 w 1398133"/>
                <a:gd name="connsiteY10" fmla="*/ 1917346 h 2027801"/>
                <a:gd name="connsiteX11" fmla="*/ 408 w 1398133"/>
                <a:gd name="connsiteY11" fmla="*/ 1882512 h 2027801"/>
                <a:gd name="connsiteX12" fmla="*/ 408 w 1398133"/>
                <a:gd name="connsiteY12" fmla="*/ 1873803 h 2027801"/>
                <a:gd name="connsiteX13" fmla="*/ 1078613 w 1398133"/>
                <a:gd name="connsiteY13" fmla="*/ 0 h 2027801"/>
                <a:gd name="connsiteX14" fmla="*/ 1398133 w 1398133"/>
                <a:gd name="connsiteY14" fmla="*/ 1242432 h 2027801"/>
                <a:gd name="connsiteX0" fmla="*/ 1398133 w 1398133"/>
                <a:gd name="connsiteY0" fmla="*/ 1242432 h 2027801"/>
                <a:gd name="connsiteX1" fmla="*/ 1398133 w 1398133"/>
                <a:gd name="connsiteY1" fmla="*/ 1242432 h 2027801"/>
                <a:gd name="connsiteX2" fmla="*/ 347853 w 1398133"/>
                <a:gd name="connsiteY2" fmla="*/ 1976640 h 2027801"/>
                <a:gd name="connsiteX3" fmla="*/ 304631 w 1398133"/>
                <a:gd name="connsiteY3" fmla="*/ 2017359 h 2027801"/>
                <a:gd name="connsiteX4" fmla="*/ 257252 w 1398133"/>
                <a:gd name="connsiteY4" fmla="*/ 2020716 h 2027801"/>
                <a:gd name="connsiteX5" fmla="*/ 213582 w 1398133"/>
                <a:gd name="connsiteY5" fmla="*/ 2027704 h 2027801"/>
                <a:gd name="connsiteX6" fmla="*/ 176320 w 1398133"/>
                <a:gd name="connsiteY6" fmla="*/ 2015027 h 2027801"/>
                <a:gd name="connsiteX7" fmla="*/ 162375 w 1398133"/>
                <a:gd name="connsiteY7" fmla="*/ 1989816 h 2027801"/>
                <a:gd name="connsiteX8" fmla="*/ 155936 w 1398133"/>
                <a:gd name="connsiteY8" fmla="*/ 1956407 h 2027801"/>
                <a:gd name="connsiteX9" fmla="*/ 22179 w 1398133"/>
                <a:gd name="connsiteY9" fmla="*/ 1917346 h 2027801"/>
                <a:gd name="connsiteX10" fmla="*/ 408 w 1398133"/>
                <a:gd name="connsiteY10" fmla="*/ 1882512 h 2027801"/>
                <a:gd name="connsiteX11" fmla="*/ 408 w 1398133"/>
                <a:gd name="connsiteY11" fmla="*/ 1873803 h 2027801"/>
                <a:gd name="connsiteX12" fmla="*/ 1078613 w 1398133"/>
                <a:gd name="connsiteY12" fmla="*/ 0 h 2027801"/>
                <a:gd name="connsiteX13" fmla="*/ 1398133 w 1398133"/>
                <a:gd name="connsiteY13" fmla="*/ 1242432 h 2027801"/>
                <a:gd name="connsiteX0" fmla="*/ 1409245 w 1409245"/>
                <a:gd name="connsiteY0" fmla="*/ 1242432 h 2027801"/>
                <a:gd name="connsiteX1" fmla="*/ 1409245 w 1409245"/>
                <a:gd name="connsiteY1" fmla="*/ 1242432 h 2027801"/>
                <a:gd name="connsiteX2" fmla="*/ 358965 w 1409245"/>
                <a:gd name="connsiteY2" fmla="*/ 1976640 h 2027801"/>
                <a:gd name="connsiteX3" fmla="*/ 315743 w 1409245"/>
                <a:gd name="connsiteY3" fmla="*/ 2017359 h 2027801"/>
                <a:gd name="connsiteX4" fmla="*/ 268364 w 1409245"/>
                <a:gd name="connsiteY4" fmla="*/ 2020716 h 2027801"/>
                <a:gd name="connsiteX5" fmla="*/ 224694 w 1409245"/>
                <a:gd name="connsiteY5" fmla="*/ 2027704 h 2027801"/>
                <a:gd name="connsiteX6" fmla="*/ 187432 w 1409245"/>
                <a:gd name="connsiteY6" fmla="*/ 2015027 h 2027801"/>
                <a:gd name="connsiteX7" fmla="*/ 173487 w 1409245"/>
                <a:gd name="connsiteY7" fmla="*/ 1989816 h 2027801"/>
                <a:gd name="connsiteX8" fmla="*/ 167048 w 1409245"/>
                <a:gd name="connsiteY8" fmla="*/ 1956407 h 2027801"/>
                <a:gd name="connsiteX9" fmla="*/ 11520 w 1409245"/>
                <a:gd name="connsiteY9" fmla="*/ 1882512 h 2027801"/>
                <a:gd name="connsiteX10" fmla="*/ 11520 w 1409245"/>
                <a:gd name="connsiteY10" fmla="*/ 1873803 h 2027801"/>
                <a:gd name="connsiteX11" fmla="*/ 1089725 w 1409245"/>
                <a:gd name="connsiteY11" fmla="*/ 0 h 2027801"/>
                <a:gd name="connsiteX12" fmla="*/ 1409245 w 1409245"/>
                <a:gd name="connsiteY12" fmla="*/ 1242432 h 2027801"/>
                <a:gd name="connsiteX0" fmla="*/ 1443317 w 1443317"/>
                <a:gd name="connsiteY0" fmla="*/ 1242432 h 2044499"/>
                <a:gd name="connsiteX1" fmla="*/ 1443317 w 1443317"/>
                <a:gd name="connsiteY1" fmla="*/ 1242432 h 2044499"/>
                <a:gd name="connsiteX2" fmla="*/ 393037 w 1443317"/>
                <a:gd name="connsiteY2" fmla="*/ 1976640 h 2044499"/>
                <a:gd name="connsiteX3" fmla="*/ 349815 w 1443317"/>
                <a:gd name="connsiteY3" fmla="*/ 2017359 h 2044499"/>
                <a:gd name="connsiteX4" fmla="*/ 302436 w 1443317"/>
                <a:gd name="connsiteY4" fmla="*/ 2020716 h 2044499"/>
                <a:gd name="connsiteX5" fmla="*/ 258766 w 1443317"/>
                <a:gd name="connsiteY5" fmla="*/ 2027704 h 2044499"/>
                <a:gd name="connsiteX6" fmla="*/ 221504 w 1443317"/>
                <a:gd name="connsiteY6" fmla="*/ 2015027 h 2044499"/>
                <a:gd name="connsiteX7" fmla="*/ 207559 w 1443317"/>
                <a:gd name="connsiteY7" fmla="*/ 1989816 h 2044499"/>
                <a:gd name="connsiteX8" fmla="*/ 201120 w 1443317"/>
                <a:gd name="connsiteY8" fmla="*/ 1956407 h 2044499"/>
                <a:gd name="connsiteX9" fmla="*/ 45592 w 1443317"/>
                <a:gd name="connsiteY9" fmla="*/ 1882512 h 2044499"/>
                <a:gd name="connsiteX10" fmla="*/ 1123797 w 1443317"/>
                <a:gd name="connsiteY10" fmla="*/ 0 h 2044499"/>
                <a:gd name="connsiteX11" fmla="*/ 1443317 w 1443317"/>
                <a:gd name="connsiteY11" fmla="*/ 1242432 h 2044499"/>
                <a:gd name="connsiteX0" fmla="*/ 1242197 w 1242197"/>
                <a:gd name="connsiteY0" fmla="*/ 1242432 h 2027801"/>
                <a:gd name="connsiteX1" fmla="*/ 1242197 w 1242197"/>
                <a:gd name="connsiteY1" fmla="*/ 1242432 h 2027801"/>
                <a:gd name="connsiteX2" fmla="*/ 191917 w 1242197"/>
                <a:gd name="connsiteY2" fmla="*/ 1976640 h 2027801"/>
                <a:gd name="connsiteX3" fmla="*/ 148695 w 1242197"/>
                <a:gd name="connsiteY3" fmla="*/ 2017359 h 2027801"/>
                <a:gd name="connsiteX4" fmla="*/ 101316 w 1242197"/>
                <a:gd name="connsiteY4" fmla="*/ 2020716 h 2027801"/>
                <a:gd name="connsiteX5" fmla="*/ 57646 w 1242197"/>
                <a:gd name="connsiteY5" fmla="*/ 2027704 h 2027801"/>
                <a:gd name="connsiteX6" fmla="*/ 20384 w 1242197"/>
                <a:gd name="connsiteY6" fmla="*/ 2015027 h 2027801"/>
                <a:gd name="connsiteX7" fmla="*/ 6439 w 1242197"/>
                <a:gd name="connsiteY7" fmla="*/ 1989816 h 2027801"/>
                <a:gd name="connsiteX8" fmla="*/ 0 w 1242197"/>
                <a:gd name="connsiteY8" fmla="*/ 1956407 h 2027801"/>
                <a:gd name="connsiteX9" fmla="*/ 922677 w 1242197"/>
                <a:gd name="connsiteY9" fmla="*/ 0 h 2027801"/>
                <a:gd name="connsiteX10" fmla="*/ 1242197 w 1242197"/>
                <a:gd name="connsiteY10" fmla="*/ 1242432 h 202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2197" h="2027801">
                  <a:moveTo>
                    <a:pt x="1242197" y="1242432"/>
                  </a:moveTo>
                  <a:lnTo>
                    <a:pt x="1242197" y="1242432"/>
                  </a:lnTo>
                  <a:lnTo>
                    <a:pt x="191917" y="1976640"/>
                  </a:lnTo>
                  <a:lnTo>
                    <a:pt x="148695" y="2017359"/>
                  </a:lnTo>
                  <a:cubicBezTo>
                    <a:pt x="142864" y="2018705"/>
                    <a:pt x="116491" y="2018992"/>
                    <a:pt x="101316" y="2020716"/>
                  </a:cubicBezTo>
                  <a:cubicBezTo>
                    <a:pt x="86141" y="2022440"/>
                    <a:pt x="71135" y="2028652"/>
                    <a:pt x="57646" y="2027704"/>
                  </a:cubicBezTo>
                  <a:cubicBezTo>
                    <a:pt x="44157" y="2026756"/>
                    <a:pt x="28919" y="2021342"/>
                    <a:pt x="20384" y="2015027"/>
                  </a:cubicBezTo>
                  <a:cubicBezTo>
                    <a:pt x="11850" y="2008712"/>
                    <a:pt x="9836" y="1999586"/>
                    <a:pt x="6439" y="1989816"/>
                  </a:cubicBezTo>
                  <a:cubicBezTo>
                    <a:pt x="3042" y="1980046"/>
                    <a:pt x="10160" y="1953504"/>
                    <a:pt x="0" y="1956407"/>
                  </a:cubicBezTo>
                  <a:cubicBezTo>
                    <a:pt x="152706" y="1624771"/>
                    <a:pt x="715644" y="118996"/>
                    <a:pt x="922677" y="0"/>
                  </a:cubicBezTo>
                  <a:lnTo>
                    <a:pt x="1242197" y="1242432"/>
                  </a:lnTo>
                  <a:close/>
                </a:path>
              </a:pathLst>
            </a:cu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38" name="Picture 2" descr="Man using a huge telescope stock vector. Illustration of male - 20975508">
              <a:extLst>
                <a:ext uri="{FF2B5EF4-FFF2-40B4-BE49-F238E27FC236}">
                  <a16:creationId xmlns:a16="http://schemas.microsoft.com/office/drawing/2014/main" id="{6FB8DC4E-25EA-CC05-DECB-0E99C024135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873" b="95533" l="3125" r="90000">
                          <a14:foregroundMark x1="71250" y1="95017" x2="70250" y2="89519"/>
                          <a14:foregroundMark x1="55000" y1="96048" x2="56750" y2="94158"/>
                          <a14:foregroundMark x1="9500" y1="63746" x2="5875" y2="47938"/>
                          <a14:foregroundMark x1="5875" y1="47938" x2="6125" y2="24742"/>
                          <a14:foregroundMark x1="6125" y1="24742" x2="7500" y2="22337"/>
                          <a14:foregroundMark x1="3125" y1="48797" x2="3125" y2="40206"/>
                          <a14:foregroundMark x1="16750" y1="10481" x2="27625" y2="10653"/>
                          <a14:foregroundMark x1="27625" y1="10653" x2="28250" y2="11340"/>
                          <a14:foregroundMark x1="27875" y1="7904" x2="19375" y2="6873"/>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6037090" y="493199"/>
              <a:ext cx="3300416" cy="2401053"/>
            </a:xfrm>
            <a:prstGeom prst="rect">
              <a:avLst/>
            </a:prstGeom>
            <a:noFill/>
            <a:extLst>
              <a:ext uri="{909E8E84-426E-40DD-AFC4-6F175D3DCCD1}">
                <a14:hiddenFill xmlns:a14="http://schemas.microsoft.com/office/drawing/2010/main">
                  <a:solidFill>
                    <a:srgbClr val="FFFFFF"/>
                  </a:solidFill>
                </a14:hiddenFill>
              </a:ext>
            </a:extLst>
          </p:spPr>
        </p:pic>
        <p:sp>
          <p:nvSpPr>
            <p:cNvPr id="57" name="Left Brace 56">
              <a:extLst>
                <a:ext uri="{FF2B5EF4-FFF2-40B4-BE49-F238E27FC236}">
                  <a16:creationId xmlns:a16="http://schemas.microsoft.com/office/drawing/2014/main" id="{5BB1AE8F-C3B1-7DB3-2695-CB8C02D2CC12}"/>
                </a:ext>
              </a:extLst>
            </p:cNvPr>
            <p:cNvSpPr/>
            <p:nvPr/>
          </p:nvSpPr>
          <p:spPr>
            <a:xfrm rot="10800000">
              <a:off x="5889054" y="1392585"/>
              <a:ext cx="242340" cy="698362"/>
            </a:xfrm>
            <a:prstGeom prst="leftBrace">
              <a:avLst/>
            </a:prstGeom>
            <a:ln w="9525"/>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grpSp>
      <p:grpSp>
        <p:nvGrpSpPr>
          <p:cNvPr id="1030" name="Group 1029">
            <a:extLst>
              <a:ext uri="{FF2B5EF4-FFF2-40B4-BE49-F238E27FC236}">
                <a16:creationId xmlns:a16="http://schemas.microsoft.com/office/drawing/2014/main" id="{AEAA263E-DBB8-1E00-4D51-E72FB5777BC2}"/>
              </a:ext>
            </a:extLst>
          </p:cNvPr>
          <p:cNvGrpSpPr/>
          <p:nvPr/>
        </p:nvGrpSpPr>
        <p:grpSpPr>
          <a:xfrm>
            <a:off x="8030393" y="4116927"/>
            <a:ext cx="3403570" cy="2287086"/>
            <a:chOff x="8030393" y="4116927"/>
            <a:chExt cx="3403570" cy="2287086"/>
          </a:xfrm>
        </p:grpSpPr>
        <p:sp>
          <p:nvSpPr>
            <p:cNvPr id="48" name="TextBox 47">
              <a:extLst>
                <a:ext uri="{FF2B5EF4-FFF2-40B4-BE49-F238E27FC236}">
                  <a16:creationId xmlns:a16="http://schemas.microsoft.com/office/drawing/2014/main" id="{16B41335-6EB5-4A8E-86E7-32CF41345283}"/>
                </a:ext>
              </a:extLst>
            </p:cNvPr>
            <p:cNvSpPr txBox="1"/>
            <p:nvPr/>
          </p:nvSpPr>
          <p:spPr>
            <a:xfrm>
              <a:off x="8030393" y="4519365"/>
              <a:ext cx="3403570" cy="1477328"/>
            </a:xfrm>
            <a:prstGeom prst="rect">
              <a:avLst/>
            </a:prstGeom>
            <a:noFill/>
          </p:spPr>
          <p:txBody>
            <a:bodyPr wrap="square" rtlCol="1">
              <a:spAutoFit/>
            </a:bodyPr>
            <a:lstStyle/>
            <a:p>
              <a:pPr algn="ctr"/>
              <a:r>
                <a:rPr lang="en-US" dirty="0" err="1">
                  <a:latin typeface="Times New Roman" panose="02020603050405020304" pitchFamily="18" charset="0"/>
                  <a:ea typeface="Times New Roman" panose="02020603050405020304" pitchFamily="18" charset="0"/>
                </a:rPr>
                <a:t>Hesselmann</a:t>
              </a:r>
              <a:r>
                <a:rPr lang="en-US" dirty="0">
                  <a:latin typeface="Times New Roman" panose="02020603050405020304" pitchFamily="18" charset="0"/>
                  <a:ea typeface="Times New Roman" panose="02020603050405020304" pitchFamily="18" charset="0"/>
                </a:rPr>
                <a:t> &amp; Knops (2014) </a:t>
              </a:r>
            </a:p>
            <a:p>
              <a:pPr algn="ctr"/>
              <a:r>
                <a:rPr lang="en-US" dirty="0" err="1">
                  <a:latin typeface="Times New Roman" panose="02020603050405020304" pitchFamily="18" charset="0"/>
                  <a:ea typeface="Times New Roman" panose="02020603050405020304" pitchFamily="18" charset="0"/>
                </a:rPr>
                <a:t>Kouider</a:t>
              </a:r>
              <a:r>
                <a:rPr lang="en-US" dirty="0">
                  <a:latin typeface="Times New Roman" panose="02020603050405020304" pitchFamily="18" charset="0"/>
                  <a:ea typeface="Times New Roman" panose="02020603050405020304" pitchFamily="18" charset="0"/>
                </a:rPr>
                <a:t> et al. (2009)</a:t>
              </a:r>
            </a:p>
            <a:p>
              <a:pPr algn="ctr"/>
              <a:r>
                <a:rPr lang="en-US" dirty="0">
                  <a:latin typeface="Times New Roman" panose="02020603050405020304" pitchFamily="18" charset="0"/>
                  <a:ea typeface="Times New Roman" panose="02020603050405020304" pitchFamily="18" charset="0"/>
                </a:rPr>
                <a:t>Moors et al. (2016)</a:t>
              </a:r>
            </a:p>
            <a:p>
              <a:pPr algn="ctr"/>
              <a:r>
                <a:rPr lang="en-US" dirty="0" err="1">
                  <a:latin typeface="Times New Roman" panose="02020603050405020304" pitchFamily="18" charset="0"/>
                  <a:ea typeface="Times New Roman" panose="02020603050405020304" pitchFamily="18" charset="0"/>
                </a:rPr>
                <a:t>Mudrik</a:t>
              </a:r>
              <a:r>
                <a:rPr lang="en-US" dirty="0">
                  <a:latin typeface="Times New Roman" panose="02020603050405020304" pitchFamily="18" charset="0"/>
                  <a:ea typeface="Times New Roman" panose="02020603050405020304" pitchFamily="18" charset="0"/>
                </a:rPr>
                <a:t> &amp; </a:t>
              </a:r>
              <a:r>
                <a:rPr lang="en-US" dirty="0" err="1">
                  <a:latin typeface="Times New Roman" panose="02020603050405020304" pitchFamily="18" charset="0"/>
                  <a:ea typeface="Times New Roman" panose="02020603050405020304" pitchFamily="18" charset="0"/>
                </a:rPr>
                <a:t>Biderman</a:t>
              </a:r>
              <a:r>
                <a:rPr lang="en-US" dirty="0">
                  <a:latin typeface="Times New Roman" panose="02020603050405020304" pitchFamily="18" charset="0"/>
                  <a:ea typeface="Times New Roman" panose="02020603050405020304" pitchFamily="18" charset="0"/>
                </a:rPr>
                <a:t> (2017)</a:t>
              </a:r>
            </a:p>
            <a:p>
              <a:pPr algn="ctr"/>
              <a:r>
                <a:rPr lang="en-US" dirty="0">
                  <a:latin typeface="Times New Roman" panose="02020603050405020304" pitchFamily="18" charset="0"/>
                  <a:ea typeface="Times New Roman" panose="02020603050405020304" pitchFamily="18" charset="0"/>
                </a:rPr>
                <a:t>Peters &amp; Lau (2015)</a:t>
              </a:r>
            </a:p>
          </p:txBody>
        </p:sp>
        <p:sp>
          <p:nvSpPr>
            <p:cNvPr id="50" name="TextBox 49">
              <a:extLst>
                <a:ext uri="{FF2B5EF4-FFF2-40B4-BE49-F238E27FC236}">
                  <a16:creationId xmlns:a16="http://schemas.microsoft.com/office/drawing/2014/main" id="{08823214-C356-6AFE-B7E2-84C2286CDDBF}"/>
                </a:ext>
              </a:extLst>
            </p:cNvPr>
            <p:cNvSpPr txBox="1"/>
            <p:nvPr/>
          </p:nvSpPr>
          <p:spPr>
            <a:xfrm>
              <a:off x="8129225" y="4116927"/>
              <a:ext cx="3205906" cy="461665"/>
            </a:xfrm>
            <a:prstGeom prst="rect">
              <a:avLst/>
            </a:prstGeom>
            <a:noFill/>
          </p:spPr>
          <p:txBody>
            <a:bodyPr wrap="square" rtlCol="1">
              <a:spAutoFit/>
            </a:bodyPr>
            <a:lstStyle/>
            <a:p>
              <a:pPr algn="ctr"/>
              <a:r>
                <a:rPr lang="en-US" sz="2400" dirty="0"/>
                <a:t>Contradicting findings:</a:t>
              </a:r>
            </a:p>
          </p:txBody>
        </p:sp>
        <p:sp>
          <p:nvSpPr>
            <p:cNvPr id="1025" name="Oval 1024">
              <a:extLst>
                <a:ext uri="{FF2B5EF4-FFF2-40B4-BE49-F238E27FC236}">
                  <a16:creationId xmlns:a16="http://schemas.microsoft.com/office/drawing/2014/main" id="{96C20A53-1D1D-C4A4-1C8D-8F238D138AE3}"/>
                </a:ext>
              </a:extLst>
            </p:cNvPr>
            <p:cNvSpPr/>
            <p:nvPr/>
          </p:nvSpPr>
          <p:spPr>
            <a:xfrm>
              <a:off x="9627394" y="6044882"/>
              <a:ext cx="47625"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28" name="Oval 1027">
              <a:extLst>
                <a:ext uri="{FF2B5EF4-FFF2-40B4-BE49-F238E27FC236}">
                  <a16:creationId xmlns:a16="http://schemas.microsoft.com/office/drawing/2014/main" id="{144A6B26-F378-9056-B5CE-DBB0FBE2B38C}"/>
                </a:ext>
              </a:extLst>
            </p:cNvPr>
            <p:cNvSpPr/>
            <p:nvPr/>
          </p:nvSpPr>
          <p:spPr>
            <a:xfrm>
              <a:off x="9627394" y="6201317"/>
              <a:ext cx="47625"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29" name="Oval 1028">
              <a:extLst>
                <a:ext uri="{FF2B5EF4-FFF2-40B4-BE49-F238E27FC236}">
                  <a16:creationId xmlns:a16="http://schemas.microsoft.com/office/drawing/2014/main" id="{E5C4D811-FEFA-E0C6-8589-10B9E616D463}"/>
                </a:ext>
              </a:extLst>
            </p:cNvPr>
            <p:cNvSpPr/>
            <p:nvPr/>
          </p:nvSpPr>
          <p:spPr>
            <a:xfrm>
              <a:off x="9627394" y="6358294"/>
              <a:ext cx="47625"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7" name="Group 6">
            <a:extLst>
              <a:ext uri="{FF2B5EF4-FFF2-40B4-BE49-F238E27FC236}">
                <a16:creationId xmlns:a16="http://schemas.microsoft.com/office/drawing/2014/main" id="{6D3987F0-B9C5-5F2D-1B58-9A0982DB7A81}"/>
              </a:ext>
            </a:extLst>
          </p:cNvPr>
          <p:cNvGrpSpPr/>
          <p:nvPr/>
        </p:nvGrpSpPr>
        <p:grpSpPr>
          <a:xfrm>
            <a:off x="-2766" y="4116927"/>
            <a:ext cx="7253360" cy="2741073"/>
            <a:chOff x="-2766" y="4116927"/>
            <a:chExt cx="7253360" cy="2741073"/>
          </a:xfrm>
        </p:grpSpPr>
        <p:sp>
          <p:nvSpPr>
            <p:cNvPr id="5" name="Speech Bubble: Oval 4">
              <a:extLst>
                <a:ext uri="{FF2B5EF4-FFF2-40B4-BE49-F238E27FC236}">
                  <a16:creationId xmlns:a16="http://schemas.microsoft.com/office/drawing/2014/main" id="{E56CB38C-5443-4EB9-9309-16CBA0F42BCA}"/>
                </a:ext>
              </a:extLst>
            </p:cNvPr>
            <p:cNvSpPr/>
            <p:nvPr/>
          </p:nvSpPr>
          <p:spPr>
            <a:xfrm>
              <a:off x="3635753" y="4437364"/>
              <a:ext cx="1386030" cy="1095396"/>
            </a:xfrm>
            <a:prstGeom prst="wedgeEllipseCallout">
              <a:avLst>
                <a:gd name="adj1" fmla="val 72247"/>
                <a:gd name="adj2" fmla="val 4808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4" name="Picture 2" descr="Falling out, lashing out and blurting out: phrasal verbs connected with  arguing (1). – About Words – Cambridge Dictionary blog">
              <a:extLst>
                <a:ext uri="{FF2B5EF4-FFF2-40B4-BE49-F238E27FC236}">
                  <a16:creationId xmlns:a16="http://schemas.microsoft.com/office/drawing/2014/main" id="{1357761E-DE65-4879-9A6B-3EA87E46A5A2}"/>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9500" l="1167" r="96667">
                          <a14:foregroundMark x1="22833" y1="95500" x2="18167" y2="75250"/>
                          <a14:foregroundMark x1="18167" y1="75250" x2="17833" y2="54000"/>
                          <a14:foregroundMark x1="17833" y1="54000" x2="18167" y2="53250"/>
                          <a14:foregroundMark x1="12000" y1="61750" x2="14167" y2="92000"/>
                          <a14:foregroundMark x1="14167" y1="92000" x2="21333" y2="95750"/>
                          <a14:foregroundMark x1="27000" y1="78000" x2="28333" y2="87500"/>
                          <a14:foregroundMark x1="7833" y1="70250" x2="5500" y2="86500"/>
                          <a14:foregroundMark x1="29833" y1="38750" x2="32167" y2="56500"/>
                          <a14:foregroundMark x1="32167" y1="56500" x2="32000" y2="57000"/>
                          <a14:foregroundMark x1="5167" y1="72250" x2="1333" y2="89750"/>
                          <a14:foregroundMark x1="1333" y1="89750" x2="1333" y2="90000"/>
                          <a14:foregroundMark x1="26833" y1="87250" x2="27167" y2="97750"/>
                          <a14:foregroundMark x1="12500" y1="94750" x2="21167" y2="99000"/>
                          <a14:foregroundMark x1="87167" y1="87750" x2="92333" y2="99500"/>
                          <a14:foregroundMark x1="92333" y1="99500" x2="92333" y2="99500"/>
                          <a14:foregroundMark x1="64833" y1="59750" x2="63167" y2="57250"/>
                          <a14:foregroundMark x1="95000" y1="96750" x2="96667" y2="99250"/>
                        </a14:backgroundRemoval>
                      </a14:imgEffect>
                    </a14:imgLayer>
                  </a14:imgProps>
                </a:ext>
                <a:ext uri="{28A0092B-C50C-407E-A947-70E740481C1C}">
                  <a14:useLocalDpi xmlns:a14="http://schemas.microsoft.com/office/drawing/2010/main" val="0"/>
                </a:ext>
              </a:extLst>
            </a:blip>
            <a:srcRect t="21174" r="53264"/>
            <a:stretch/>
          </p:blipFill>
          <p:spPr bwMode="auto">
            <a:xfrm>
              <a:off x="-2766" y="4116927"/>
              <a:ext cx="2437763" cy="27410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Falling out, lashing out and blurting out: phrasal verbs connected with  arguing (1). – About Words – Cambridge Dictionary blog">
              <a:extLst>
                <a:ext uri="{FF2B5EF4-FFF2-40B4-BE49-F238E27FC236}">
                  <a16:creationId xmlns:a16="http://schemas.microsoft.com/office/drawing/2014/main" id="{A07B07DE-6925-4965-BC21-8627A9D0FB09}"/>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9500" l="1167" r="96667">
                          <a14:foregroundMark x1="22833" y1="95500" x2="18167" y2="75250"/>
                          <a14:foregroundMark x1="18167" y1="75250" x2="17833" y2="54000"/>
                          <a14:foregroundMark x1="17833" y1="54000" x2="18167" y2="53250"/>
                          <a14:foregroundMark x1="12000" y1="61750" x2="14167" y2="92000"/>
                          <a14:foregroundMark x1="14167" y1="92000" x2="21333" y2="95750"/>
                          <a14:foregroundMark x1="27000" y1="78000" x2="28333" y2="87500"/>
                          <a14:foregroundMark x1="7833" y1="70250" x2="5500" y2="86500"/>
                          <a14:foregroundMark x1="29833" y1="38750" x2="32167" y2="56500"/>
                          <a14:foregroundMark x1="32167" y1="56500" x2="32000" y2="57000"/>
                          <a14:foregroundMark x1="5167" y1="72250" x2="1333" y2="89750"/>
                          <a14:foregroundMark x1="1333" y1="89750" x2="1333" y2="90000"/>
                          <a14:foregroundMark x1="26833" y1="87250" x2="27167" y2="97750"/>
                          <a14:foregroundMark x1="12500" y1="94750" x2="21167" y2="99000"/>
                          <a14:foregroundMark x1="87167" y1="87750" x2="92333" y2="99500"/>
                          <a14:foregroundMark x1="92333" y1="99500" x2="92333" y2="99500"/>
                          <a14:foregroundMark x1="64833" y1="59750" x2="63167" y2="57250"/>
                          <a14:foregroundMark x1="95000" y1="96750" x2="96667" y2="99250"/>
                        </a14:backgroundRemoval>
                      </a14:imgEffect>
                    </a14:imgLayer>
                  </a14:imgProps>
                </a:ext>
                <a:ext uri="{28A0092B-C50C-407E-A947-70E740481C1C}">
                  <a14:useLocalDpi xmlns:a14="http://schemas.microsoft.com/office/drawing/2010/main" val="0"/>
                </a:ext>
              </a:extLst>
            </a:blip>
            <a:srcRect l="57285" t="21174"/>
            <a:stretch/>
          </p:blipFill>
          <p:spPr bwMode="auto">
            <a:xfrm>
              <a:off x="5022517" y="4116927"/>
              <a:ext cx="2228077" cy="2741073"/>
            </a:xfrm>
            <a:prstGeom prst="rect">
              <a:avLst/>
            </a:prstGeom>
            <a:noFill/>
            <a:extLst>
              <a:ext uri="{909E8E84-426E-40DD-AFC4-6F175D3DCCD1}">
                <a14:hiddenFill xmlns:a14="http://schemas.microsoft.com/office/drawing/2010/main">
                  <a:solidFill>
                    <a:srgbClr val="FFFFFF"/>
                  </a:solidFill>
                </a14:hiddenFill>
              </a:ext>
            </a:extLst>
          </p:spPr>
        </p:pic>
        <p:sp>
          <p:nvSpPr>
            <p:cNvPr id="19" name="Speech Bubble: Oval 18">
              <a:extLst>
                <a:ext uri="{FF2B5EF4-FFF2-40B4-BE49-F238E27FC236}">
                  <a16:creationId xmlns:a16="http://schemas.microsoft.com/office/drawing/2014/main" id="{E26D93BB-8F61-49DB-AB24-2D581A4A72C0}"/>
                </a:ext>
              </a:extLst>
            </p:cNvPr>
            <p:cNvSpPr/>
            <p:nvPr/>
          </p:nvSpPr>
          <p:spPr>
            <a:xfrm>
              <a:off x="2274363" y="4437364"/>
              <a:ext cx="1315672" cy="1095396"/>
            </a:xfrm>
            <a:prstGeom prst="wedgeEllipseCallout">
              <a:avLst>
                <a:gd name="adj1" fmla="val -68170"/>
                <a:gd name="adj2" fmla="val 3006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chemeClr val="tx1"/>
                </a:solidFill>
              </a:endParaRPr>
            </a:p>
          </p:txBody>
        </p:sp>
        <p:sp>
          <p:nvSpPr>
            <p:cNvPr id="3" name="TextBox 2">
              <a:extLst>
                <a:ext uri="{FF2B5EF4-FFF2-40B4-BE49-F238E27FC236}">
                  <a16:creationId xmlns:a16="http://schemas.microsoft.com/office/drawing/2014/main" id="{744B0A24-F667-002D-05DF-7E52280E7D5D}"/>
                </a:ext>
              </a:extLst>
            </p:cNvPr>
            <p:cNvSpPr txBox="1"/>
            <p:nvPr/>
          </p:nvSpPr>
          <p:spPr>
            <a:xfrm>
              <a:off x="2242821" y="4701166"/>
              <a:ext cx="1386031" cy="646331"/>
            </a:xfrm>
            <a:prstGeom prst="rect">
              <a:avLst/>
            </a:prstGeom>
            <a:noFill/>
          </p:spPr>
          <p:txBody>
            <a:bodyPr wrap="square" rtlCol="1">
              <a:spAutoFit/>
            </a:bodyPr>
            <a:lstStyle/>
            <a:p>
              <a:pPr algn="ctr"/>
              <a:r>
                <a:rPr lang="en-US" dirty="0">
                  <a:solidFill>
                    <a:schemeClr val="tx1"/>
                  </a:solidFill>
                </a:rPr>
                <a:t>Unconscious processing!</a:t>
              </a:r>
              <a:endParaRPr lang="he-IL" dirty="0"/>
            </a:p>
          </p:txBody>
        </p:sp>
        <p:sp>
          <p:nvSpPr>
            <p:cNvPr id="6" name="TextBox 5">
              <a:extLst>
                <a:ext uri="{FF2B5EF4-FFF2-40B4-BE49-F238E27FC236}">
                  <a16:creationId xmlns:a16="http://schemas.microsoft.com/office/drawing/2014/main" id="{68C4D37F-D6F5-501B-0E37-3E57454B9133}"/>
                </a:ext>
              </a:extLst>
            </p:cNvPr>
            <p:cNvSpPr txBox="1"/>
            <p:nvPr/>
          </p:nvSpPr>
          <p:spPr>
            <a:xfrm>
              <a:off x="3660394" y="4429663"/>
              <a:ext cx="1386031" cy="923330"/>
            </a:xfrm>
            <a:prstGeom prst="rect">
              <a:avLst/>
            </a:prstGeom>
            <a:noFill/>
          </p:spPr>
          <p:txBody>
            <a:bodyPr wrap="square" rtlCol="1">
              <a:spAutoFit/>
            </a:bodyPr>
            <a:lstStyle/>
            <a:p>
              <a:pPr algn="ctr"/>
              <a:r>
                <a:rPr lang="en-US" b="1" dirty="0">
                  <a:solidFill>
                    <a:schemeClr val="tx1"/>
                  </a:solidFill>
                </a:rPr>
                <a:t>No</a:t>
              </a:r>
            </a:p>
            <a:p>
              <a:pPr algn="ctr"/>
              <a:r>
                <a:rPr lang="en-US" dirty="0">
                  <a:solidFill>
                    <a:schemeClr val="tx1"/>
                  </a:solidFill>
                </a:rPr>
                <a:t>Unconscious processing!</a:t>
              </a:r>
              <a:endParaRPr lang="he-IL" dirty="0"/>
            </a:p>
          </p:txBody>
        </p:sp>
      </p:grpSp>
    </p:spTree>
    <p:extLst>
      <p:ext uri="{BB962C8B-B14F-4D97-AF65-F5344CB8AC3E}">
        <p14:creationId xmlns:p14="http://schemas.microsoft.com/office/powerpoint/2010/main" val="33062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xEl>
                                              <p:pRg st="6" end="6"/>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5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30A5F0-83D7-4F91-B2E4-462DC0170997}"/>
              </a:ext>
            </a:extLst>
          </p:cNvPr>
          <p:cNvSpPr txBox="1"/>
          <p:nvPr/>
        </p:nvSpPr>
        <p:spPr>
          <a:xfrm>
            <a:off x="0" y="0"/>
            <a:ext cx="12192000" cy="646331"/>
          </a:xfrm>
          <a:prstGeom prst="rect">
            <a:avLst/>
          </a:prstGeom>
          <a:noFill/>
        </p:spPr>
        <p:txBody>
          <a:bodyPr wrap="square" rtlCol="1">
            <a:spAutoFit/>
          </a:bodyPr>
          <a:lstStyle/>
          <a:p>
            <a:r>
              <a:rPr lang="en-US" sz="3600" dirty="0">
                <a:solidFill>
                  <a:schemeClr val="accent5">
                    <a:lumMod val="75000"/>
                  </a:schemeClr>
                </a:solidFill>
              </a:rPr>
              <a:t>                 Keyboard                     Vs.              Motion Tracking</a:t>
            </a:r>
          </a:p>
        </p:txBody>
      </p:sp>
      <p:sp>
        <p:nvSpPr>
          <p:cNvPr id="22" name="TextBox 21">
            <a:extLst>
              <a:ext uri="{FF2B5EF4-FFF2-40B4-BE49-F238E27FC236}">
                <a16:creationId xmlns:a16="http://schemas.microsoft.com/office/drawing/2014/main" id="{2EBF9AA2-BE7A-4CF5-9E88-BDEE99C2D7D1}"/>
              </a:ext>
            </a:extLst>
          </p:cNvPr>
          <p:cNvSpPr txBox="1"/>
          <p:nvPr/>
        </p:nvSpPr>
        <p:spPr>
          <a:xfrm>
            <a:off x="7994642" y="1600155"/>
            <a:ext cx="4817660" cy="1938992"/>
          </a:xfrm>
          <a:prstGeom prst="rect">
            <a:avLst/>
          </a:prstGeom>
          <a:noFill/>
        </p:spPr>
        <p:txBody>
          <a:bodyPr wrap="square" rtlCol="1">
            <a:spAutoFit/>
          </a:bodyPr>
          <a:lstStyle/>
          <a:p>
            <a:pPr marL="285750" indent="-285750">
              <a:buFont typeface="Arial" panose="020B0604020202020204" pitchFamily="34" charset="0"/>
              <a:buChar char="•"/>
            </a:pPr>
            <a:r>
              <a:rPr lang="en-US" sz="2400" dirty="0">
                <a:solidFill>
                  <a:srgbClr val="00B050"/>
                </a:solidFill>
              </a:rPr>
              <a:t>Continuous</a:t>
            </a:r>
          </a:p>
          <a:p>
            <a:pPr marL="285750" indent="-285750">
              <a:buFont typeface="Arial" panose="020B0604020202020204" pitchFamily="34" charset="0"/>
              <a:buChar char="•"/>
            </a:pPr>
            <a:endParaRPr lang="he-IL" sz="2400" dirty="0">
              <a:solidFill>
                <a:srgbClr val="00B050"/>
              </a:solidFill>
            </a:endParaRPr>
          </a:p>
          <a:p>
            <a:pPr marL="285750" indent="-285750">
              <a:buFont typeface="Arial" panose="020B0604020202020204" pitchFamily="34" charset="0"/>
              <a:buChar char="•"/>
            </a:pPr>
            <a:r>
              <a:rPr lang="en-US" sz="2400" dirty="0">
                <a:solidFill>
                  <a:srgbClr val="00B050"/>
                </a:solidFill>
              </a:rPr>
              <a:t>Online</a:t>
            </a:r>
          </a:p>
          <a:p>
            <a:pPr marL="285750" indent="-285750">
              <a:buFont typeface="Arial" panose="020B0604020202020204" pitchFamily="34" charset="0"/>
              <a:buChar char="•"/>
            </a:pPr>
            <a:endParaRPr lang="en-US" sz="2400" dirty="0">
              <a:solidFill>
                <a:srgbClr val="00B050"/>
              </a:solidFill>
            </a:endParaRPr>
          </a:p>
          <a:p>
            <a:pPr marL="285750" indent="-285750">
              <a:buFont typeface="Arial" panose="020B0604020202020204" pitchFamily="34" charset="0"/>
              <a:buChar char="•"/>
            </a:pPr>
            <a:r>
              <a:rPr lang="en-US" sz="2400" dirty="0">
                <a:solidFill>
                  <a:srgbClr val="00B050"/>
                </a:solidFill>
              </a:rPr>
              <a:t>“Rich” – RT, onset, velocity…</a:t>
            </a:r>
          </a:p>
        </p:txBody>
      </p:sp>
      <p:pic>
        <p:nvPicPr>
          <p:cNvPr id="37" name="Picture 2" descr="Looking Glass Png - Magnifying Glass Clipart, Transparent Png - kindpng">
            <a:extLst>
              <a:ext uri="{FF2B5EF4-FFF2-40B4-BE49-F238E27FC236}">
                <a16:creationId xmlns:a16="http://schemas.microsoft.com/office/drawing/2014/main" id="{ADCEA8B3-C5AB-48D5-BCBB-7B2002F999A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243" b="90599" l="5814" r="96047">
                        <a14:foregroundMark x1="18837" y1="22879" x2="35349" y2="11065"/>
                        <a14:foregroundMark x1="8953" y1="39185" x2="14419" y2="16972"/>
                        <a14:foregroundMark x1="14419" y1="16972" x2="46047" y2="8403"/>
                        <a14:foregroundMark x1="46047" y1="8403" x2="56744" y2="12230"/>
                        <a14:foregroundMark x1="58140" y1="8819" x2="29767" y2="7820"/>
                        <a14:foregroundMark x1="35698" y1="4243" x2="46628" y2="4576"/>
                        <a14:foregroundMark x1="5930" y1="32529" x2="8140" y2="20632"/>
                        <a14:foregroundMark x1="85349" y1="90599" x2="96047" y2="84775"/>
                      </a14:backgroundRemoval>
                    </a14:imgEffect>
                  </a14:imgLayer>
                </a14:imgProps>
              </a:ext>
              <a:ext uri="{28A0092B-C50C-407E-A947-70E740481C1C}">
                <a14:useLocalDpi xmlns:a14="http://schemas.microsoft.com/office/drawing/2010/main" val="0"/>
              </a:ext>
            </a:extLst>
          </a:blip>
          <a:srcRect/>
          <a:stretch>
            <a:fillRect/>
          </a:stretch>
        </p:blipFill>
        <p:spPr bwMode="auto">
          <a:xfrm>
            <a:off x="674450" y="4573683"/>
            <a:ext cx="650583" cy="90925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D5BE1DDC-5ED0-4562-B0F9-B05204828FAD}"/>
              </a:ext>
            </a:extLst>
          </p:cNvPr>
          <p:cNvPicPr>
            <a:picLocks noChangeAspect="1"/>
          </p:cNvPicPr>
          <p:nvPr/>
        </p:nvPicPr>
        <p:blipFill>
          <a:blip r:embed="rId5"/>
          <a:stretch>
            <a:fillRect/>
          </a:stretch>
        </p:blipFill>
        <p:spPr>
          <a:xfrm>
            <a:off x="2397566" y="4564207"/>
            <a:ext cx="2225411" cy="918734"/>
          </a:xfrm>
          <a:prstGeom prst="rect">
            <a:avLst/>
          </a:prstGeom>
        </p:spPr>
      </p:pic>
      <p:sp>
        <p:nvSpPr>
          <p:cNvPr id="40" name="TextBox 39">
            <a:extLst>
              <a:ext uri="{FF2B5EF4-FFF2-40B4-BE49-F238E27FC236}">
                <a16:creationId xmlns:a16="http://schemas.microsoft.com/office/drawing/2014/main" id="{42645750-B0C7-4CEC-B13D-ECCCCAF965BC}"/>
              </a:ext>
            </a:extLst>
          </p:cNvPr>
          <p:cNvSpPr txBox="1"/>
          <p:nvPr/>
        </p:nvSpPr>
        <p:spPr>
          <a:xfrm>
            <a:off x="1615179" y="1600155"/>
            <a:ext cx="3372557" cy="1938992"/>
          </a:xfrm>
          <a:prstGeom prst="rect">
            <a:avLst/>
          </a:prstGeom>
          <a:noFill/>
        </p:spPr>
        <p:txBody>
          <a:bodyPr wrap="square" rtlCol="1">
            <a:spAutoFit/>
          </a:bodyPr>
          <a:lstStyle/>
          <a:p>
            <a:pPr marL="285750" indent="-285750">
              <a:buFont typeface="Arial" panose="020B0604020202020204" pitchFamily="34" charset="0"/>
              <a:buChar char="•"/>
            </a:pPr>
            <a:r>
              <a:rPr lang="en-US" sz="2400" dirty="0">
                <a:solidFill>
                  <a:srgbClr val="FF0000"/>
                </a:solidFill>
              </a:rPr>
              <a:t>Single value</a:t>
            </a:r>
          </a:p>
          <a:p>
            <a:pPr marL="285750" indent="-285750">
              <a:buFont typeface="Arial" panose="020B0604020202020204" pitchFamily="34" charset="0"/>
              <a:buChar char="•"/>
            </a:pPr>
            <a:endParaRPr lang="he-IL" sz="2400" dirty="0">
              <a:solidFill>
                <a:srgbClr val="FF0000"/>
              </a:solidFill>
            </a:endParaRPr>
          </a:p>
          <a:p>
            <a:pPr marL="285750" indent="-285750">
              <a:buFont typeface="Arial" panose="020B0604020202020204" pitchFamily="34" charset="0"/>
              <a:buChar char="•"/>
            </a:pPr>
            <a:r>
              <a:rPr lang="en-US" sz="2400" dirty="0">
                <a:solidFill>
                  <a:srgbClr val="FF0000"/>
                </a:solidFill>
              </a:rPr>
              <a:t>Post decision</a:t>
            </a:r>
          </a:p>
          <a:p>
            <a:pPr marL="285750" indent="-285750">
              <a:buFont typeface="Arial" panose="020B0604020202020204" pitchFamily="34" charset="0"/>
              <a:buChar char="•"/>
            </a:pPr>
            <a:endParaRPr lang="en-US" sz="2400" dirty="0">
              <a:solidFill>
                <a:srgbClr val="FF0000"/>
              </a:solidFill>
            </a:endParaRPr>
          </a:p>
          <a:p>
            <a:pPr marL="285750" indent="-285750">
              <a:buFont typeface="Arial" panose="020B0604020202020204" pitchFamily="34" charset="0"/>
              <a:buChar char="•"/>
            </a:pPr>
            <a:r>
              <a:rPr lang="en-US" sz="2400" dirty="0">
                <a:solidFill>
                  <a:srgbClr val="FF0000"/>
                </a:solidFill>
              </a:rPr>
              <a:t>“Poor” – RT, accuracy</a:t>
            </a:r>
          </a:p>
        </p:txBody>
      </p:sp>
      <p:grpSp>
        <p:nvGrpSpPr>
          <p:cNvPr id="2" name="Group 1">
            <a:extLst>
              <a:ext uri="{FF2B5EF4-FFF2-40B4-BE49-F238E27FC236}">
                <a16:creationId xmlns:a16="http://schemas.microsoft.com/office/drawing/2014/main" id="{4F5DAEA1-34F8-8CBA-B895-1FBE1A735915}"/>
              </a:ext>
            </a:extLst>
          </p:cNvPr>
          <p:cNvGrpSpPr/>
          <p:nvPr/>
        </p:nvGrpSpPr>
        <p:grpSpPr>
          <a:xfrm>
            <a:off x="9192699" y="3991465"/>
            <a:ext cx="2656225" cy="2256319"/>
            <a:chOff x="8033290" y="3193192"/>
            <a:chExt cx="2656225" cy="2256319"/>
          </a:xfrm>
        </p:grpSpPr>
        <p:pic>
          <p:nvPicPr>
            <p:cNvPr id="24" name="Picture 23">
              <a:extLst>
                <a:ext uri="{FF2B5EF4-FFF2-40B4-BE49-F238E27FC236}">
                  <a16:creationId xmlns:a16="http://schemas.microsoft.com/office/drawing/2014/main" id="{AFEC3C9F-6F75-49AB-89E7-C0196D39E4D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37605"/>
            <a:stretch/>
          </p:blipFill>
          <p:spPr>
            <a:xfrm>
              <a:off x="8632372" y="3193192"/>
              <a:ext cx="2057143" cy="2212634"/>
            </a:xfrm>
            <a:prstGeom prst="rect">
              <a:avLst/>
            </a:prstGeom>
          </p:spPr>
        </p:pic>
        <p:pic>
          <p:nvPicPr>
            <p:cNvPr id="33" name="Picture 32">
              <a:extLst>
                <a:ext uri="{FF2B5EF4-FFF2-40B4-BE49-F238E27FC236}">
                  <a16:creationId xmlns:a16="http://schemas.microsoft.com/office/drawing/2014/main" id="{264F2B26-472E-4728-BA13-21BD07DA135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2536" t="3309" r="85578" b="75568"/>
            <a:stretch/>
          </p:blipFill>
          <p:spPr>
            <a:xfrm>
              <a:off x="8087392" y="3262846"/>
              <a:ext cx="391885" cy="467385"/>
            </a:xfrm>
            <a:prstGeom prst="rect">
              <a:avLst/>
            </a:prstGeom>
          </p:spPr>
        </p:pic>
        <p:grpSp>
          <p:nvGrpSpPr>
            <p:cNvPr id="26" name="Group 25">
              <a:extLst>
                <a:ext uri="{FF2B5EF4-FFF2-40B4-BE49-F238E27FC236}">
                  <a16:creationId xmlns:a16="http://schemas.microsoft.com/office/drawing/2014/main" id="{A14C5378-2467-4D28-8220-BF6E1A02DDC2}"/>
                </a:ext>
              </a:extLst>
            </p:cNvPr>
            <p:cNvGrpSpPr/>
            <p:nvPr/>
          </p:nvGrpSpPr>
          <p:grpSpPr>
            <a:xfrm>
              <a:off x="8033290" y="4803180"/>
              <a:ext cx="794402" cy="646331"/>
              <a:chOff x="345736" y="4633823"/>
              <a:chExt cx="794402" cy="646331"/>
            </a:xfrm>
          </p:grpSpPr>
          <p:pic>
            <p:nvPicPr>
              <p:cNvPr id="30" name="Picture 29">
                <a:extLst>
                  <a:ext uri="{FF2B5EF4-FFF2-40B4-BE49-F238E27FC236}">
                    <a16:creationId xmlns:a16="http://schemas.microsoft.com/office/drawing/2014/main" id="{5B2F86C4-0B47-4494-8DD4-E0890783441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6260" b="89924" l="6455" r="97234">
                            <a14:foregroundMark x1="7172" y1="8855" x2="6455" y2="16794"/>
                            <a14:foregroundMark x1="53689" y1="7023" x2="43911" y2="6507"/>
                            <a14:foregroundMark x1="92623" y1="22443" x2="89549" y2="65038"/>
                            <a14:foregroundMark x1="21004" y1="87176" x2="27766" y2="81527"/>
                            <a14:foregroundMark x1="30123" y1="73282" x2="31250" y2="75267"/>
                            <a14:foregroundMark x1="97234" y1="15115" x2="97131" y2="22748"/>
                            <a14:foregroundMark x1="70082" y1="79847" x2="73156" y2="82443"/>
                            <a14:backgroundMark x1="39139" y1="9313" x2="39242" y2="5191"/>
                            <a14:backgroundMark x1="40881" y1="7023" x2="40369" y2="8244"/>
                            <a14:backgroundMark x1="40471" y1="7176" x2="40676" y2="4580"/>
                            <a14:backgroundMark x1="40881" y1="5802" x2="40779" y2="8855"/>
                          </a14:backgroundRemoval>
                        </a14:imgEffect>
                      </a14:imgLayer>
                    </a14:imgProps>
                  </a:ext>
                </a:extLst>
              </a:blip>
              <a:srcRect l="11066" t="70789" r="64839"/>
              <a:stretch/>
            </p:blipFill>
            <p:spPr>
              <a:xfrm>
                <a:off x="345736" y="4633823"/>
                <a:ext cx="794402" cy="646331"/>
              </a:xfrm>
              <a:prstGeom prst="rect">
                <a:avLst/>
              </a:prstGeom>
            </p:spPr>
          </p:pic>
          <p:sp>
            <p:nvSpPr>
              <p:cNvPr id="11" name="Oval 10">
                <a:extLst>
                  <a:ext uri="{FF2B5EF4-FFF2-40B4-BE49-F238E27FC236}">
                    <a16:creationId xmlns:a16="http://schemas.microsoft.com/office/drawing/2014/main" id="{FD79B194-2F59-4175-B080-E421E410C948}"/>
                  </a:ext>
                </a:extLst>
              </p:cNvPr>
              <p:cNvSpPr/>
              <p:nvPr/>
            </p:nvSpPr>
            <p:spPr>
              <a:xfrm>
                <a:off x="958234" y="4658041"/>
                <a:ext cx="53112" cy="49538"/>
              </a:xfrm>
              <a:prstGeom prst="ellipse">
                <a:avLst/>
              </a:prstGeom>
              <a:solidFill>
                <a:srgbClr val="23EF1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pic>
        <p:nvPicPr>
          <p:cNvPr id="7" name="Picture 2" descr="Man using a huge telescope stock vector. Illustration of male - 20975508">
            <a:extLst>
              <a:ext uri="{FF2B5EF4-FFF2-40B4-BE49-F238E27FC236}">
                <a16:creationId xmlns:a16="http://schemas.microsoft.com/office/drawing/2014/main" id="{B523D2A3-F5F0-EC00-0D95-0CDF021F9E8E}"/>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6873" b="95533" l="3125" r="90000">
                        <a14:foregroundMark x1="71250" y1="95017" x2="70250" y2="89519"/>
                        <a14:foregroundMark x1="55000" y1="96048" x2="56750" y2="94158"/>
                        <a14:foregroundMark x1="9500" y1="63746" x2="5875" y2="47938"/>
                        <a14:foregroundMark x1="5875" y1="47938" x2="6125" y2="24742"/>
                        <a14:foregroundMark x1="6125" y1="24742" x2="7500" y2="22337"/>
                        <a14:foregroundMark x1="3125" y1="48797" x2="3125" y2="40206"/>
                        <a14:foregroundMark x1="16750" y1="10481" x2="27625" y2="10653"/>
                        <a14:foregroundMark x1="27625" y1="10653" x2="28250" y2="11340"/>
                        <a14:foregroundMark x1="27875" y1="7904" x2="19375" y2="6873"/>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6112714" y="4251057"/>
            <a:ext cx="2273092" cy="165367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98BE04D-4197-80E0-5561-7CBB279F8B05}"/>
              </a:ext>
            </a:extLst>
          </p:cNvPr>
          <p:cNvGrpSpPr/>
          <p:nvPr/>
        </p:nvGrpSpPr>
        <p:grpSpPr>
          <a:xfrm flipH="1">
            <a:off x="1788059" y="4952085"/>
            <a:ext cx="257735" cy="192102"/>
            <a:chOff x="1115096" y="2125683"/>
            <a:chExt cx="553916" cy="412860"/>
          </a:xfrm>
        </p:grpSpPr>
        <p:cxnSp>
          <p:nvCxnSpPr>
            <p:cNvPr id="9" name="Straight Connector 8">
              <a:extLst>
                <a:ext uri="{FF2B5EF4-FFF2-40B4-BE49-F238E27FC236}">
                  <a16:creationId xmlns:a16="http://schemas.microsoft.com/office/drawing/2014/main" id="{32AD7F8C-7395-3C88-CB59-507544F42F78}"/>
                </a:ext>
              </a:extLst>
            </p:cNvPr>
            <p:cNvCxnSpPr>
              <a:cxnSpLocks/>
            </p:cNvCxnSpPr>
            <p:nvPr/>
          </p:nvCxnSpPr>
          <p:spPr>
            <a:xfrm>
              <a:off x="1115096" y="2125683"/>
              <a:ext cx="553916"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4F5F1E6-E856-180E-E9B8-9FF795DAEB5B}"/>
                </a:ext>
              </a:extLst>
            </p:cNvPr>
            <p:cNvCxnSpPr>
              <a:cxnSpLocks/>
            </p:cNvCxnSpPr>
            <p:nvPr/>
          </p:nvCxnSpPr>
          <p:spPr>
            <a:xfrm flipH="1">
              <a:off x="1115096" y="2538543"/>
              <a:ext cx="55200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08035E3B-34F9-E1CF-E8EB-15A442A5FC9F}"/>
              </a:ext>
            </a:extLst>
          </p:cNvPr>
          <p:cNvGrpSpPr/>
          <p:nvPr/>
        </p:nvGrpSpPr>
        <p:grpSpPr>
          <a:xfrm flipH="1">
            <a:off x="8660385" y="4952085"/>
            <a:ext cx="257735" cy="192102"/>
            <a:chOff x="1115096" y="2125683"/>
            <a:chExt cx="553916" cy="412860"/>
          </a:xfrm>
        </p:grpSpPr>
        <p:cxnSp>
          <p:nvCxnSpPr>
            <p:cNvPr id="13" name="Straight Connector 12">
              <a:extLst>
                <a:ext uri="{FF2B5EF4-FFF2-40B4-BE49-F238E27FC236}">
                  <a16:creationId xmlns:a16="http://schemas.microsoft.com/office/drawing/2014/main" id="{CA05FEB2-80CB-66D7-77F7-68431627FF18}"/>
                </a:ext>
              </a:extLst>
            </p:cNvPr>
            <p:cNvCxnSpPr>
              <a:cxnSpLocks/>
            </p:cNvCxnSpPr>
            <p:nvPr/>
          </p:nvCxnSpPr>
          <p:spPr>
            <a:xfrm>
              <a:off x="1115096" y="2125683"/>
              <a:ext cx="553916"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41CFB46-3766-257D-1801-0E5C06C4ABC0}"/>
                </a:ext>
              </a:extLst>
            </p:cNvPr>
            <p:cNvCxnSpPr>
              <a:cxnSpLocks/>
            </p:cNvCxnSpPr>
            <p:nvPr/>
          </p:nvCxnSpPr>
          <p:spPr>
            <a:xfrm flipH="1">
              <a:off x="1115096" y="2538543"/>
              <a:ext cx="55200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699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3D7F425A-3AD9-2FA2-9564-1EADC9D47738}"/>
              </a:ext>
            </a:extLst>
          </p:cNvPr>
          <p:cNvGrpSpPr/>
          <p:nvPr/>
        </p:nvGrpSpPr>
        <p:grpSpPr>
          <a:xfrm>
            <a:off x="7988509" y="3852588"/>
            <a:ext cx="4138374" cy="2935789"/>
            <a:chOff x="8053626" y="3689205"/>
            <a:chExt cx="4138374" cy="2935789"/>
          </a:xfrm>
        </p:grpSpPr>
        <p:pic>
          <p:nvPicPr>
            <p:cNvPr id="18" name="Picture 17">
              <a:extLst>
                <a:ext uri="{FF2B5EF4-FFF2-40B4-BE49-F238E27FC236}">
                  <a16:creationId xmlns:a16="http://schemas.microsoft.com/office/drawing/2014/main" id="{D6B76FEE-BD34-0857-F1DB-A9014106AAD8}"/>
                </a:ext>
              </a:extLst>
            </p:cNvPr>
            <p:cNvPicPr>
              <a:picLocks noChangeAspect="1"/>
            </p:cNvPicPr>
            <p:nvPr/>
          </p:nvPicPr>
          <p:blipFill rotWithShape="1">
            <a:blip r:embed="rId3"/>
            <a:srcRect b="9149"/>
            <a:stretch/>
          </p:blipFill>
          <p:spPr>
            <a:xfrm>
              <a:off x="8053626" y="3689205"/>
              <a:ext cx="4138374" cy="2696339"/>
            </a:xfrm>
            <a:prstGeom prst="rect">
              <a:avLst/>
            </a:prstGeom>
          </p:spPr>
        </p:pic>
        <p:sp>
          <p:nvSpPr>
            <p:cNvPr id="29" name="Rectangle 28">
              <a:extLst>
                <a:ext uri="{FF2B5EF4-FFF2-40B4-BE49-F238E27FC236}">
                  <a16:creationId xmlns:a16="http://schemas.microsoft.com/office/drawing/2014/main" id="{9DBA55AD-D225-362A-0B6C-ACCC919EA56E}"/>
                </a:ext>
              </a:extLst>
            </p:cNvPr>
            <p:cNvSpPr/>
            <p:nvPr/>
          </p:nvSpPr>
          <p:spPr>
            <a:xfrm>
              <a:off x="9382297" y="3843093"/>
              <a:ext cx="852729" cy="153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16C71A8C-ED7F-6238-8391-1308CD898A75}"/>
                </a:ext>
              </a:extLst>
            </p:cNvPr>
            <p:cNvSpPr/>
            <p:nvPr/>
          </p:nvSpPr>
          <p:spPr>
            <a:xfrm>
              <a:off x="9510685" y="3996981"/>
              <a:ext cx="576289" cy="189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Rectangle 30">
              <a:extLst>
                <a:ext uri="{FF2B5EF4-FFF2-40B4-BE49-F238E27FC236}">
                  <a16:creationId xmlns:a16="http://schemas.microsoft.com/office/drawing/2014/main" id="{7A22865B-D0D9-D0E0-3631-8FD55FEF654F}"/>
                </a:ext>
              </a:extLst>
            </p:cNvPr>
            <p:cNvSpPr/>
            <p:nvPr/>
          </p:nvSpPr>
          <p:spPr>
            <a:xfrm>
              <a:off x="9605937" y="4867121"/>
              <a:ext cx="526599" cy="390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TextBox 27">
              <a:extLst>
                <a:ext uri="{FF2B5EF4-FFF2-40B4-BE49-F238E27FC236}">
                  <a16:creationId xmlns:a16="http://schemas.microsoft.com/office/drawing/2014/main" id="{AFA81886-B433-DAE7-2369-90B1EB58E982}"/>
                </a:ext>
              </a:extLst>
            </p:cNvPr>
            <p:cNvSpPr txBox="1"/>
            <p:nvPr/>
          </p:nvSpPr>
          <p:spPr>
            <a:xfrm>
              <a:off x="9226904" y="4837332"/>
              <a:ext cx="995362" cy="307777"/>
            </a:xfrm>
            <a:prstGeom prst="rect">
              <a:avLst/>
            </a:prstGeom>
            <a:noFill/>
          </p:spPr>
          <p:txBody>
            <a:bodyPr wrap="square" rtlCol="1">
              <a:spAutoFit/>
            </a:bodyPr>
            <a:lstStyle/>
            <a:p>
              <a:r>
                <a:rPr lang="en-US" sz="1400" dirty="0"/>
                <a:t>Congruent</a:t>
              </a:r>
              <a:endParaRPr lang="he-IL" sz="1400" dirty="0"/>
            </a:p>
          </p:txBody>
        </p:sp>
        <p:sp>
          <p:nvSpPr>
            <p:cNvPr id="32" name="TextBox 31">
              <a:extLst>
                <a:ext uri="{FF2B5EF4-FFF2-40B4-BE49-F238E27FC236}">
                  <a16:creationId xmlns:a16="http://schemas.microsoft.com/office/drawing/2014/main" id="{0C84C702-E732-3A6B-9D7A-F687A7A5E027}"/>
                </a:ext>
              </a:extLst>
            </p:cNvPr>
            <p:cNvSpPr txBox="1"/>
            <p:nvPr/>
          </p:nvSpPr>
          <p:spPr>
            <a:xfrm>
              <a:off x="9226904" y="3818719"/>
              <a:ext cx="1190640" cy="307777"/>
            </a:xfrm>
            <a:prstGeom prst="rect">
              <a:avLst/>
            </a:prstGeom>
            <a:noFill/>
          </p:spPr>
          <p:txBody>
            <a:bodyPr wrap="square" rtlCol="1">
              <a:spAutoFit/>
            </a:bodyPr>
            <a:lstStyle/>
            <a:p>
              <a:r>
                <a:rPr lang="en-US" sz="1400" dirty="0"/>
                <a:t>Incongruent</a:t>
              </a:r>
              <a:endParaRPr lang="he-IL" sz="1400" dirty="0"/>
            </a:p>
          </p:txBody>
        </p:sp>
        <p:sp>
          <p:nvSpPr>
            <p:cNvPr id="80" name="TextBox 79">
              <a:extLst>
                <a:ext uri="{FF2B5EF4-FFF2-40B4-BE49-F238E27FC236}">
                  <a16:creationId xmlns:a16="http://schemas.microsoft.com/office/drawing/2014/main" id="{0CE83375-7928-4C70-8013-13D19494EE81}"/>
                </a:ext>
              </a:extLst>
            </p:cNvPr>
            <p:cNvSpPr txBox="1"/>
            <p:nvPr/>
          </p:nvSpPr>
          <p:spPr>
            <a:xfrm>
              <a:off x="9903439" y="6317217"/>
              <a:ext cx="995362" cy="307777"/>
            </a:xfrm>
            <a:prstGeom prst="rect">
              <a:avLst/>
            </a:prstGeom>
            <a:noFill/>
          </p:spPr>
          <p:txBody>
            <a:bodyPr wrap="square" rtlCol="1">
              <a:spAutoFit/>
            </a:bodyPr>
            <a:lstStyle/>
            <a:p>
              <a:pPr algn="ctr"/>
              <a:r>
                <a:rPr lang="en-US" sz="1400" dirty="0"/>
                <a:t>Time</a:t>
              </a:r>
              <a:endParaRPr lang="he-IL" sz="1400" dirty="0"/>
            </a:p>
          </p:txBody>
        </p:sp>
      </p:grpSp>
      <p:sp>
        <p:nvSpPr>
          <p:cNvPr id="8" name="TextBox 7">
            <a:extLst>
              <a:ext uri="{FF2B5EF4-FFF2-40B4-BE49-F238E27FC236}">
                <a16:creationId xmlns:a16="http://schemas.microsoft.com/office/drawing/2014/main" id="{F57DDC3F-FB92-8F7B-7992-042BB70A6965}"/>
              </a:ext>
            </a:extLst>
          </p:cNvPr>
          <p:cNvSpPr txBox="1"/>
          <p:nvPr/>
        </p:nvSpPr>
        <p:spPr>
          <a:xfrm>
            <a:off x="902576" y="3540653"/>
            <a:ext cx="2421040" cy="307777"/>
          </a:xfrm>
          <a:prstGeom prst="rect">
            <a:avLst/>
          </a:prstGeom>
          <a:noFill/>
        </p:spPr>
        <p:txBody>
          <a:bodyPr wrap="square" rtlCol="1">
            <a:spAutoFit/>
          </a:bodyPr>
          <a:lstStyle/>
          <a:p>
            <a:pPr algn="ctr"/>
            <a:r>
              <a:rPr lang="en-US" sz="1400" u="sng" dirty="0" err="1">
                <a:effectLst/>
                <a:latin typeface="Times New Roman" panose="02020603050405020304" pitchFamily="18" charset="0"/>
                <a:ea typeface="Times New Roman" panose="02020603050405020304" pitchFamily="18" charset="0"/>
              </a:rPr>
              <a:t>Finkbeiner</a:t>
            </a:r>
            <a:r>
              <a:rPr lang="en-US" sz="1400" u="sng" dirty="0">
                <a:effectLst/>
                <a:latin typeface="Times New Roman" panose="02020603050405020304" pitchFamily="18" charset="0"/>
                <a:ea typeface="Times New Roman" panose="02020603050405020304" pitchFamily="18" charset="0"/>
              </a:rPr>
              <a:t> &amp; Friedman (2011)</a:t>
            </a:r>
            <a:endParaRPr lang="he-IL" sz="1400" u="sng" dirty="0">
              <a:solidFill>
                <a:srgbClr val="FF0000"/>
              </a:solidFill>
            </a:endParaRPr>
          </a:p>
        </p:txBody>
      </p:sp>
      <p:sp>
        <p:nvSpPr>
          <p:cNvPr id="13" name="TextBox 12">
            <a:extLst>
              <a:ext uri="{FF2B5EF4-FFF2-40B4-BE49-F238E27FC236}">
                <a16:creationId xmlns:a16="http://schemas.microsoft.com/office/drawing/2014/main" id="{D6D14716-3353-3CCC-BB87-32E68689F260}"/>
              </a:ext>
            </a:extLst>
          </p:cNvPr>
          <p:cNvSpPr txBox="1"/>
          <p:nvPr/>
        </p:nvSpPr>
        <p:spPr>
          <a:xfrm>
            <a:off x="4832115" y="3540653"/>
            <a:ext cx="2628774" cy="307777"/>
          </a:xfrm>
          <a:prstGeom prst="rect">
            <a:avLst/>
          </a:prstGeom>
          <a:noFill/>
        </p:spPr>
        <p:txBody>
          <a:bodyPr wrap="square" rtlCol="1">
            <a:spAutoFit/>
          </a:bodyPr>
          <a:lstStyle/>
          <a:p>
            <a:pPr algn="ctr"/>
            <a:r>
              <a:rPr lang="en-US" sz="1400" u="sng" dirty="0">
                <a:effectLst/>
                <a:latin typeface="Times New Roman" panose="02020603050405020304" pitchFamily="18" charset="0"/>
                <a:ea typeface="Times New Roman" panose="02020603050405020304" pitchFamily="18" charset="0"/>
              </a:rPr>
              <a:t>Friedman &amp; </a:t>
            </a:r>
            <a:r>
              <a:rPr lang="en-US" sz="1400" u="sng" dirty="0" err="1">
                <a:effectLst/>
                <a:latin typeface="Times New Roman" panose="02020603050405020304" pitchFamily="18" charset="0"/>
                <a:ea typeface="Times New Roman" panose="02020603050405020304" pitchFamily="18" charset="0"/>
              </a:rPr>
              <a:t>Finkbeiner</a:t>
            </a:r>
            <a:r>
              <a:rPr lang="en-US" sz="1400" u="sng" dirty="0">
                <a:effectLst/>
                <a:latin typeface="Times New Roman" panose="02020603050405020304" pitchFamily="18" charset="0"/>
                <a:ea typeface="Times New Roman" panose="02020603050405020304" pitchFamily="18" charset="0"/>
              </a:rPr>
              <a:t> (2010)</a:t>
            </a:r>
            <a:endParaRPr lang="he-IL" sz="1400" u="sng" dirty="0">
              <a:solidFill>
                <a:srgbClr val="FF0000"/>
              </a:solidFill>
            </a:endParaRPr>
          </a:p>
        </p:txBody>
      </p:sp>
      <p:sp>
        <p:nvSpPr>
          <p:cNvPr id="21" name="TextBox 20">
            <a:extLst>
              <a:ext uri="{FF2B5EF4-FFF2-40B4-BE49-F238E27FC236}">
                <a16:creationId xmlns:a16="http://schemas.microsoft.com/office/drawing/2014/main" id="{55A96DD2-DA65-660C-AA18-4F345DF84648}"/>
              </a:ext>
            </a:extLst>
          </p:cNvPr>
          <p:cNvSpPr txBox="1"/>
          <p:nvPr/>
        </p:nvSpPr>
        <p:spPr>
          <a:xfrm>
            <a:off x="8880692" y="3540653"/>
            <a:ext cx="2552914" cy="307777"/>
          </a:xfrm>
          <a:prstGeom prst="rect">
            <a:avLst/>
          </a:prstGeom>
          <a:noFill/>
        </p:spPr>
        <p:txBody>
          <a:bodyPr wrap="square" rtlCol="1">
            <a:spAutoFit/>
          </a:bodyPr>
          <a:lstStyle/>
          <a:p>
            <a:pPr algn="ctr"/>
            <a:r>
              <a:rPr lang="en-US" sz="1400" u="sng" dirty="0">
                <a:latin typeface="Times New Roman" panose="02020603050405020304" pitchFamily="18" charset="0"/>
              </a:rPr>
              <a:t>Schmidt (2002)</a:t>
            </a:r>
            <a:endParaRPr lang="he-IL" sz="1400" u="sng" dirty="0">
              <a:latin typeface="Times New Roman" panose="02020603050405020304" pitchFamily="18" charset="0"/>
            </a:endParaRPr>
          </a:p>
        </p:txBody>
      </p:sp>
      <p:sp>
        <p:nvSpPr>
          <p:cNvPr id="24" name="TextBox 23">
            <a:extLst>
              <a:ext uri="{FF2B5EF4-FFF2-40B4-BE49-F238E27FC236}">
                <a16:creationId xmlns:a16="http://schemas.microsoft.com/office/drawing/2014/main" id="{E49C64EF-9DB1-F939-C3DF-BA16BD465223}"/>
              </a:ext>
            </a:extLst>
          </p:cNvPr>
          <p:cNvSpPr txBox="1"/>
          <p:nvPr/>
        </p:nvSpPr>
        <p:spPr>
          <a:xfrm>
            <a:off x="4819543" y="607326"/>
            <a:ext cx="2552914" cy="307777"/>
          </a:xfrm>
          <a:prstGeom prst="rect">
            <a:avLst/>
          </a:prstGeom>
          <a:noFill/>
        </p:spPr>
        <p:txBody>
          <a:bodyPr wrap="square" rtlCol="1">
            <a:spAutoFit/>
          </a:bodyPr>
          <a:lstStyle/>
          <a:p>
            <a:pPr algn="ctr"/>
            <a:r>
              <a:rPr lang="en-US" sz="1400" u="sng" dirty="0" err="1">
                <a:effectLst/>
                <a:latin typeface="Times New Roman" panose="02020603050405020304" pitchFamily="18" charset="0"/>
                <a:ea typeface="Times New Roman" panose="02020603050405020304" pitchFamily="18" charset="0"/>
              </a:rPr>
              <a:t>Cressman</a:t>
            </a:r>
            <a:r>
              <a:rPr lang="en-US" sz="1400" u="sng" dirty="0">
                <a:effectLst/>
                <a:latin typeface="Times New Roman" panose="02020603050405020304" pitchFamily="18" charset="0"/>
                <a:ea typeface="Times New Roman" panose="02020603050405020304" pitchFamily="18" charset="0"/>
              </a:rPr>
              <a:t> et al. (2007)</a:t>
            </a:r>
            <a:endParaRPr lang="he-IL" sz="1400" u="sng" dirty="0">
              <a:solidFill>
                <a:srgbClr val="FF0000"/>
              </a:solidFill>
            </a:endParaRPr>
          </a:p>
        </p:txBody>
      </p:sp>
      <p:sp>
        <p:nvSpPr>
          <p:cNvPr id="11" name="TextBox 10">
            <a:extLst>
              <a:ext uri="{FF2B5EF4-FFF2-40B4-BE49-F238E27FC236}">
                <a16:creationId xmlns:a16="http://schemas.microsoft.com/office/drawing/2014/main" id="{689E2EDC-E8D7-0846-5D5D-F95C5F2B02C3}"/>
              </a:ext>
            </a:extLst>
          </p:cNvPr>
          <p:cNvSpPr txBox="1"/>
          <p:nvPr/>
        </p:nvSpPr>
        <p:spPr>
          <a:xfrm>
            <a:off x="0" y="0"/>
            <a:ext cx="12192000" cy="646331"/>
          </a:xfrm>
          <a:prstGeom prst="rect">
            <a:avLst/>
          </a:prstGeom>
          <a:noFill/>
        </p:spPr>
        <p:txBody>
          <a:bodyPr wrap="square" rtlCol="1">
            <a:spAutoFit/>
          </a:bodyPr>
          <a:lstStyle/>
          <a:p>
            <a:pPr algn="ctr"/>
            <a:r>
              <a:rPr lang="en-US" sz="3600" dirty="0">
                <a:solidFill>
                  <a:schemeClr val="accent5">
                    <a:lumMod val="75000"/>
                  </a:schemeClr>
                </a:solidFill>
              </a:rPr>
              <a:t>Motion Tracking’s Sensitivity to Unconscious Effects</a:t>
            </a:r>
          </a:p>
        </p:txBody>
      </p:sp>
      <p:sp>
        <p:nvSpPr>
          <p:cNvPr id="36" name="TextBox 35">
            <a:extLst>
              <a:ext uri="{FF2B5EF4-FFF2-40B4-BE49-F238E27FC236}">
                <a16:creationId xmlns:a16="http://schemas.microsoft.com/office/drawing/2014/main" id="{104761A1-214A-EACE-3403-A104AEDC1B6F}"/>
              </a:ext>
            </a:extLst>
          </p:cNvPr>
          <p:cNvSpPr txBox="1"/>
          <p:nvPr/>
        </p:nvSpPr>
        <p:spPr>
          <a:xfrm>
            <a:off x="9044746" y="607326"/>
            <a:ext cx="2552914" cy="307777"/>
          </a:xfrm>
          <a:prstGeom prst="rect">
            <a:avLst/>
          </a:prstGeom>
          <a:noFill/>
        </p:spPr>
        <p:txBody>
          <a:bodyPr wrap="square" rtlCol="1">
            <a:spAutoFit/>
          </a:bodyPr>
          <a:lstStyle/>
          <a:p>
            <a:pPr algn="ctr"/>
            <a:r>
              <a:rPr lang="en-US" sz="1400" u="sng" dirty="0">
                <a:effectLst/>
                <a:latin typeface="Times New Roman" panose="02020603050405020304" pitchFamily="18" charset="0"/>
                <a:ea typeface="Times New Roman" panose="02020603050405020304" pitchFamily="18" charset="0"/>
              </a:rPr>
              <a:t>Xiao &amp; Yamauchi (2015)</a:t>
            </a:r>
            <a:endParaRPr lang="he-IL" sz="1400" u="sng" dirty="0">
              <a:solidFill>
                <a:srgbClr val="FF0000"/>
              </a:solidFill>
            </a:endParaRPr>
          </a:p>
        </p:txBody>
      </p:sp>
      <p:grpSp>
        <p:nvGrpSpPr>
          <p:cNvPr id="81" name="Group 80">
            <a:extLst>
              <a:ext uri="{FF2B5EF4-FFF2-40B4-BE49-F238E27FC236}">
                <a16:creationId xmlns:a16="http://schemas.microsoft.com/office/drawing/2014/main" id="{6F09395E-5A1F-1C73-965E-861574CC7663}"/>
              </a:ext>
            </a:extLst>
          </p:cNvPr>
          <p:cNvGrpSpPr/>
          <p:nvPr/>
        </p:nvGrpSpPr>
        <p:grpSpPr>
          <a:xfrm>
            <a:off x="167683" y="3905352"/>
            <a:ext cx="3392985" cy="2797892"/>
            <a:chOff x="167683" y="3905352"/>
            <a:chExt cx="3392985" cy="2797892"/>
          </a:xfrm>
        </p:grpSpPr>
        <p:pic>
          <p:nvPicPr>
            <p:cNvPr id="7" name="Picture 6">
              <a:extLst>
                <a:ext uri="{FF2B5EF4-FFF2-40B4-BE49-F238E27FC236}">
                  <a16:creationId xmlns:a16="http://schemas.microsoft.com/office/drawing/2014/main" id="{42AD0DA4-2997-B237-2B7E-54AED5F675B3}"/>
                </a:ext>
              </a:extLst>
            </p:cNvPr>
            <p:cNvPicPr>
              <a:picLocks noChangeAspect="1"/>
            </p:cNvPicPr>
            <p:nvPr/>
          </p:nvPicPr>
          <p:blipFill rotWithShape="1">
            <a:blip r:embed="rId4"/>
            <a:srcRect t="12104"/>
            <a:stretch/>
          </p:blipFill>
          <p:spPr>
            <a:xfrm>
              <a:off x="167683" y="3905352"/>
              <a:ext cx="3392985" cy="2797892"/>
            </a:xfrm>
            <a:prstGeom prst="rect">
              <a:avLst/>
            </a:prstGeom>
          </p:spPr>
        </p:pic>
        <p:sp>
          <p:nvSpPr>
            <p:cNvPr id="22" name="Freeform: Shape 21">
              <a:extLst>
                <a:ext uri="{FF2B5EF4-FFF2-40B4-BE49-F238E27FC236}">
                  <a16:creationId xmlns:a16="http://schemas.microsoft.com/office/drawing/2014/main" id="{F3DC6601-6B6C-0F2C-FEC1-227072B2D4A7}"/>
                </a:ext>
              </a:extLst>
            </p:cNvPr>
            <p:cNvSpPr/>
            <p:nvPr/>
          </p:nvSpPr>
          <p:spPr>
            <a:xfrm>
              <a:off x="1447528" y="4034249"/>
              <a:ext cx="1557263" cy="1412909"/>
            </a:xfrm>
            <a:custGeom>
              <a:avLst/>
              <a:gdLst>
                <a:gd name="connsiteX0" fmla="*/ 92075 w 1569963"/>
                <a:gd name="connsiteY0" fmla="*/ 1371600 h 1403350"/>
                <a:gd name="connsiteX1" fmla="*/ 92075 w 1569963"/>
                <a:gd name="connsiteY1" fmla="*/ 1371600 h 1403350"/>
                <a:gd name="connsiteX2" fmla="*/ 260350 w 1569963"/>
                <a:gd name="connsiteY2" fmla="*/ 1263650 h 1403350"/>
                <a:gd name="connsiteX3" fmla="*/ 412750 w 1569963"/>
                <a:gd name="connsiteY3" fmla="*/ 1190625 h 1403350"/>
                <a:gd name="connsiteX4" fmla="*/ 574675 w 1569963"/>
                <a:gd name="connsiteY4" fmla="*/ 1114425 h 1403350"/>
                <a:gd name="connsiteX5" fmla="*/ 660400 w 1569963"/>
                <a:gd name="connsiteY5" fmla="*/ 1063625 h 1403350"/>
                <a:gd name="connsiteX6" fmla="*/ 695325 w 1569963"/>
                <a:gd name="connsiteY6" fmla="*/ 1038225 h 1403350"/>
                <a:gd name="connsiteX7" fmla="*/ 758825 w 1569963"/>
                <a:gd name="connsiteY7" fmla="*/ 974725 h 1403350"/>
                <a:gd name="connsiteX8" fmla="*/ 844550 w 1569963"/>
                <a:gd name="connsiteY8" fmla="*/ 866775 h 1403350"/>
                <a:gd name="connsiteX9" fmla="*/ 873125 w 1569963"/>
                <a:gd name="connsiteY9" fmla="*/ 835025 h 1403350"/>
                <a:gd name="connsiteX10" fmla="*/ 882650 w 1569963"/>
                <a:gd name="connsiteY10" fmla="*/ 822325 h 1403350"/>
                <a:gd name="connsiteX11" fmla="*/ 898525 w 1569963"/>
                <a:gd name="connsiteY11" fmla="*/ 815975 h 1403350"/>
                <a:gd name="connsiteX12" fmla="*/ 920750 w 1569963"/>
                <a:gd name="connsiteY12" fmla="*/ 800100 h 1403350"/>
                <a:gd name="connsiteX13" fmla="*/ 958850 w 1569963"/>
                <a:gd name="connsiteY13" fmla="*/ 781050 h 1403350"/>
                <a:gd name="connsiteX14" fmla="*/ 1054100 w 1569963"/>
                <a:gd name="connsiteY14" fmla="*/ 704850 h 1403350"/>
                <a:gd name="connsiteX15" fmla="*/ 1136650 w 1569963"/>
                <a:gd name="connsiteY15" fmla="*/ 654050 h 1403350"/>
                <a:gd name="connsiteX16" fmla="*/ 1241425 w 1569963"/>
                <a:gd name="connsiteY16" fmla="*/ 561975 h 1403350"/>
                <a:gd name="connsiteX17" fmla="*/ 1260475 w 1569963"/>
                <a:gd name="connsiteY17" fmla="*/ 549275 h 1403350"/>
                <a:gd name="connsiteX18" fmla="*/ 1311275 w 1569963"/>
                <a:gd name="connsiteY18" fmla="*/ 523875 h 1403350"/>
                <a:gd name="connsiteX19" fmla="*/ 1352550 w 1569963"/>
                <a:gd name="connsiteY19" fmla="*/ 514350 h 1403350"/>
                <a:gd name="connsiteX20" fmla="*/ 1406525 w 1569963"/>
                <a:gd name="connsiteY20" fmla="*/ 485775 h 1403350"/>
                <a:gd name="connsiteX21" fmla="*/ 1489075 w 1569963"/>
                <a:gd name="connsiteY21" fmla="*/ 444500 h 1403350"/>
                <a:gd name="connsiteX22" fmla="*/ 1555750 w 1569963"/>
                <a:gd name="connsiteY22" fmla="*/ 336550 h 1403350"/>
                <a:gd name="connsiteX23" fmla="*/ 1568450 w 1569963"/>
                <a:gd name="connsiteY23" fmla="*/ 234950 h 1403350"/>
                <a:gd name="connsiteX24" fmla="*/ 1565275 w 1569963"/>
                <a:gd name="connsiteY24" fmla="*/ 130175 h 1403350"/>
                <a:gd name="connsiteX25" fmla="*/ 1520825 w 1569963"/>
                <a:gd name="connsiteY25" fmla="*/ 47625 h 1403350"/>
                <a:gd name="connsiteX26" fmla="*/ 1501775 w 1569963"/>
                <a:gd name="connsiteY26" fmla="*/ 34925 h 1403350"/>
                <a:gd name="connsiteX27" fmla="*/ 1485900 w 1569963"/>
                <a:gd name="connsiteY27" fmla="*/ 19050 h 1403350"/>
                <a:gd name="connsiteX28" fmla="*/ 1463675 w 1569963"/>
                <a:gd name="connsiteY28" fmla="*/ 12700 h 1403350"/>
                <a:gd name="connsiteX29" fmla="*/ 1403350 w 1569963"/>
                <a:gd name="connsiteY29" fmla="*/ 6350 h 1403350"/>
                <a:gd name="connsiteX30" fmla="*/ 1336675 w 1569963"/>
                <a:gd name="connsiteY30" fmla="*/ 0 h 1403350"/>
                <a:gd name="connsiteX31" fmla="*/ 1162050 w 1569963"/>
                <a:gd name="connsiteY31" fmla="*/ 22225 h 1403350"/>
                <a:gd name="connsiteX32" fmla="*/ 1108075 w 1569963"/>
                <a:gd name="connsiteY32" fmla="*/ 50800 h 1403350"/>
                <a:gd name="connsiteX33" fmla="*/ 787400 w 1569963"/>
                <a:gd name="connsiteY33" fmla="*/ 307975 h 1403350"/>
                <a:gd name="connsiteX34" fmla="*/ 628650 w 1569963"/>
                <a:gd name="connsiteY34" fmla="*/ 450850 h 1403350"/>
                <a:gd name="connsiteX35" fmla="*/ 568325 w 1569963"/>
                <a:gd name="connsiteY35" fmla="*/ 517525 h 1403350"/>
                <a:gd name="connsiteX36" fmla="*/ 463550 w 1569963"/>
                <a:gd name="connsiteY36" fmla="*/ 688975 h 1403350"/>
                <a:gd name="connsiteX37" fmla="*/ 419100 w 1569963"/>
                <a:gd name="connsiteY37" fmla="*/ 765175 h 1403350"/>
                <a:gd name="connsiteX38" fmla="*/ 371475 w 1569963"/>
                <a:gd name="connsiteY38" fmla="*/ 895350 h 1403350"/>
                <a:gd name="connsiteX39" fmla="*/ 307975 w 1569963"/>
                <a:gd name="connsiteY39" fmla="*/ 962025 h 1403350"/>
                <a:gd name="connsiteX40" fmla="*/ 292100 w 1569963"/>
                <a:gd name="connsiteY40" fmla="*/ 974725 h 1403350"/>
                <a:gd name="connsiteX41" fmla="*/ 241300 w 1569963"/>
                <a:gd name="connsiteY41" fmla="*/ 1012825 h 1403350"/>
                <a:gd name="connsiteX42" fmla="*/ 209550 w 1569963"/>
                <a:gd name="connsiteY42" fmla="*/ 1057275 h 1403350"/>
                <a:gd name="connsiteX43" fmla="*/ 196850 w 1569963"/>
                <a:gd name="connsiteY43" fmla="*/ 1082675 h 1403350"/>
                <a:gd name="connsiteX44" fmla="*/ 177800 w 1569963"/>
                <a:gd name="connsiteY44" fmla="*/ 1130300 h 1403350"/>
                <a:gd name="connsiteX45" fmla="*/ 152400 w 1569963"/>
                <a:gd name="connsiteY45" fmla="*/ 1158875 h 1403350"/>
                <a:gd name="connsiteX46" fmla="*/ 142875 w 1569963"/>
                <a:gd name="connsiteY46" fmla="*/ 1168400 h 1403350"/>
                <a:gd name="connsiteX47" fmla="*/ 114300 w 1569963"/>
                <a:gd name="connsiteY47" fmla="*/ 1219200 h 1403350"/>
                <a:gd name="connsiteX48" fmla="*/ 104775 w 1569963"/>
                <a:gd name="connsiteY48" fmla="*/ 1254125 h 1403350"/>
                <a:gd name="connsiteX49" fmla="*/ 101600 w 1569963"/>
                <a:gd name="connsiteY49" fmla="*/ 1270000 h 1403350"/>
                <a:gd name="connsiteX50" fmla="*/ 79375 w 1569963"/>
                <a:gd name="connsiteY50" fmla="*/ 1289050 h 1403350"/>
                <a:gd name="connsiteX51" fmla="*/ 69850 w 1569963"/>
                <a:gd name="connsiteY51" fmla="*/ 1292225 h 1403350"/>
                <a:gd name="connsiteX52" fmla="*/ 41275 w 1569963"/>
                <a:gd name="connsiteY52" fmla="*/ 1343025 h 1403350"/>
                <a:gd name="connsiteX53" fmla="*/ 25400 w 1569963"/>
                <a:gd name="connsiteY53" fmla="*/ 1362075 h 1403350"/>
                <a:gd name="connsiteX54" fmla="*/ 15875 w 1569963"/>
                <a:gd name="connsiteY54" fmla="*/ 1371600 h 1403350"/>
                <a:gd name="connsiteX55" fmla="*/ 0 w 1569963"/>
                <a:gd name="connsiteY55" fmla="*/ 1393825 h 1403350"/>
                <a:gd name="connsiteX56" fmla="*/ 9525 w 1569963"/>
                <a:gd name="connsiteY56" fmla="*/ 1403350 h 1403350"/>
                <a:gd name="connsiteX57" fmla="*/ 44450 w 1569963"/>
                <a:gd name="connsiteY57" fmla="*/ 1393825 h 1403350"/>
                <a:gd name="connsiteX58" fmla="*/ 73025 w 1569963"/>
                <a:gd name="connsiteY58" fmla="*/ 1368425 h 1403350"/>
                <a:gd name="connsiteX59" fmla="*/ 98425 w 1569963"/>
                <a:gd name="connsiteY59" fmla="*/ 1365250 h 1403350"/>
                <a:gd name="connsiteX60" fmla="*/ 120650 w 1569963"/>
                <a:gd name="connsiteY60" fmla="*/ 1362075 h 1403350"/>
                <a:gd name="connsiteX61" fmla="*/ 133350 w 1569963"/>
                <a:gd name="connsiteY61" fmla="*/ 1355725 h 1403350"/>
                <a:gd name="connsiteX62" fmla="*/ 142875 w 1569963"/>
                <a:gd name="connsiteY62" fmla="*/ 1339850 h 1403350"/>
                <a:gd name="connsiteX63" fmla="*/ 92075 w 1569963"/>
                <a:gd name="connsiteY63" fmla="*/ 1371600 h 1403350"/>
                <a:gd name="connsiteX0" fmla="*/ 92075 w 1569963"/>
                <a:gd name="connsiteY0" fmla="*/ 1371600 h 1405086"/>
                <a:gd name="connsiteX1" fmla="*/ 92075 w 1569963"/>
                <a:gd name="connsiteY1" fmla="*/ 1371600 h 1405086"/>
                <a:gd name="connsiteX2" fmla="*/ 260350 w 1569963"/>
                <a:gd name="connsiteY2" fmla="*/ 1263650 h 1405086"/>
                <a:gd name="connsiteX3" fmla="*/ 412750 w 1569963"/>
                <a:gd name="connsiteY3" fmla="*/ 1190625 h 1405086"/>
                <a:gd name="connsiteX4" fmla="*/ 574675 w 1569963"/>
                <a:gd name="connsiteY4" fmla="*/ 1114425 h 1405086"/>
                <a:gd name="connsiteX5" fmla="*/ 660400 w 1569963"/>
                <a:gd name="connsiteY5" fmla="*/ 1063625 h 1405086"/>
                <a:gd name="connsiteX6" fmla="*/ 695325 w 1569963"/>
                <a:gd name="connsiteY6" fmla="*/ 1038225 h 1405086"/>
                <a:gd name="connsiteX7" fmla="*/ 758825 w 1569963"/>
                <a:gd name="connsiteY7" fmla="*/ 974725 h 1405086"/>
                <a:gd name="connsiteX8" fmla="*/ 844550 w 1569963"/>
                <a:gd name="connsiteY8" fmla="*/ 866775 h 1405086"/>
                <a:gd name="connsiteX9" fmla="*/ 873125 w 1569963"/>
                <a:gd name="connsiteY9" fmla="*/ 835025 h 1405086"/>
                <a:gd name="connsiteX10" fmla="*/ 882650 w 1569963"/>
                <a:gd name="connsiteY10" fmla="*/ 822325 h 1405086"/>
                <a:gd name="connsiteX11" fmla="*/ 898525 w 1569963"/>
                <a:gd name="connsiteY11" fmla="*/ 815975 h 1405086"/>
                <a:gd name="connsiteX12" fmla="*/ 920750 w 1569963"/>
                <a:gd name="connsiteY12" fmla="*/ 800100 h 1405086"/>
                <a:gd name="connsiteX13" fmla="*/ 958850 w 1569963"/>
                <a:gd name="connsiteY13" fmla="*/ 781050 h 1405086"/>
                <a:gd name="connsiteX14" fmla="*/ 1054100 w 1569963"/>
                <a:gd name="connsiteY14" fmla="*/ 704850 h 1405086"/>
                <a:gd name="connsiteX15" fmla="*/ 1136650 w 1569963"/>
                <a:gd name="connsiteY15" fmla="*/ 654050 h 1405086"/>
                <a:gd name="connsiteX16" fmla="*/ 1241425 w 1569963"/>
                <a:gd name="connsiteY16" fmla="*/ 561975 h 1405086"/>
                <a:gd name="connsiteX17" fmla="*/ 1260475 w 1569963"/>
                <a:gd name="connsiteY17" fmla="*/ 549275 h 1405086"/>
                <a:gd name="connsiteX18" fmla="*/ 1311275 w 1569963"/>
                <a:gd name="connsiteY18" fmla="*/ 523875 h 1405086"/>
                <a:gd name="connsiteX19" fmla="*/ 1352550 w 1569963"/>
                <a:gd name="connsiteY19" fmla="*/ 514350 h 1405086"/>
                <a:gd name="connsiteX20" fmla="*/ 1406525 w 1569963"/>
                <a:gd name="connsiteY20" fmla="*/ 485775 h 1405086"/>
                <a:gd name="connsiteX21" fmla="*/ 1489075 w 1569963"/>
                <a:gd name="connsiteY21" fmla="*/ 444500 h 1405086"/>
                <a:gd name="connsiteX22" fmla="*/ 1555750 w 1569963"/>
                <a:gd name="connsiteY22" fmla="*/ 336550 h 1405086"/>
                <a:gd name="connsiteX23" fmla="*/ 1568450 w 1569963"/>
                <a:gd name="connsiteY23" fmla="*/ 234950 h 1405086"/>
                <a:gd name="connsiteX24" fmla="*/ 1565275 w 1569963"/>
                <a:gd name="connsiteY24" fmla="*/ 130175 h 1405086"/>
                <a:gd name="connsiteX25" fmla="*/ 1520825 w 1569963"/>
                <a:gd name="connsiteY25" fmla="*/ 47625 h 1405086"/>
                <a:gd name="connsiteX26" fmla="*/ 1501775 w 1569963"/>
                <a:gd name="connsiteY26" fmla="*/ 34925 h 1405086"/>
                <a:gd name="connsiteX27" fmla="*/ 1485900 w 1569963"/>
                <a:gd name="connsiteY27" fmla="*/ 19050 h 1405086"/>
                <a:gd name="connsiteX28" fmla="*/ 1463675 w 1569963"/>
                <a:gd name="connsiteY28" fmla="*/ 12700 h 1405086"/>
                <a:gd name="connsiteX29" fmla="*/ 1403350 w 1569963"/>
                <a:gd name="connsiteY29" fmla="*/ 6350 h 1405086"/>
                <a:gd name="connsiteX30" fmla="*/ 1336675 w 1569963"/>
                <a:gd name="connsiteY30" fmla="*/ 0 h 1405086"/>
                <a:gd name="connsiteX31" fmla="*/ 1162050 w 1569963"/>
                <a:gd name="connsiteY31" fmla="*/ 22225 h 1405086"/>
                <a:gd name="connsiteX32" fmla="*/ 1108075 w 1569963"/>
                <a:gd name="connsiteY32" fmla="*/ 50800 h 1405086"/>
                <a:gd name="connsiteX33" fmla="*/ 787400 w 1569963"/>
                <a:gd name="connsiteY33" fmla="*/ 307975 h 1405086"/>
                <a:gd name="connsiteX34" fmla="*/ 628650 w 1569963"/>
                <a:gd name="connsiteY34" fmla="*/ 450850 h 1405086"/>
                <a:gd name="connsiteX35" fmla="*/ 568325 w 1569963"/>
                <a:gd name="connsiteY35" fmla="*/ 517525 h 1405086"/>
                <a:gd name="connsiteX36" fmla="*/ 463550 w 1569963"/>
                <a:gd name="connsiteY36" fmla="*/ 688975 h 1405086"/>
                <a:gd name="connsiteX37" fmla="*/ 419100 w 1569963"/>
                <a:gd name="connsiteY37" fmla="*/ 765175 h 1405086"/>
                <a:gd name="connsiteX38" fmla="*/ 371475 w 1569963"/>
                <a:gd name="connsiteY38" fmla="*/ 895350 h 1405086"/>
                <a:gd name="connsiteX39" fmla="*/ 307975 w 1569963"/>
                <a:gd name="connsiteY39" fmla="*/ 962025 h 1405086"/>
                <a:gd name="connsiteX40" fmla="*/ 292100 w 1569963"/>
                <a:gd name="connsiteY40" fmla="*/ 974725 h 1405086"/>
                <a:gd name="connsiteX41" fmla="*/ 241300 w 1569963"/>
                <a:gd name="connsiteY41" fmla="*/ 1012825 h 1405086"/>
                <a:gd name="connsiteX42" fmla="*/ 209550 w 1569963"/>
                <a:gd name="connsiteY42" fmla="*/ 1057275 h 1405086"/>
                <a:gd name="connsiteX43" fmla="*/ 196850 w 1569963"/>
                <a:gd name="connsiteY43" fmla="*/ 1082675 h 1405086"/>
                <a:gd name="connsiteX44" fmla="*/ 177800 w 1569963"/>
                <a:gd name="connsiteY44" fmla="*/ 1130300 h 1405086"/>
                <a:gd name="connsiteX45" fmla="*/ 152400 w 1569963"/>
                <a:gd name="connsiteY45" fmla="*/ 1158875 h 1405086"/>
                <a:gd name="connsiteX46" fmla="*/ 142875 w 1569963"/>
                <a:gd name="connsiteY46" fmla="*/ 1168400 h 1405086"/>
                <a:gd name="connsiteX47" fmla="*/ 114300 w 1569963"/>
                <a:gd name="connsiteY47" fmla="*/ 1219200 h 1405086"/>
                <a:gd name="connsiteX48" fmla="*/ 104775 w 1569963"/>
                <a:gd name="connsiteY48" fmla="*/ 1254125 h 1405086"/>
                <a:gd name="connsiteX49" fmla="*/ 101600 w 1569963"/>
                <a:gd name="connsiteY49" fmla="*/ 1270000 h 1405086"/>
                <a:gd name="connsiteX50" fmla="*/ 79375 w 1569963"/>
                <a:gd name="connsiteY50" fmla="*/ 1289050 h 1405086"/>
                <a:gd name="connsiteX51" fmla="*/ 69850 w 1569963"/>
                <a:gd name="connsiteY51" fmla="*/ 1292225 h 1405086"/>
                <a:gd name="connsiteX52" fmla="*/ 41275 w 1569963"/>
                <a:gd name="connsiteY52" fmla="*/ 1343025 h 1405086"/>
                <a:gd name="connsiteX53" fmla="*/ 25400 w 1569963"/>
                <a:gd name="connsiteY53" fmla="*/ 1362075 h 1405086"/>
                <a:gd name="connsiteX54" fmla="*/ 15875 w 1569963"/>
                <a:gd name="connsiteY54" fmla="*/ 1371600 h 1405086"/>
                <a:gd name="connsiteX55" fmla="*/ 0 w 1569963"/>
                <a:gd name="connsiteY55" fmla="*/ 1393825 h 1405086"/>
                <a:gd name="connsiteX56" fmla="*/ 9525 w 1569963"/>
                <a:gd name="connsiteY56" fmla="*/ 1403350 h 1405086"/>
                <a:gd name="connsiteX57" fmla="*/ 44450 w 1569963"/>
                <a:gd name="connsiteY57" fmla="*/ 1401762 h 1405086"/>
                <a:gd name="connsiteX58" fmla="*/ 73025 w 1569963"/>
                <a:gd name="connsiteY58" fmla="*/ 1368425 h 1405086"/>
                <a:gd name="connsiteX59" fmla="*/ 98425 w 1569963"/>
                <a:gd name="connsiteY59" fmla="*/ 1365250 h 1405086"/>
                <a:gd name="connsiteX60" fmla="*/ 120650 w 1569963"/>
                <a:gd name="connsiteY60" fmla="*/ 1362075 h 1405086"/>
                <a:gd name="connsiteX61" fmla="*/ 133350 w 1569963"/>
                <a:gd name="connsiteY61" fmla="*/ 1355725 h 1405086"/>
                <a:gd name="connsiteX62" fmla="*/ 142875 w 1569963"/>
                <a:gd name="connsiteY62" fmla="*/ 1339850 h 1405086"/>
                <a:gd name="connsiteX63" fmla="*/ 92075 w 1569963"/>
                <a:gd name="connsiteY63" fmla="*/ 1371600 h 1405086"/>
                <a:gd name="connsiteX0" fmla="*/ 92075 w 1569963"/>
                <a:gd name="connsiteY0" fmla="*/ 1371600 h 1404738"/>
                <a:gd name="connsiteX1" fmla="*/ 92075 w 1569963"/>
                <a:gd name="connsiteY1" fmla="*/ 1371600 h 1404738"/>
                <a:gd name="connsiteX2" fmla="*/ 260350 w 1569963"/>
                <a:gd name="connsiteY2" fmla="*/ 1263650 h 1404738"/>
                <a:gd name="connsiteX3" fmla="*/ 412750 w 1569963"/>
                <a:gd name="connsiteY3" fmla="*/ 1190625 h 1404738"/>
                <a:gd name="connsiteX4" fmla="*/ 574675 w 1569963"/>
                <a:gd name="connsiteY4" fmla="*/ 1114425 h 1404738"/>
                <a:gd name="connsiteX5" fmla="*/ 660400 w 1569963"/>
                <a:gd name="connsiteY5" fmla="*/ 1063625 h 1404738"/>
                <a:gd name="connsiteX6" fmla="*/ 695325 w 1569963"/>
                <a:gd name="connsiteY6" fmla="*/ 1038225 h 1404738"/>
                <a:gd name="connsiteX7" fmla="*/ 758825 w 1569963"/>
                <a:gd name="connsiteY7" fmla="*/ 974725 h 1404738"/>
                <a:gd name="connsiteX8" fmla="*/ 844550 w 1569963"/>
                <a:gd name="connsiteY8" fmla="*/ 866775 h 1404738"/>
                <a:gd name="connsiteX9" fmla="*/ 873125 w 1569963"/>
                <a:gd name="connsiteY9" fmla="*/ 835025 h 1404738"/>
                <a:gd name="connsiteX10" fmla="*/ 882650 w 1569963"/>
                <a:gd name="connsiteY10" fmla="*/ 822325 h 1404738"/>
                <a:gd name="connsiteX11" fmla="*/ 898525 w 1569963"/>
                <a:gd name="connsiteY11" fmla="*/ 815975 h 1404738"/>
                <a:gd name="connsiteX12" fmla="*/ 920750 w 1569963"/>
                <a:gd name="connsiteY12" fmla="*/ 800100 h 1404738"/>
                <a:gd name="connsiteX13" fmla="*/ 958850 w 1569963"/>
                <a:gd name="connsiteY13" fmla="*/ 781050 h 1404738"/>
                <a:gd name="connsiteX14" fmla="*/ 1054100 w 1569963"/>
                <a:gd name="connsiteY14" fmla="*/ 704850 h 1404738"/>
                <a:gd name="connsiteX15" fmla="*/ 1136650 w 1569963"/>
                <a:gd name="connsiteY15" fmla="*/ 654050 h 1404738"/>
                <a:gd name="connsiteX16" fmla="*/ 1241425 w 1569963"/>
                <a:gd name="connsiteY16" fmla="*/ 561975 h 1404738"/>
                <a:gd name="connsiteX17" fmla="*/ 1260475 w 1569963"/>
                <a:gd name="connsiteY17" fmla="*/ 549275 h 1404738"/>
                <a:gd name="connsiteX18" fmla="*/ 1311275 w 1569963"/>
                <a:gd name="connsiteY18" fmla="*/ 523875 h 1404738"/>
                <a:gd name="connsiteX19" fmla="*/ 1352550 w 1569963"/>
                <a:gd name="connsiteY19" fmla="*/ 514350 h 1404738"/>
                <a:gd name="connsiteX20" fmla="*/ 1406525 w 1569963"/>
                <a:gd name="connsiteY20" fmla="*/ 485775 h 1404738"/>
                <a:gd name="connsiteX21" fmla="*/ 1489075 w 1569963"/>
                <a:gd name="connsiteY21" fmla="*/ 444500 h 1404738"/>
                <a:gd name="connsiteX22" fmla="*/ 1555750 w 1569963"/>
                <a:gd name="connsiteY22" fmla="*/ 336550 h 1404738"/>
                <a:gd name="connsiteX23" fmla="*/ 1568450 w 1569963"/>
                <a:gd name="connsiteY23" fmla="*/ 234950 h 1404738"/>
                <a:gd name="connsiteX24" fmla="*/ 1565275 w 1569963"/>
                <a:gd name="connsiteY24" fmla="*/ 130175 h 1404738"/>
                <a:gd name="connsiteX25" fmla="*/ 1520825 w 1569963"/>
                <a:gd name="connsiteY25" fmla="*/ 47625 h 1404738"/>
                <a:gd name="connsiteX26" fmla="*/ 1501775 w 1569963"/>
                <a:gd name="connsiteY26" fmla="*/ 34925 h 1404738"/>
                <a:gd name="connsiteX27" fmla="*/ 1485900 w 1569963"/>
                <a:gd name="connsiteY27" fmla="*/ 19050 h 1404738"/>
                <a:gd name="connsiteX28" fmla="*/ 1463675 w 1569963"/>
                <a:gd name="connsiteY28" fmla="*/ 12700 h 1404738"/>
                <a:gd name="connsiteX29" fmla="*/ 1403350 w 1569963"/>
                <a:gd name="connsiteY29" fmla="*/ 6350 h 1404738"/>
                <a:gd name="connsiteX30" fmla="*/ 1336675 w 1569963"/>
                <a:gd name="connsiteY30" fmla="*/ 0 h 1404738"/>
                <a:gd name="connsiteX31" fmla="*/ 1162050 w 1569963"/>
                <a:gd name="connsiteY31" fmla="*/ 22225 h 1404738"/>
                <a:gd name="connsiteX32" fmla="*/ 1108075 w 1569963"/>
                <a:gd name="connsiteY32" fmla="*/ 50800 h 1404738"/>
                <a:gd name="connsiteX33" fmla="*/ 787400 w 1569963"/>
                <a:gd name="connsiteY33" fmla="*/ 307975 h 1404738"/>
                <a:gd name="connsiteX34" fmla="*/ 628650 w 1569963"/>
                <a:gd name="connsiteY34" fmla="*/ 450850 h 1404738"/>
                <a:gd name="connsiteX35" fmla="*/ 568325 w 1569963"/>
                <a:gd name="connsiteY35" fmla="*/ 517525 h 1404738"/>
                <a:gd name="connsiteX36" fmla="*/ 463550 w 1569963"/>
                <a:gd name="connsiteY36" fmla="*/ 688975 h 1404738"/>
                <a:gd name="connsiteX37" fmla="*/ 419100 w 1569963"/>
                <a:gd name="connsiteY37" fmla="*/ 765175 h 1404738"/>
                <a:gd name="connsiteX38" fmla="*/ 371475 w 1569963"/>
                <a:gd name="connsiteY38" fmla="*/ 895350 h 1404738"/>
                <a:gd name="connsiteX39" fmla="*/ 307975 w 1569963"/>
                <a:gd name="connsiteY39" fmla="*/ 962025 h 1404738"/>
                <a:gd name="connsiteX40" fmla="*/ 292100 w 1569963"/>
                <a:gd name="connsiteY40" fmla="*/ 974725 h 1404738"/>
                <a:gd name="connsiteX41" fmla="*/ 241300 w 1569963"/>
                <a:gd name="connsiteY41" fmla="*/ 1012825 h 1404738"/>
                <a:gd name="connsiteX42" fmla="*/ 209550 w 1569963"/>
                <a:gd name="connsiteY42" fmla="*/ 1057275 h 1404738"/>
                <a:gd name="connsiteX43" fmla="*/ 196850 w 1569963"/>
                <a:gd name="connsiteY43" fmla="*/ 1082675 h 1404738"/>
                <a:gd name="connsiteX44" fmla="*/ 177800 w 1569963"/>
                <a:gd name="connsiteY44" fmla="*/ 1130300 h 1404738"/>
                <a:gd name="connsiteX45" fmla="*/ 152400 w 1569963"/>
                <a:gd name="connsiteY45" fmla="*/ 1158875 h 1404738"/>
                <a:gd name="connsiteX46" fmla="*/ 142875 w 1569963"/>
                <a:gd name="connsiteY46" fmla="*/ 1168400 h 1404738"/>
                <a:gd name="connsiteX47" fmla="*/ 114300 w 1569963"/>
                <a:gd name="connsiteY47" fmla="*/ 1219200 h 1404738"/>
                <a:gd name="connsiteX48" fmla="*/ 104775 w 1569963"/>
                <a:gd name="connsiteY48" fmla="*/ 1254125 h 1404738"/>
                <a:gd name="connsiteX49" fmla="*/ 101600 w 1569963"/>
                <a:gd name="connsiteY49" fmla="*/ 1270000 h 1404738"/>
                <a:gd name="connsiteX50" fmla="*/ 79375 w 1569963"/>
                <a:gd name="connsiteY50" fmla="*/ 1289050 h 1404738"/>
                <a:gd name="connsiteX51" fmla="*/ 69850 w 1569963"/>
                <a:gd name="connsiteY51" fmla="*/ 1292225 h 1404738"/>
                <a:gd name="connsiteX52" fmla="*/ 41275 w 1569963"/>
                <a:gd name="connsiteY52" fmla="*/ 1343025 h 1404738"/>
                <a:gd name="connsiteX53" fmla="*/ 25400 w 1569963"/>
                <a:gd name="connsiteY53" fmla="*/ 1362075 h 1404738"/>
                <a:gd name="connsiteX54" fmla="*/ 15875 w 1569963"/>
                <a:gd name="connsiteY54" fmla="*/ 1371600 h 1404738"/>
                <a:gd name="connsiteX55" fmla="*/ 0 w 1569963"/>
                <a:gd name="connsiteY55" fmla="*/ 1393825 h 1404738"/>
                <a:gd name="connsiteX56" fmla="*/ 9525 w 1569963"/>
                <a:gd name="connsiteY56" fmla="*/ 1403350 h 1404738"/>
                <a:gd name="connsiteX57" fmla="*/ 44450 w 1569963"/>
                <a:gd name="connsiteY57" fmla="*/ 1401762 h 1404738"/>
                <a:gd name="connsiteX58" fmla="*/ 80962 w 1569963"/>
                <a:gd name="connsiteY58" fmla="*/ 1376363 h 1404738"/>
                <a:gd name="connsiteX59" fmla="*/ 98425 w 1569963"/>
                <a:gd name="connsiteY59" fmla="*/ 1365250 h 1404738"/>
                <a:gd name="connsiteX60" fmla="*/ 120650 w 1569963"/>
                <a:gd name="connsiteY60" fmla="*/ 1362075 h 1404738"/>
                <a:gd name="connsiteX61" fmla="*/ 133350 w 1569963"/>
                <a:gd name="connsiteY61" fmla="*/ 1355725 h 1404738"/>
                <a:gd name="connsiteX62" fmla="*/ 142875 w 1569963"/>
                <a:gd name="connsiteY62" fmla="*/ 1339850 h 1404738"/>
                <a:gd name="connsiteX63" fmla="*/ 92075 w 1569963"/>
                <a:gd name="connsiteY63" fmla="*/ 1371600 h 1404738"/>
                <a:gd name="connsiteX0" fmla="*/ 92075 w 1569963"/>
                <a:gd name="connsiteY0" fmla="*/ 1371600 h 1413051"/>
                <a:gd name="connsiteX1" fmla="*/ 92075 w 1569963"/>
                <a:gd name="connsiteY1" fmla="*/ 1371600 h 1413051"/>
                <a:gd name="connsiteX2" fmla="*/ 260350 w 1569963"/>
                <a:gd name="connsiteY2" fmla="*/ 1263650 h 1413051"/>
                <a:gd name="connsiteX3" fmla="*/ 412750 w 1569963"/>
                <a:gd name="connsiteY3" fmla="*/ 1190625 h 1413051"/>
                <a:gd name="connsiteX4" fmla="*/ 574675 w 1569963"/>
                <a:gd name="connsiteY4" fmla="*/ 1114425 h 1413051"/>
                <a:gd name="connsiteX5" fmla="*/ 660400 w 1569963"/>
                <a:gd name="connsiteY5" fmla="*/ 1063625 h 1413051"/>
                <a:gd name="connsiteX6" fmla="*/ 695325 w 1569963"/>
                <a:gd name="connsiteY6" fmla="*/ 1038225 h 1413051"/>
                <a:gd name="connsiteX7" fmla="*/ 758825 w 1569963"/>
                <a:gd name="connsiteY7" fmla="*/ 974725 h 1413051"/>
                <a:gd name="connsiteX8" fmla="*/ 844550 w 1569963"/>
                <a:gd name="connsiteY8" fmla="*/ 866775 h 1413051"/>
                <a:gd name="connsiteX9" fmla="*/ 873125 w 1569963"/>
                <a:gd name="connsiteY9" fmla="*/ 835025 h 1413051"/>
                <a:gd name="connsiteX10" fmla="*/ 882650 w 1569963"/>
                <a:gd name="connsiteY10" fmla="*/ 822325 h 1413051"/>
                <a:gd name="connsiteX11" fmla="*/ 898525 w 1569963"/>
                <a:gd name="connsiteY11" fmla="*/ 815975 h 1413051"/>
                <a:gd name="connsiteX12" fmla="*/ 920750 w 1569963"/>
                <a:gd name="connsiteY12" fmla="*/ 800100 h 1413051"/>
                <a:gd name="connsiteX13" fmla="*/ 958850 w 1569963"/>
                <a:gd name="connsiteY13" fmla="*/ 781050 h 1413051"/>
                <a:gd name="connsiteX14" fmla="*/ 1054100 w 1569963"/>
                <a:gd name="connsiteY14" fmla="*/ 704850 h 1413051"/>
                <a:gd name="connsiteX15" fmla="*/ 1136650 w 1569963"/>
                <a:gd name="connsiteY15" fmla="*/ 654050 h 1413051"/>
                <a:gd name="connsiteX16" fmla="*/ 1241425 w 1569963"/>
                <a:gd name="connsiteY16" fmla="*/ 561975 h 1413051"/>
                <a:gd name="connsiteX17" fmla="*/ 1260475 w 1569963"/>
                <a:gd name="connsiteY17" fmla="*/ 549275 h 1413051"/>
                <a:gd name="connsiteX18" fmla="*/ 1311275 w 1569963"/>
                <a:gd name="connsiteY18" fmla="*/ 523875 h 1413051"/>
                <a:gd name="connsiteX19" fmla="*/ 1352550 w 1569963"/>
                <a:gd name="connsiteY19" fmla="*/ 514350 h 1413051"/>
                <a:gd name="connsiteX20" fmla="*/ 1406525 w 1569963"/>
                <a:gd name="connsiteY20" fmla="*/ 485775 h 1413051"/>
                <a:gd name="connsiteX21" fmla="*/ 1489075 w 1569963"/>
                <a:gd name="connsiteY21" fmla="*/ 444500 h 1413051"/>
                <a:gd name="connsiteX22" fmla="*/ 1555750 w 1569963"/>
                <a:gd name="connsiteY22" fmla="*/ 336550 h 1413051"/>
                <a:gd name="connsiteX23" fmla="*/ 1568450 w 1569963"/>
                <a:gd name="connsiteY23" fmla="*/ 234950 h 1413051"/>
                <a:gd name="connsiteX24" fmla="*/ 1565275 w 1569963"/>
                <a:gd name="connsiteY24" fmla="*/ 130175 h 1413051"/>
                <a:gd name="connsiteX25" fmla="*/ 1520825 w 1569963"/>
                <a:gd name="connsiteY25" fmla="*/ 47625 h 1413051"/>
                <a:gd name="connsiteX26" fmla="*/ 1501775 w 1569963"/>
                <a:gd name="connsiteY26" fmla="*/ 34925 h 1413051"/>
                <a:gd name="connsiteX27" fmla="*/ 1485900 w 1569963"/>
                <a:gd name="connsiteY27" fmla="*/ 19050 h 1413051"/>
                <a:gd name="connsiteX28" fmla="*/ 1463675 w 1569963"/>
                <a:gd name="connsiteY28" fmla="*/ 12700 h 1413051"/>
                <a:gd name="connsiteX29" fmla="*/ 1403350 w 1569963"/>
                <a:gd name="connsiteY29" fmla="*/ 6350 h 1413051"/>
                <a:gd name="connsiteX30" fmla="*/ 1336675 w 1569963"/>
                <a:gd name="connsiteY30" fmla="*/ 0 h 1413051"/>
                <a:gd name="connsiteX31" fmla="*/ 1162050 w 1569963"/>
                <a:gd name="connsiteY31" fmla="*/ 22225 h 1413051"/>
                <a:gd name="connsiteX32" fmla="*/ 1108075 w 1569963"/>
                <a:gd name="connsiteY32" fmla="*/ 50800 h 1413051"/>
                <a:gd name="connsiteX33" fmla="*/ 787400 w 1569963"/>
                <a:gd name="connsiteY33" fmla="*/ 307975 h 1413051"/>
                <a:gd name="connsiteX34" fmla="*/ 628650 w 1569963"/>
                <a:gd name="connsiteY34" fmla="*/ 450850 h 1413051"/>
                <a:gd name="connsiteX35" fmla="*/ 568325 w 1569963"/>
                <a:gd name="connsiteY35" fmla="*/ 517525 h 1413051"/>
                <a:gd name="connsiteX36" fmla="*/ 463550 w 1569963"/>
                <a:gd name="connsiteY36" fmla="*/ 688975 h 1413051"/>
                <a:gd name="connsiteX37" fmla="*/ 419100 w 1569963"/>
                <a:gd name="connsiteY37" fmla="*/ 765175 h 1413051"/>
                <a:gd name="connsiteX38" fmla="*/ 371475 w 1569963"/>
                <a:gd name="connsiteY38" fmla="*/ 895350 h 1413051"/>
                <a:gd name="connsiteX39" fmla="*/ 307975 w 1569963"/>
                <a:gd name="connsiteY39" fmla="*/ 962025 h 1413051"/>
                <a:gd name="connsiteX40" fmla="*/ 292100 w 1569963"/>
                <a:gd name="connsiteY40" fmla="*/ 974725 h 1413051"/>
                <a:gd name="connsiteX41" fmla="*/ 241300 w 1569963"/>
                <a:gd name="connsiteY41" fmla="*/ 1012825 h 1413051"/>
                <a:gd name="connsiteX42" fmla="*/ 209550 w 1569963"/>
                <a:gd name="connsiteY42" fmla="*/ 1057275 h 1413051"/>
                <a:gd name="connsiteX43" fmla="*/ 196850 w 1569963"/>
                <a:gd name="connsiteY43" fmla="*/ 1082675 h 1413051"/>
                <a:gd name="connsiteX44" fmla="*/ 177800 w 1569963"/>
                <a:gd name="connsiteY44" fmla="*/ 1130300 h 1413051"/>
                <a:gd name="connsiteX45" fmla="*/ 152400 w 1569963"/>
                <a:gd name="connsiteY45" fmla="*/ 1158875 h 1413051"/>
                <a:gd name="connsiteX46" fmla="*/ 142875 w 1569963"/>
                <a:gd name="connsiteY46" fmla="*/ 1168400 h 1413051"/>
                <a:gd name="connsiteX47" fmla="*/ 114300 w 1569963"/>
                <a:gd name="connsiteY47" fmla="*/ 1219200 h 1413051"/>
                <a:gd name="connsiteX48" fmla="*/ 104775 w 1569963"/>
                <a:gd name="connsiteY48" fmla="*/ 1254125 h 1413051"/>
                <a:gd name="connsiteX49" fmla="*/ 101600 w 1569963"/>
                <a:gd name="connsiteY49" fmla="*/ 1270000 h 1413051"/>
                <a:gd name="connsiteX50" fmla="*/ 79375 w 1569963"/>
                <a:gd name="connsiteY50" fmla="*/ 1289050 h 1413051"/>
                <a:gd name="connsiteX51" fmla="*/ 69850 w 1569963"/>
                <a:gd name="connsiteY51" fmla="*/ 1292225 h 1413051"/>
                <a:gd name="connsiteX52" fmla="*/ 41275 w 1569963"/>
                <a:gd name="connsiteY52" fmla="*/ 1343025 h 1413051"/>
                <a:gd name="connsiteX53" fmla="*/ 25400 w 1569963"/>
                <a:gd name="connsiteY53" fmla="*/ 1362075 h 1413051"/>
                <a:gd name="connsiteX54" fmla="*/ 15875 w 1569963"/>
                <a:gd name="connsiteY54" fmla="*/ 1371600 h 1413051"/>
                <a:gd name="connsiteX55" fmla="*/ 0 w 1569963"/>
                <a:gd name="connsiteY55" fmla="*/ 1393825 h 1413051"/>
                <a:gd name="connsiteX56" fmla="*/ 22225 w 1569963"/>
                <a:gd name="connsiteY56" fmla="*/ 1412875 h 1413051"/>
                <a:gd name="connsiteX57" fmla="*/ 44450 w 1569963"/>
                <a:gd name="connsiteY57" fmla="*/ 1401762 h 1413051"/>
                <a:gd name="connsiteX58" fmla="*/ 80962 w 1569963"/>
                <a:gd name="connsiteY58" fmla="*/ 1376363 h 1413051"/>
                <a:gd name="connsiteX59" fmla="*/ 98425 w 1569963"/>
                <a:gd name="connsiteY59" fmla="*/ 1365250 h 1413051"/>
                <a:gd name="connsiteX60" fmla="*/ 120650 w 1569963"/>
                <a:gd name="connsiteY60" fmla="*/ 1362075 h 1413051"/>
                <a:gd name="connsiteX61" fmla="*/ 133350 w 1569963"/>
                <a:gd name="connsiteY61" fmla="*/ 1355725 h 1413051"/>
                <a:gd name="connsiteX62" fmla="*/ 142875 w 1569963"/>
                <a:gd name="connsiteY62" fmla="*/ 1339850 h 1413051"/>
                <a:gd name="connsiteX63" fmla="*/ 92075 w 1569963"/>
                <a:gd name="connsiteY63" fmla="*/ 1371600 h 1413051"/>
                <a:gd name="connsiteX0" fmla="*/ 76217 w 1554105"/>
                <a:gd name="connsiteY0" fmla="*/ 1371600 h 1412909"/>
                <a:gd name="connsiteX1" fmla="*/ 76217 w 1554105"/>
                <a:gd name="connsiteY1" fmla="*/ 1371600 h 1412909"/>
                <a:gd name="connsiteX2" fmla="*/ 244492 w 1554105"/>
                <a:gd name="connsiteY2" fmla="*/ 1263650 h 1412909"/>
                <a:gd name="connsiteX3" fmla="*/ 396892 w 1554105"/>
                <a:gd name="connsiteY3" fmla="*/ 1190625 h 1412909"/>
                <a:gd name="connsiteX4" fmla="*/ 558817 w 1554105"/>
                <a:gd name="connsiteY4" fmla="*/ 1114425 h 1412909"/>
                <a:gd name="connsiteX5" fmla="*/ 644542 w 1554105"/>
                <a:gd name="connsiteY5" fmla="*/ 1063625 h 1412909"/>
                <a:gd name="connsiteX6" fmla="*/ 679467 w 1554105"/>
                <a:gd name="connsiteY6" fmla="*/ 1038225 h 1412909"/>
                <a:gd name="connsiteX7" fmla="*/ 742967 w 1554105"/>
                <a:gd name="connsiteY7" fmla="*/ 974725 h 1412909"/>
                <a:gd name="connsiteX8" fmla="*/ 828692 w 1554105"/>
                <a:gd name="connsiteY8" fmla="*/ 866775 h 1412909"/>
                <a:gd name="connsiteX9" fmla="*/ 857267 w 1554105"/>
                <a:gd name="connsiteY9" fmla="*/ 835025 h 1412909"/>
                <a:gd name="connsiteX10" fmla="*/ 866792 w 1554105"/>
                <a:gd name="connsiteY10" fmla="*/ 822325 h 1412909"/>
                <a:gd name="connsiteX11" fmla="*/ 882667 w 1554105"/>
                <a:gd name="connsiteY11" fmla="*/ 815975 h 1412909"/>
                <a:gd name="connsiteX12" fmla="*/ 904892 w 1554105"/>
                <a:gd name="connsiteY12" fmla="*/ 800100 h 1412909"/>
                <a:gd name="connsiteX13" fmla="*/ 942992 w 1554105"/>
                <a:gd name="connsiteY13" fmla="*/ 781050 h 1412909"/>
                <a:gd name="connsiteX14" fmla="*/ 1038242 w 1554105"/>
                <a:gd name="connsiteY14" fmla="*/ 704850 h 1412909"/>
                <a:gd name="connsiteX15" fmla="*/ 1120792 w 1554105"/>
                <a:gd name="connsiteY15" fmla="*/ 654050 h 1412909"/>
                <a:gd name="connsiteX16" fmla="*/ 1225567 w 1554105"/>
                <a:gd name="connsiteY16" fmla="*/ 561975 h 1412909"/>
                <a:gd name="connsiteX17" fmla="*/ 1244617 w 1554105"/>
                <a:gd name="connsiteY17" fmla="*/ 549275 h 1412909"/>
                <a:gd name="connsiteX18" fmla="*/ 1295417 w 1554105"/>
                <a:gd name="connsiteY18" fmla="*/ 523875 h 1412909"/>
                <a:gd name="connsiteX19" fmla="*/ 1336692 w 1554105"/>
                <a:gd name="connsiteY19" fmla="*/ 514350 h 1412909"/>
                <a:gd name="connsiteX20" fmla="*/ 1390667 w 1554105"/>
                <a:gd name="connsiteY20" fmla="*/ 485775 h 1412909"/>
                <a:gd name="connsiteX21" fmla="*/ 1473217 w 1554105"/>
                <a:gd name="connsiteY21" fmla="*/ 444500 h 1412909"/>
                <a:gd name="connsiteX22" fmla="*/ 1539892 w 1554105"/>
                <a:gd name="connsiteY22" fmla="*/ 336550 h 1412909"/>
                <a:gd name="connsiteX23" fmla="*/ 1552592 w 1554105"/>
                <a:gd name="connsiteY23" fmla="*/ 234950 h 1412909"/>
                <a:gd name="connsiteX24" fmla="*/ 1549417 w 1554105"/>
                <a:gd name="connsiteY24" fmla="*/ 130175 h 1412909"/>
                <a:gd name="connsiteX25" fmla="*/ 1504967 w 1554105"/>
                <a:gd name="connsiteY25" fmla="*/ 47625 h 1412909"/>
                <a:gd name="connsiteX26" fmla="*/ 1485917 w 1554105"/>
                <a:gd name="connsiteY26" fmla="*/ 34925 h 1412909"/>
                <a:gd name="connsiteX27" fmla="*/ 1470042 w 1554105"/>
                <a:gd name="connsiteY27" fmla="*/ 19050 h 1412909"/>
                <a:gd name="connsiteX28" fmla="*/ 1447817 w 1554105"/>
                <a:gd name="connsiteY28" fmla="*/ 12700 h 1412909"/>
                <a:gd name="connsiteX29" fmla="*/ 1387492 w 1554105"/>
                <a:gd name="connsiteY29" fmla="*/ 6350 h 1412909"/>
                <a:gd name="connsiteX30" fmla="*/ 1320817 w 1554105"/>
                <a:gd name="connsiteY30" fmla="*/ 0 h 1412909"/>
                <a:gd name="connsiteX31" fmla="*/ 1146192 w 1554105"/>
                <a:gd name="connsiteY31" fmla="*/ 22225 h 1412909"/>
                <a:gd name="connsiteX32" fmla="*/ 1092217 w 1554105"/>
                <a:gd name="connsiteY32" fmla="*/ 50800 h 1412909"/>
                <a:gd name="connsiteX33" fmla="*/ 771542 w 1554105"/>
                <a:gd name="connsiteY33" fmla="*/ 307975 h 1412909"/>
                <a:gd name="connsiteX34" fmla="*/ 612792 w 1554105"/>
                <a:gd name="connsiteY34" fmla="*/ 450850 h 1412909"/>
                <a:gd name="connsiteX35" fmla="*/ 552467 w 1554105"/>
                <a:gd name="connsiteY35" fmla="*/ 517525 h 1412909"/>
                <a:gd name="connsiteX36" fmla="*/ 447692 w 1554105"/>
                <a:gd name="connsiteY36" fmla="*/ 688975 h 1412909"/>
                <a:gd name="connsiteX37" fmla="*/ 403242 w 1554105"/>
                <a:gd name="connsiteY37" fmla="*/ 765175 h 1412909"/>
                <a:gd name="connsiteX38" fmla="*/ 355617 w 1554105"/>
                <a:gd name="connsiteY38" fmla="*/ 895350 h 1412909"/>
                <a:gd name="connsiteX39" fmla="*/ 292117 w 1554105"/>
                <a:gd name="connsiteY39" fmla="*/ 962025 h 1412909"/>
                <a:gd name="connsiteX40" fmla="*/ 276242 w 1554105"/>
                <a:gd name="connsiteY40" fmla="*/ 974725 h 1412909"/>
                <a:gd name="connsiteX41" fmla="*/ 225442 w 1554105"/>
                <a:gd name="connsiteY41" fmla="*/ 1012825 h 1412909"/>
                <a:gd name="connsiteX42" fmla="*/ 193692 w 1554105"/>
                <a:gd name="connsiteY42" fmla="*/ 1057275 h 1412909"/>
                <a:gd name="connsiteX43" fmla="*/ 180992 w 1554105"/>
                <a:gd name="connsiteY43" fmla="*/ 1082675 h 1412909"/>
                <a:gd name="connsiteX44" fmla="*/ 161942 w 1554105"/>
                <a:gd name="connsiteY44" fmla="*/ 1130300 h 1412909"/>
                <a:gd name="connsiteX45" fmla="*/ 136542 w 1554105"/>
                <a:gd name="connsiteY45" fmla="*/ 1158875 h 1412909"/>
                <a:gd name="connsiteX46" fmla="*/ 127017 w 1554105"/>
                <a:gd name="connsiteY46" fmla="*/ 1168400 h 1412909"/>
                <a:gd name="connsiteX47" fmla="*/ 98442 w 1554105"/>
                <a:gd name="connsiteY47" fmla="*/ 1219200 h 1412909"/>
                <a:gd name="connsiteX48" fmla="*/ 88917 w 1554105"/>
                <a:gd name="connsiteY48" fmla="*/ 1254125 h 1412909"/>
                <a:gd name="connsiteX49" fmla="*/ 85742 w 1554105"/>
                <a:gd name="connsiteY49" fmla="*/ 1270000 h 1412909"/>
                <a:gd name="connsiteX50" fmla="*/ 63517 w 1554105"/>
                <a:gd name="connsiteY50" fmla="*/ 1289050 h 1412909"/>
                <a:gd name="connsiteX51" fmla="*/ 53992 w 1554105"/>
                <a:gd name="connsiteY51" fmla="*/ 1292225 h 1412909"/>
                <a:gd name="connsiteX52" fmla="*/ 25417 w 1554105"/>
                <a:gd name="connsiteY52" fmla="*/ 1343025 h 1412909"/>
                <a:gd name="connsiteX53" fmla="*/ 9542 w 1554105"/>
                <a:gd name="connsiteY53" fmla="*/ 1362075 h 1412909"/>
                <a:gd name="connsiteX54" fmla="*/ 17 w 1554105"/>
                <a:gd name="connsiteY54" fmla="*/ 1371600 h 1412909"/>
                <a:gd name="connsiteX55" fmla="*/ 6367 w 1554105"/>
                <a:gd name="connsiteY55" fmla="*/ 1398587 h 1412909"/>
                <a:gd name="connsiteX56" fmla="*/ 6367 w 1554105"/>
                <a:gd name="connsiteY56" fmla="*/ 1412875 h 1412909"/>
                <a:gd name="connsiteX57" fmla="*/ 28592 w 1554105"/>
                <a:gd name="connsiteY57" fmla="*/ 1401762 h 1412909"/>
                <a:gd name="connsiteX58" fmla="*/ 65104 w 1554105"/>
                <a:gd name="connsiteY58" fmla="*/ 1376363 h 1412909"/>
                <a:gd name="connsiteX59" fmla="*/ 82567 w 1554105"/>
                <a:gd name="connsiteY59" fmla="*/ 1365250 h 1412909"/>
                <a:gd name="connsiteX60" fmla="*/ 104792 w 1554105"/>
                <a:gd name="connsiteY60" fmla="*/ 1362075 h 1412909"/>
                <a:gd name="connsiteX61" fmla="*/ 117492 w 1554105"/>
                <a:gd name="connsiteY61" fmla="*/ 1355725 h 1412909"/>
                <a:gd name="connsiteX62" fmla="*/ 127017 w 1554105"/>
                <a:gd name="connsiteY62" fmla="*/ 1339850 h 1412909"/>
                <a:gd name="connsiteX63" fmla="*/ 76217 w 1554105"/>
                <a:gd name="connsiteY63" fmla="*/ 1371600 h 1412909"/>
                <a:gd name="connsiteX0" fmla="*/ 79375 w 1557263"/>
                <a:gd name="connsiteY0" fmla="*/ 1371600 h 1412909"/>
                <a:gd name="connsiteX1" fmla="*/ 79375 w 1557263"/>
                <a:gd name="connsiteY1" fmla="*/ 1371600 h 1412909"/>
                <a:gd name="connsiteX2" fmla="*/ 247650 w 1557263"/>
                <a:gd name="connsiteY2" fmla="*/ 1263650 h 1412909"/>
                <a:gd name="connsiteX3" fmla="*/ 400050 w 1557263"/>
                <a:gd name="connsiteY3" fmla="*/ 1190625 h 1412909"/>
                <a:gd name="connsiteX4" fmla="*/ 561975 w 1557263"/>
                <a:gd name="connsiteY4" fmla="*/ 1114425 h 1412909"/>
                <a:gd name="connsiteX5" fmla="*/ 647700 w 1557263"/>
                <a:gd name="connsiteY5" fmla="*/ 1063625 h 1412909"/>
                <a:gd name="connsiteX6" fmla="*/ 682625 w 1557263"/>
                <a:gd name="connsiteY6" fmla="*/ 1038225 h 1412909"/>
                <a:gd name="connsiteX7" fmla="*/ 746125 w 1557263"/>
                <a:gd name="connsiteY7" fmla="*/ 974725 h 1412909"/>
                <a:gd name="connsiteX8" fmla="*/ 831850 w 1557263"/>
                <a:gd name="connsiteY8" fmla="*/ 866775 h 1412909"/>
                <a:gd name="connsiteX9" fmla="*/ 860425 w 1557263"/>
                <a:gd name="connsiteY9" fmla="*/ 835025 h 1412909"/>
                <a:gd name="connsiteX10" fmla="*/ 869950 w 1557263"/>
                <a:gd name="connsiteY10" fmla="*/ 822325 h 1412909"/>
                <a:gd name="connsiteX11" fmla="*/ 885825 w 1557263"/>
                <a:gd name="connsiteY11" fmla="*/ 815975 h 1412909"/>
                <a:gd name="connsiteX12" fmla="*/ 908050 w 1557263"/>
                <a:gd name="connsiteY12" fmla="*/ 800100 h 1412909"/>
                <a:gd name="connsiteX13" fmla="*/ 946150 w 1557263"/>
                <a:gd name="connsiteY13" fmla="*/ 781050 h 1412909"/>
                <a:gd name="connsiteX14" fmla="*/ 1041400 w 1557263"/>
                <a:gd name="connsiteY14" fmla="*/ 704850 h 1412909"/>
                <a:gd name="connsiteX15" fmla="*/ 1123950 w 1557263"/>
                <a:gd name="connsiteY15" fmla="*/ 654050 h 1412909"/>
                <a:gd name="connsiteX16" fmla="*/ 1228725 w 1557263"/>
                <a:gd name="connsiteY16" fmla="*/ 561975 h 1412909"/>
                <a:gd name="connsiteX17" fmla="*/ 1247775 w 1557263"/>
                <a:gd name="connsiteY17" fmla="*/ 549275 h 1412909"/>
                <a:gd name="connsiteX18" fmla="*/ 1298575 w 1557263"/>
                <a:gd name="connsiteY18" fmla="*/ 523875 h 1412909"/>
                <a:gd name="connsiteX19" fmla="*/ 1339850 w 1557263"/>
                <a:gd name="connsiteY19" fmla="*/ 514350 h 1412909"/>
                <a:gd name="connsiteX20" fmla="*/ 1393825 w 1557263"/>
                <a:gd name="connsiteY20" fmla="*/ 485775 h 1412909"/>
                <a:gd name="connsiteX21" fmla="*/ 1476375 w 1557263"/>
                <a:gd name="connsiteY21" fmla="*/ 444500 h 1412909"/>
                <a:gd name="connsiteX22" fmla="*/ 1543050 w 1557263"/>
                <a:gd name="connsiteY22" fmla="*/ 336550 h 1412909"/>
                <a:gd name="connsiteX23" fmla="*/ 1555750 w 1557263"/>
                <a:gd name="connsiteY23" fmla="*/ 234950 h 1412909"/>
                <a:gd name="connsiteX24" fmla="*/ 1552575 w 1557263"/>
                <a:gd name="connsiteY24" fmla="*/ 130175 h 1412909"/>
                <a:gd name="connsiteX25" fmla="*/ 1508125 w 1557263"/>
                <a:gd name="connsiteY25" fmla="*/ 47625 h 1412909"/>
                <a:gd name="connsiteX26" fmla="*/ 1489075 w 1557263"/>
                <a:gd name="connsiteY26" fmla="*/ 34925 h 1412909"/>
                <a:gd name="connsiteX27" fmla="*/ 1473200 w 1557263"/>
                <a:gd name="connsiteY27" fmla="*/ 19050 h 1412909"/>
                <a:gd name="connsiteX28" fmla="*/ 1450975 w 1557263"/>
                <a:gd name="connsiteY28" fmla="*/ 12700 h 1412909"/>
                <a:gd name="connsiteX29" fmla="*/ 1390650 w 1557263"/>
                <a:gd name="connsiteY29" fmla="*/ 6350 h 1412909"/>
                <a:gd name="connsiteX30" fmla="*/ 1323975 w 1557263"/>
                <a:gd name="connsiteY30" fmla="*/ 0 h 1412909"/>
                <a:gd name="connsiteX31" fmla="*/ 1149350 w 1557263"/>
                <a:gd name="connsiteY31" fmla="*/ 22225 h 1412909"/>
                <a:gd name="connsiteX32" fmla="*/ 1095375 w 1557263"/>
                <a:gd name="connsiteY32" fmla="*/ 50800 h 1412909"/>
                <a:gd name="connsiteX33" fmla="*/ 774700 w 1557263"/>
                <a:gd name="connsiteY33" fmla="*/ 307975 h 1412909"/>
                <a:gd name="connsiteX34" fmla="*/ 615950 w 1557263"/>
                <a:gd name="connsiteY34" fmla="*/ 450850 h 1412909"/>
                <a:gd name="connsiteX35" fmla="*/ 555625 w 1557263"/>
                <a:gd name="connsiteY35" fmla="*/ 517525 h 1412909"/>
                <a:gd name="connsiteX36" fmla="*/ 450850 w 1557263"/>
                <a:gd name="connsiteY36" fmla="*/ 688975 h 1412909"/>
                <a:gd name="connsiteX37" fmla="*/ 406400 w 1557263"/>
                <a:gd name="connsiteY37" fmla="*/ 765175 h 1412909"/>
                <a:gd name="connsiteX38" fmla="*/ 358775 w 1557263"/>
                <a:gd name="connsiteY38" fmla="*/ 895350 h 1412909"/>
                <a:gd name="connsiteX39" fmla="*/ 295275 w 1557263"/>
                <a:gd name="connsiteY39" fmla="*/ 962025 h 1412909"/>
                <a:gd name="connsiteX40" fmla="*/ 279400 w 1557263"/>
                <a:gd name="connsiteY40" fmla="*/ 974725 h 1412909"/>
                <a:gd name="connsiteX41" fmla="*/ 228600 w 1557263"/>
                <a:gd name="connsiteY41" fmla="*/ 1012825 h 1412909"/>
                <a:gd name="connsiteX42" fmla="*/ 196850 w 1557263"/>
                <a:gd name="connsiteY42" fmla="*/ 1057275 h 1412909"/>
                <a:gd name="connsiteX43" fmla="*/ 184150 w 1557263"/>
                <a:gd name="connsiteY43" fmla="*/ 1082675 h 1412909"/>
                <a:gd name="connsiteX44" fmla="*/ 165100 w 1557263"/>
                <a:gd name="connsiteY44" fmla="*/ 1130300 h 1412909"/>
                <a:gd name="connsiteX45" fmla="*/ 139700 w 1557263"/>
                <a:gd name="connsiteY45" fmla="*/ 1158875 h 1412909"/>
                <a:gd name="connsiteX46" fmla="*/ 130175 w 1557263"/>
                <a:gd name="connsiteY46" fmla="*/ 1168400 h 1412909"/>
                <a:gd name="connsiteX47" fmla="*/ 101600 w 1557263"/>
                <a:gd name="connsiteY47" fmla="*/ 1219200 h 1412909"/>
                <a:gd name="connsiteX48" fmla="*/ 92075 w 1557263"/>
                <a:gd name="connsiteY48" fmla="*/ 1254125 h 1412909"/>
                <a:gd name="connsiteX49" fmla="*/ 88900 w 1557263"/>
                <a:gd name="connsiteY49" fmla="*/ 1270000 h 1412909"/>
                <a:gd name="connsiteX50" fmla="*/ 66675 w 1557263"/>
                <a:gd name="connsiteY50" fmla="*/ 1289050 h 1412909"/>
                <a:gd name="connsiteX51" fmla="*/ 57150 w 1557263"/>
                <a:gd name="connsiteY51" fmla="*/ 1292225 h 1412909"/>
                <a:gd name="connsiteX52" fmla="*/ 28575 w 1557263"/>
                <a:gd name="connsiteY52" fmla="*/ 1343025 h 1412909"/>
                <a:gd name="connsiteX53" fmla="*/ 12700 w 1557263"/>
                <a:gd name="connsiteY53" fmla="*/ 1362075 h 1412909"/>
                <a:gd name="connsiteX54" fmla="*/ 3175 w 1557263"/>
                <a:gd name="connsiteY54" fmla="*/ 1371600 h 1412909"/>
                <a:gd name="connsiteX55" fmla="*/ 0 w 1557263"/>
                <a:gd name="connsiteY55" fmla="*/ 1398587 h 1412909"/>
                <a:gd name="connsiteX56" fmla="*/ 9525 w 1557263"/>
                <a:gd name="connsiteY56" fmla="*/ 1412875 h 1412909"/>
                <a:gd name="connsiteX57" fmla="*/ 31750 w 1557263"/>
                <a:gd name="connsiteY57" fmla="*/ 1401762 h 1412909"/>
                <a:gd name="connsiteX58" fmla="*/ 68262 w 1557263"/>
                <a:gd name="connsiteY58" fmla="*/ 1376363 h 1412909"/>
                <a:gd name="connsiteX59" fmla="*/ 85725 w 1557263"/>
                <a:gd name="connsiteY59" fmla="*/ 1365250 h 1412909"/>
                <a:gd name="connsiteX60" fmla="*/ 107950 w 1557263"/>
                <a:gd name="connsiteY60" fmla="*/ 1362075 h 1412909"/>
                <a:gd name="connsiteX61" fmla="*/ 120650 w 1557263"/>
                <a:gd name="connsiteY61" fmla="*/ 1355725 h 1412909"/>
                <a:gd name="connsiteX62" fmla="*/ 130175 w 1557263"/>
                <a:gd name="connsiteY62" fmla="*/ 1339850 h 1412909"/>
                <a:gd name="connsiteX63" fmla="*/ 79375 w 1557263"/>
                <a:gd name="connsiteY63" fmla="*/ 1371600 h 141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557263" h="1412909">
                  <a:moveTo>
                    <a:pt x="79375" y="1371600"/>
                  </a:moveTo>
                  <a:lnTo>
                    <a:pt x="79375" y="1371600"/>
                  </a:lnTo>
                  <a:cubicBezTo>
                    <a:pt x="135828" y="1331276"/>
                    <a:pt x="183524" y="1294377"/>
                    <a:pt x="247650" y="1263650"/>
                  </a:cubicBezTo>
                  <a:cubicBezTo>
                    <a:pt x="298450" y="1239308"/>
                    <a:pt x="348842" y="1214095"/>
                    <a:pt x="400050" y="1190625"/>
                  </a:cubicBezTo>
                  <a:cubicBezTo>
                    <a:pt x="563002" y="1115939"/>
                    <a:pt x="385099" y="1207285"/>
                    <a:pt x="561975" y="1114425"/>
                  </a:cubicBezTo>
                  <a:cubicBezTo>
                    <a:pt x="601584" y="1093631"/>
                    <a:pt x="609466" y="1089624"/>
                    <a:pt x="647700" y="1063625"/>
                  </a:cubicBezTo>
                  <a:cubicBezTo>
                    <a:pt x="659604" y="1055531"/>
                    <a:pt x="671943" y="1047874"/>
                    <a:pt x="682625" y="1038225"/>
                  </a:cubicBezTo>
                  <a:cubicBezTo>
                    <a:pt x="704839" y="1018161"/>
                    <a:pt x="727874" y="998452"/>
                    <a:pt x="746125" y="974725"/>
                  </a:cubicBezTo>
                  <a:cubicBezTo>
                    <a:pt x="802288" y="901713"/>
                    <a:pt x="791365" y="912321"/>
                    <a:pt x="831850" y="866775"/>
                  </a:cubicBezTo>
                  <a:cubicBezTo>
                    <a:pt x="841309" y="856133"/>
                    <a:pt x="851882" y="846416"/>
                    <a:pt x="860425" y="835025"/>
                  </a:cubicBezTo>
                  <a:cubicBezTo>
                    <a:pt x="863600" y="830792"/>
                    <a:pt x="865717" y="825500"/>
                    <a:pt x="869950" y="822325"/>
                  </a:cubicBezTo>
                  <a:cubicBezTo>
                    <a:pt x="874509" y="818905"/>
                    <a:pt x="880902" y="818847"/>
                    <a:pt x="885825" y="815975"/>
                  </a:cubicBezTo>
                  <a:cubicBezTo>
                    <a:pt x="893689" y="811388"/>
                    <a:pt x="900171" y="804661"/>
                    <a:pt x="908050" y="800100"/>
                  </a:cubicBezTo>
                  <a:cubicBezTo>
                    <a:pt x="920338" y="792986"/>
                    <a:pt x="933851" y="788146"/>
                    <a:pt x="946150" y="781050"/>
                  </a:cubicBezTo>
                  <a:cubicBezTo>
                    <a:pt x="1043713" y="724763"/>
                    <a:pt x="933488" y="784499"/>
                    <a:pt x="1041400" y="704850"/>
                  </a:cubicBezTo>
                  <a:cubicBezTo>
                    <a:pt x="1067395" y="685663"/>
                    <a:pt x="1098260" y="673644"/>
                    <a:pt x="1123950" y="654050"/>
                  </a:cubicBezTo>
                  <a:cubicBezTo>
                    <a:pt x="1160919" y="625853"/>
                    <a:pt x="1190039" y="587765"/>
                    <a:pt x="1228725" y="561975"/>
                  </a:cubicBezTo>
                  <a:cubicBezTo>
                    <a:pt x="1235075" y="557742"/>
                    <a:pt x="1241075" y="552929"/>
                    <a:pt x="1247775" y="549275"/>
                  </a:cubicBezTo>
                  <a:cubicBezTo>
                    <a:pt x="1264395" y="540209"/>
                    <a:pt x="1280128" y="528132"/>
                    <a:pt x="1298575" y="523875"/>
                  </a:cubicBezTo>
                  <a:lnTo>
                    <a:pt x="1339850" y="514350"/>
                  </a:lnTo>
                  <a:cubicBezTo>
                    <a:pt x="1357842" y="504825"/>
                    <a:pt x="1375405" y="494443"/>
                    <a:pt x="1393825" y="485775"/>
                  </a:cubicBezTo>
                  <a:cubicBezTo>
                    <a:pt x="1414858" y="475877"/>
                    <a:pt x="1457220" y="464526"/>
                    <a:pt x="1476375" y="444500"/>
                  </a:cubicBezTo>
                  <a:cubicBezTo>
                    <a:pt x="1516768" y="402271"/>
                    <a:pt x="1519384" y="386840"/>
                    <a:pt x="1543050" y="336550"/>
                  </a:cubicBezTo>
                  <a:cubicBezTo>
                    <a:pt x="1547283" y="302683"/>
                    <a:pt x="1554176" y="269044"/>
                    <a:pt x="1555750" y="234950"/>
                  </a:cubicBezTo>
                  <a:cubicBezTo>
                    <a:pt x="1557361" y="200046"/>
                    <a:pt x="1559174" y="164487"/>
                    <a:pt x="1552575" y="130175"/>
                  </a:cubicBezTo>
                  <a:cubicBezTo>
                    <a:pt x="1550690" y="120371"/>
                    <a:pt x="1524417" y="63917"/>
                    <a:pt x="1508125" y="47625"/>
                  </a:cubicBezTo>
                  <a:cubicBezTo>
                    <a:pt x="1502729" y="42229"/>
                    <a:pt x="1494982" y="39758"/>
                    <a:pt x="1489075" y="34925"/>
                  </a:cubicBezTo>
                  <a:cubicBezTo>
                    <a:pt x="1483283" y="30186"/>
                    <a:pt x="1479664" y="22821"/>
                    <a:pt x="1473200" y="19050"/>
                  </a:cubicBezTo>
                  <a:cubicBezTo>
                    <a:pt x="1466545" y="15168"/>
                    <a:pt x="1458590" y="13872"/>
                    <a:pt x="1450975" y="12700"/>
                  </a:cubicBezTo>
                  <a:cubicBezTo>
                    <a:pt x="1430991" y="9625"/>
                    <a:pt x="1410769" y="8362"/>
                    <a:pt x="1390650" y="6350"/>
                  </a:cubicBezTo>
                  <a:lnTo>
                    <a:pt x="1323975" y="0"/>
                  </a:lnTo>
                  <a:cubicBezTo>
                    <a:pt x="1237193" y="2479"/>
                    <a:pt x="1220654" y="-6682"/>
                    <a:pt x="1149350" y="22225"/>
                  </a:cubicBezTo>
                  <a:cubicBezTo>
                    <a:pt x="1130484" y="29873"/>
                    <a:pt x="1112388" y="39620"/>
                    <a:pt x="1095375" y="50800"/>
                  </a:cubicBezTo>
                  <a:cubicBezTo>
                    <a:pt x="809933" y="238376"/>
                    <a:pt x="1038637" y="91170"/>
                    <a:pt x="774700" y="307975"/>
                  </a:cubicBezTo>
                  <a:cubicBezTo>
                    <a:pt x="684587" y="381997"/>
                    <a:pt x="692112" y="370973"/>
                    <a:pt x="615950" y="450850"/>
                  </a:cubicBezTo>
                  <a:cubicBezTo>
                    <a:pt x="595267" y="472542"/>
                    <a:pt x="572702" y="492894"/>
                    <a:pt x="555625" y="517525"/>
                  </a:cubicBezTo>
                  <a:cubicBezTo>
                    <a:pt x="517463" y="572566"/>
                    <a:pt x="485417" y="631608"/>
                    <a:pt x="450850" y="688975"/>
                  </a:cubicBezTo>
                  <a:cubicBezTo>
                    <a:pt x="435673" y="714162"/>
                    <a:pt x="414634" y="736946"/>
                    <a:pt x="406400" y="765175"/>
                  </a:cubicBezTo>
                  <a:cubicBezTo>
                    <a:pt x="386924" y="831951"/>
                    <a:pt x="389191" y="838863"/>
                    <a:pt x="358775" y="895350"/>
                  </a:cubicBezTo>
                  <a:cubicBezTo>
                    <a:pt x="339874" y="930453"/>
                    <a:pt x="329710" y="933027"/>
                    <a:pt x="295275" y="962025"/>
                  </a:cubicBezTo>
                  <a:cubicBezTo>
                    <a:pt x="290091" y="966390"/>
                    <a:pt x="285284" y="971363"/>
                    <a:pt x="279400" y="974725"/>
                  </a:cubicBezTo>
                  <a:cubicBezTo>
                    <a:pt x="252177" y="990281"/>
                    <a:pt x="254491" y="986934"/>
                    <a:pt x="228600" y="1012825"/>
                  </a:cubicBezTo>
                  <a:cubicBezTo>
                    <a:pt x="211549" y="1029876"/>
                    <a:pt x="207787" y="1036768"/>
                    <a:pt x="196850" y="1057275"/>
                  </a:cubicBezTo>
                  <a:cubicBezTo>
                    <a:pt x="192395" y="1065627"/>
                    <a:pt x="187754" y="1073922"/>
                    <a:pt x="184150" y="1082675"/>
                  </a:cubicBezTo>
                  <a:cubicBezTo>
                    <a:pt x="167986" y="1121930"/>
                    <a:pt x="182222" y="1099481"/>
                    <a:pt x="165100" y="1130300"/>
                  </a:cubicBezTo>
                  <a:cubicBezTo>
                    <a:pt x="158018" y="1143048"/>
                    <a:pt x="151448" y="1147127"/>
                    <a:pt x="139700" y="1158875"/>
                  </a:cubicBezTo>
                  <a:cubicBezTo>
                    <a:pt x="136525" y="1162050"/>
                    <a:pt x="132437" y="1164522"/>
                    <a:pt x="130175" y="1168400"/>
                  </a:cubicBezTo>
                  <a:cubicBezTo>
                    <a:pt x="105565" y="1210588"/>
                    <a:pt x="114525" y="1193349"/>
                    <a:pt x="101600" y="1219200"/>
                  </a:cubicBezTo>
                  <a:cubicBezTo>
                    <a:pt x="93865" y="1257877"/>
                    <a:pt x="104160" y="1209814"/>
                    <a:pt x="92075" y="1254125"/>
                  </a:cubicBezTo>
                  <a:cubicBezTo>
                    <a:pt x="90655" y="1259331"/>
                    <a:pt x="91521" y="1265283"/>
                    <a:pt x="88900" y="1270000"/>
                  </a:cubicBezTo>
                  <a:cubicBezTo>
                    <a:pt x="85895" y="1275408"/>
                    <a:pt x="73282" y="1285747"/>
                    <a:pt x="66675" y="1289050"/>
                  </a:cubicBezTo>
                  <a:cubicBezTo>
                    <a:pt x="63682" y="1290547"/>
                    <a:pt x="60325" y="1291167"/>
                    <a:pt x="57150" y="1292225"/>
                  </a:cubicBezTo>
                  <a:cubicBezTo>
                    <a:pt x="48659" y="1313453"/>
                    <a:pt x="46636" y="1321352"/>
                    <a:pt x="28575" y="1343025"/>
                  </a:cubicBezTo>
                  <a:cubicBezTo>
                    <a:pt x="23283" y="1349375"/>
                    <a:pt x="18192" y="1355897"/>
                    <a:pt x="12700" y="1362075"/>
                  </a:cubicBezTo>
                  <a:cubicBezTo>
                    <a:pt x="9717" y="1365431"/>
                    <a:pt x="5292" y="1365515"/>
                    <a:pt x="3175" y="1371600"/>
                  </a:cubicBezTo>
                  <a:cubicBezTo>
                    <a:pt x="1058" y="1377685"/>
                    <a:pt x="5292" y="1391179"/>
                    <a:pt x="0" y="1398587"/>
                  </a:cubicBezTo>
                  <a:cubicBezTo>
                    <a:pt x="3175" y="1401762"/>
                    <a:pt x="4233" y="1412346"/>
                    <a:pt x="9525" y="1412875"/>
                  </a:cubicBezTo>
                  <a:cubicBezTo>
                    <a:pt x="14817" y="1413404"/>
                    <a:pt x="21961" y="1407847"/>
                    <a:pt x="31750" y="1401762"/>
                  </a:cubicBezTo>
                  <a:cubicBezTo>
                    <a:pt x="41540" y="1395677"/>
                    <a:pt x="59266" y="1382448"/>
                    <a:pt x="68262" y="1376363"/>
                  </a:cubicBezTo>
                  <a:cubicBezTo>
                    <a:pt x="77258" y="1370278"/>
                    <a:pt x="77267" y="1366378"/>
                    <a:pt x="85725" y="1365250"/>
                  </a:cubicBezTo>
                  <a:lnTo>
                    <a:pt x="107950" y="1362075"/>
                  </a:lnTo>
                  <a:cubicBezTo>
                    <a:pt x="112183" y="1359958"/>
                    <a:pt x="117014" y="1358755"/>
                    <a:pt x="120650" y="1355725"/>
                  </a:cubicBezTo>
                  <a:cubicBezTo>
                    <a:pt x="123934" y="1352988"/>
                    <a:pt x="128009" y="1344182"/>
                    <a:pt x="130175" y="1339850"/>
                  </a:cubicBezTo>
                  <a:lnTo>
                    <a:pt x="79375" y="1371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Rectangle 24">
              <a:extLst>
                <a:ext uri="{FF2B5EF4-FFF2-40B4-BE49-F238E27FC236}">
                  <a16:creationId xmlns:a16="http://schemas.microsoft.com/office/drawing/2014/main" id="{0895C62F-3757-30A6-645E-95ACAA8848F8}"/>
                </a:ext>
              </a:extLst>
            </p:cNvPr>
            <p:cNvSpPr/>
            <p:nvPr/>
          </p:nvSpPr>
          <p:spPr>
            <a:xfrm>
              <a:off x="1958975" y="5840707"/>
              <a:ext cx="1425575" cy="411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60" name="Group 59">
            <a:extLst>
              <a:ext uri="{FF2B5EF4-FFF2-40B4-BE49-F238E27FC236}">
                <a16:creationId xmlns:a16="http://schemas.microsoft.com/office/drawing/2014/main" id="{3FA6EB04-7205-262B-2736-527ADB9FE1CF}"/>
              </a:ext>
            </a:extLst>
          </p:cNvPr>
          <p:cNvGrpSpPr/>
          <p:nvPr/>
        </p:nvGrpSpPr>
        <p:grpSpPr>
          <a:xfrm>
            <a:off x="8880692" y="1012387"/>
            <a:ext cx="3246191" cy="1907542"/>
            <a:chOff x="8880692" y="1344371"/>
            <a:chExt cx="3246191" cy="1907542"/>
          </a:xfrm>
        </p:grpSpPr>
        <p:pic>
          <p:nvPicPr>
            <p:cNvPr id="2" name="Picture 1">
              <a:extLst>
                <a:ext uri="{FF2B5EF4-FFF2-40B4-BE49-F238E27FC236}">
                  <a16:creationId xmlns:a16="http://schemas.microsoft.com/office/drawing/2014/main" id="{FD30D1F1-F90F-557B-B3DA-4CE0433BA327}"/>
                </a:ext>
              </a:extLst>
            </p:cNvPr>
            <p:cNvPicPr>
              <a:picLocks noChangeAspect="1"/>
            </p:cNvPicPr>
            <p:nvPr/>
          </p:nvPicPr>
          <p:blipFill rotWithShape="1">
            <a:blip r:embed="rId5"/>
            <a:srcRect l="11264" t="21958" r="5794"/>
            <a:stretch/>
          </p:blipFill>
          <p:spPr>
            <a:xfrm>
              <a:off x="8880692" y="1344371"/>
              <a:ext cx="3084440" cy="1907542"/>
            </a:xfrm>
            <a:prstGeom prst="rect">
              <a:avLst/>
            </a:prstGeom>
          </p:spPr>
        </p:pic>
        <p:sp>
          <p:nvSpPr>
            <p:cNvPr id="59" name="Rectangle 58">
              <a:extLst>
                <a:ext uri="{FF2B5EF4-FFF2-40B4-BE49-F238E27FC236}">
                  <a16:creationId xmlns:a16="http://schemas.microsoft.com/office/drawing/2014/main" id="{591BA08A-77D7-C6EE-6B74-05B3C6AB0CB5}"/>
                </a:ext>
              </a:extLst>
            </p:cNvPr>
            <p:cNvSpPr/>
            <p:nvPr/>
          </p:nvSpPr>
          <p:spPr>
            <a:xfrm>
              <a:off x="10924577" y="2201501"/>
              <a:ext cx="797831" cy="37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6" name="TextBox 55">
              <a:extLst>
                <a:ext uri="{FF2B5EF4-FFF2-40B4-BE49-F238E27FC236}">
                  <a16:creationId xmlns:a16="http://schemas.microsoft.com/office/drawing/2014/main" id="{3AE40BCA-E562-E5A1-7D5E-388155FEC036}"/>
                </a:ext>
              </a:extLst>
            </p:cNvPr>
            <p:cNvSpPr txBox="1"/>
            <p:nvPr/>
          </p:nvSpPr>
          <p:spPr>
            <a:xfrm>
              <a:off x="11131521" y="2419931"/>
              <a:ext cx="995362" cy="461665"/>
            </a:xfrm>
            <a:prstGeom prst="rect">
              <a:avLst/>
            </a:prstGeom>
            <a:solidFill>
              <a:schemeClr val="bg1"/>
            </a:solidFill>
          </p:spPr>
          <p:txBody>
            <a:bodyPr wrap="square" rtlCol="1">
              <a:spAutoFit/>
            </a:bodyPr>
            <a:lstStyle/>
            <a:p>
              <a:r>
                <a:rPr lang="en-US" sz="1200" dirty="0"/>
                <a:t>Congruent</a:t>
              </a:r>
            </a:p>
            <a:p>
              <a:r>
                <a:rPr lang="en-US" sz="1200" dirty="0"/>
                <a:t>Incongruent</a:t>
              </a:r>
              <a:endParaRPr lang="he-IL" sz="1200" dirty="0"/>
            </a:p>
          </p:txBody>
        </p:sp>
        <p:sp>
          <p:nvSpPr>
            <p:cNvPr id="57" name="Rectangle 56">
              <a:extLst>
                <a:ext uri="{FF2B5EF4-FFF2-40B4-BE49-F238E27FC236}">
                  <a16:creationId xmlns:a16="http://schemas.microsoft.com/office/drawing/2014/main" id="{AE2E6476-1FBB-CA16-3DBE-0C749C72EB07}"/>
                </a:ext>
              </a:extLst>
            </p:cNvPr>
            <p:cNvSpPr/>
            <p:nvPr/>
          </p:nvSpPr>
          <p:spPr>
            <a:xfrm>
              <a:off x="10924577" y="2512322"/>
              <a:ext cx="241413" cy="101128"/>
            </a:xfrm>
            <a:prstGeom prst="rect">
              <a:avLst/>
            </a:prstGeom>
            <a:solidFill>
              <a:srgbClr val="6F984A"/>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 name="Rectangle 57">
              <a:extLst>
                <a:ext uri="{FF2B5EF4-FFF2-40B4-BE49-F238E27FC236}">
                  <a16:creationId xmlns:a16="http://schemas.microsoft.com/office/drawing/2014/main" id="{75A3F57D-3F60-3572-65CC-5D749BF58C4D}"/>
                </a:ext>
              </a:extLst>
            </p:cNvPr>
            <p:cNvSpPr/>
            <p:nvPr/>
          </p:nvSpPr>
          <p:spPr>
            <a:xfrm>
              <a:off x="10924577" y="2698047"/>
              <a:ext cx="241413" cy="101128"/>
            </a:xfrm>
            <a:prstGeom prst="rect">
              <a:avLst/>
            </a:prstGeom>
            <a:solidFill>
              <a:srgbClr val="AB0D0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6" name="TextBox 15">
            <a:extLst>
              <a:ext uri="{FF2B5EF4-FFF2-40B4-BE49-F238E27FC236}">
                <a16:creationId xmlns:a16="http://schemas.microsoft.com/office/drawing/2014/main" id="{9C861961-C99A-33EE-103B-6B3760D438AE}"/>
              </a:ext>
            </a:extLst>
          </p:cNvPr>
          <p:cNvSpPr txBox="1"/>
          <p:nvPr/>
        </p:nvSpPr>
        <p:spPr>
          <a:xfrm>
            <a:off x="737211" y="607326"/>
            <a:ext cx="2552914" cy="307777"/>
          </a:xfrm>
          <a:prstGeom prst="rect">
            <a:avLst/>
          </a:prstGeom>
          <a:noFill/>
        </p:spPr>
        <p:txBody>
          <a:bodyPr wrap="square" rtlCol="1">
            <a:spAutoFit/>
          </a:bodyPr>
          <a:lstStyle/>
          <a:p>
            <a:pPr algn="ctr"/>
            <a:r>
              <a:rPr lang="en-US" sz="1400" u="sng" dirty="0" err="1">
                <a:effectLst/>
                <a:latin typeface="Times New Roman" panose="02020603050405020304" pitchFamily="18" charset="0"/>
                <a:ea typeface="Times New Roman" panose="02020603050405020304" pitchFamily="18" charset="0"/>
              </a:rPr>
              <a:t>Finkbeiner</a:t>
            </a:r>
            <a:r>
              <a:rPr lang="en-US" sz="1400" u="sng" dirty="0">
                <a:effectLst/>
                <a:latin typeface="Times New Roman" panose="02020603050405020304" pitchFamily="18" charset="0"/>
                <a:ea typeface="Times New Roman" panose="02020603050405020304" pitchFamily="18" charset="0"/>
              </a:rPr>
              <a:t> et al. (2008)</a:t>
            </a:r>
            <a:endParaRPr lang="he-IL" sz="1400" u="sng" dirty="0">
              <a:solidFill>
                <a:srgbClr val="FF0000"/>
              </a:solidFill>
            </a:endParaRPr>
          </a:p>
        </p:txBody>
      </p:sp>
      <p:grpSp>
        <p:nvGrpSpPr>
          <p:cNvPr id="83" name="Group 82">
            <a:extLst>
              <a:ext uri="{FF2B5EF4-FFF2-40B4-BE49-F238E27FC236}">
                <a16:creationId xmlns:a16="http://schemas.microsoft.com/office/drawing/2014/main" id="{204A7251-82DA-C9DD-2CC7-7C463D2393B2}"/>
              </a:ext>
            </a:extLst>
          </p:cNvPr>
          <p:cNvGrpSpPr/>
          <p:nvPr/>
        </p:nvGrpSpPr>
        <p:grpSpPr>
          <a:xfrm>
            <a:off x="307518" y="802633"/>
            <a:ext cx="4026716" cy="2228779"/>
            <a:chOff x="307518" y="802633"/>
            <a:chExt cx="4026716" cy="2228779"/>
          </a:xfrm>
        </p:grpSpPr>
        <p:pic>
          <p:nvPicPr>
            <p:cNvPr id="15" name="Picture 14">
              <a:extLst>
                <a:ext uri="{FF2B5EF4-FFF2-40B4-BE49-F238E27FC236}">
                  <a16:creationId xmlns:a16="http://schemas.microsoft.com/office/drawing/2014/main" id="{085E2CD0-55EA-097E-6C7D-A2B85D6F68F3}"/>
                </a:ext>
              </a:extLst>
            </p:cNvPr>
            <p:cNvPicPr>
              <a:picLocks noChangeAspect="1"/>
            </p:cNvPicPr>
            <p:nvPr/>
          </p:nvPicPr>
          <p:blipFill rotWithShape="1">
            <a:blip r:embed="rId6"/>
            <a:srcRect t="17913" b="22309"/>
            <a:stretch/>
          </p:blipFill>
          <p:spPr>
            <a:xfrm>
              <a:off x="307518" y="1197459"/>
              <a:ext cx="3876374" cy="1648503"/>
            </a:xfrm>
            <a:prstGeom prst="rect">
              <a:avLst/>
            </a:prstGeom>
          </p:spPr>
        </p:pic>
        <p:pic>
          <p:nvPicPr>
            <p:cNvPr id="82" name="Picture 81">
              <a:extLst>
                <a:ext uri="{FF2B5EF4-FFF2-40B4-BE49-F238E27FC236}">
                  <a16:creationId xmlns:a16="http://schemas.microsoft.com/office/drawing/2014/main" id="{1AED9363-3BAE-6ADA-14DE-79BC567BF314}"/>
                </a:ext>
              </a:extLst>
            </p:cNvPr>
            <p:cNvPicPr>
              <a:picLocks noChangeAspect="1"/>
            </p:cNvPicPr>
            <p:nvPr/>
          </p:nvPicPr>
          <p:blipFill rotWithShape="1">
            <a:blip r:embed="rId6"/>
            <a:srcRect l="12226" t="86888" r="27237" b="-209"/>
            <a:stretch/>
          </p:blipFill>
          <p:spPr>
            <a:xfrm>
              <a:off x="784959" y="2664050"/>
              <a:ext cx="2346649" cy="367362"/>
            </a:xfrm>
            <a:prstGeom prst="rect">
              <a:avLst/>
            </a:prstGeom>
          </p:spPr>
        </p:pic>
        <p:sp>
          <p:nvSpPr>
            <p:cNvPr id="63" name="Rectangle 62">
              <a:extLst>
                <a:ext uri="{FF2B5EF4-FFF2-40B4-BE49-F238E27FC236}">
                  <a16:creationId xmlns:a16="http://schemas.microsoft.com/office/drawing/2014/main" id="{89FDC838-4733-DC79-AFCF-49314F1C3818}"/>
                </a:ext>
              </a:extLst>
            </p:cNvPr>
            <p:cNvSpPr/>
            <p:nvPr/>
          </p:nvSpPr>
          <p:spPr>
            <a:xfrm>
              <a:off x="3536403" y="802633"/>
              <a:ext cx="797831" cy="50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4" name="Rectangle 63">
              <a:extLst>
                <a:ext uri="{FF2B5EF4-FFF2-40B4-BE49-F238E27FC236}">
                  <a16:creationId xmlns:a16="http://schemas.microsoft.com/office/drawing/2014/main" id="{8937B330-E46F-435E-DB9D-B97FE742807D}"/>
                </a:ext>
              </a:extLst>
            </p:cNvPr>
            <p:cNvSpPr/>
            <p:nvPr/>
          </p:nvSpPr>
          <p:spPr>
            <a:xfrm>
              <a:off x="859369" y="2317523"/>
              <a:ext cx="2308597" cy="37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2" name="TextBox 61">
              <a:extLst>
                <a:ext uri="{FF2B5EF4-FFF2-40B4-BE49-F238E27FC236}">
                  <a16:creationId xmlns:a16="http://schemas.microsoft.com/office/drawing/2014/main" id="{BF8CB0E9-70FD-D4EC-74AE-2CAE0488A165}"/>
                </a:ext>
              </a:extLst>
            </p:cNvPr>
            <p:cNvSpPr txBox="1"/>
            <p:nvPr/>
          </p:nvSpPr>
          <p:spPr>
            <a:xfrm>
              <a:off x="2307930" y="2290311"/>
              <a:ext cx="995362" cy="461665"/>
            </a:xfrm>
            <a:prstGeom prst="rect">
              <a:avLst/>
            </a:prstGeom>
            <a:noFill/>
          </p:spPr>
          <p:txBody>
            <a:bodyPr wrap="square" rtlCol="1">
              <a:spAutoFit/>
            </a:bodyPr>
            <a:lstStyle/>
            <a:p>
              <a:r>
                <a:rPr lang="en-US" sz="1200" dirty="0"/>
                <a:t>Congruent</a:t>
              </a:r>
            </a:p>
            <a:p>
              <a:r>
                <a:rPr lang="en-US" sz="1200" dirty="0"/>
                <a:t>Incongruent</a:t>
              </a:r>
              <a:endParaRPr lang="he-IL" sz="1200" dirty="0"/>
            </a:p>
          </p:txBody>
        </p:sp>
        <p:pic>
          <p:nvPicPr>
            <p:cNvPr id="67" name="Picture 66">
              <a:extLst>
                <a:ext uri="{FF2B5EF4-FFF2-40B4-BE49-F238E27FC236}">
                  <a16:creationId xmlns:a16="http://schemas.microsoft.com/office/drawing/2014/main" id="{A0D82D01-1F3A-A928-DDC5-095DF37DF5A9}"/>
                </a:ext>
              </a:extLst>
            </p:cNvPr>
            <p:cNvPicPr>
              <a:picLocks noChangeAspect="1"/>
            </p:cNvPicPr>
            <p:nvPr/>
          </p:nvPicPr>
          <p:blipFill rotWithShape="1">
            <a:blip r:embed="rId6"/>
            <a:srcRect l="83381" t="3641" r="7708" b="85199"/>
            <a:stretch/>
          </p:blipFill>
          <p:spPr>
            <a:xfrm>
              <a:off x="1979748" y="2356272"/>
              <a:ext cx="345440" cy="307778"/>
            </a:xfrm>
            <a:prstGeom prst="rect">
              <a:avLst/>
            </a:prstGeom>
          </p:spPr>
        </p:pic>
      </p:grpSp>
      <p:grpSp>
        <p:nvGrpSpPr>
          <p:cNvPr id="77" name="Group 76">
            <a:extLst>
              <a:ext uri="{FF2B5EF4-FFF2-40B4-BE49-F238E27FC236}">
                <a16:creationId xmlns:a16="http://schemas.microsoft.com/office/drawing/2014/main" id="{3952DAC2-67C5-50E0-6DF4-F35CFD346BBF}"/>
              </a:ext>
            </a:extLst>
          </p:cNvPr>
          <p:cNvGrpSpPr/>
          <p:nvPr/>
        </p:nvGrpSpPr>
        <p:grpSpPr>
          <a:xfrm>
            <a:off x="5074950" y="3969033"/>
            <a:ext cx="1999903" cy="2676176"/>
            <a:chOff x="4825897" y="4126496"/>
            <a:chExt cx="1999903" cy="2676176"/>
          </a:xfrm>
        </p:grpSpPr>
        <p:pic>
          <p:nvPicPr>
            <p:cNvPr id="10" name="Picture 9">
              <a:extLst>
                <a:ext uri="{FF2B5EF4-FFF2-40B4-BE49-F238E27FC236}">
                  <a16:creationId xmlns:a16="http://schemas.microsoft.com/office/drawing/2014/main" id="{7BB8F1EE-401E-1689-FCAA-44289A3CF6B5}"/>
                </a:ext>
              </a:extLst>
            </p:cNvPr>
            <p:cNvPicPr>
              <a:picLocks noChangeAspect="1"/>
            </p:cNvPicPr>
            <p:nvPr/>
          </p:nvPicPr>
          <p:blipFill rotWithShape="1">
            <a:blip r:embed="rId7"/>
            <a:srcRect l="47615" t="5756"/>
            <a:stretch/>
          </p:blipFill>
          <p:spPr>
            <a:xfrm>
              <a:off x="4936861" y="4126496"/>
              <a:ext cx="1791664" cy="2587106"/>
            </a:xfrm>
            <a:prstGeom prst="rect">
              <a:avLst/>
            </a:prstGeom>
          </p:spPr>
        </p:pic>
        <p:sp>
          <p:nvSpPr>
            <p:cNvPr id="38" name="Rectangle 37">
              <a:extLst>
                <a:ext uri="{FF2B5EF4-FFF2-40B4-BE49-F238E27FC236}">
                  <a16:creationId xmlns:a16="http://schemas.microsoft.com/office/drawing/2014/main" id="{CD9E6173-5D2E-BE88-D6C8-83CBEB0A125E}"/>
                </a:ext>
              </a:extLst>
            </p:cNvPr>
            <p:cNvSpPr/>
            <p:nvPr/>
          </p:nvSpPr>
          <p:spPr>
            <a:xfrm>
              <a:off x="5408054" y="5041689"/>
              <a:ext cx="186413" cy="1424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9" name="Rectangle 38">
              <a:extLst>
                <a:ext uri="{FF2B5EF4-FFF2-40B4-BE49-F238E27FC236}">
                  <a16:creationId xmlns:a16="http://schemas.microsoft.com/office/drawing/2014/main" id="{0C0A16EA-C5C3-1ACC-1E33-5D17BC500688}"/>
                </a:ext>
              </a:extLst>
            </p:cNvPr>
            <p:cNvSpPr/>
            <p:nvPr/>
          </p:nvSpPr>
          <p:spPr>
            <a:xfrm>
              <a:off x="5713534" y="4565441"/>
              <a:ext cx="186413" cy="1900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0" name="Rectangle 39">
              <a:extLst>
                <a:ext uri="{FF2B5EF4-FFF2-40B4-BE49-F238E27FC236}">
                  <a16:creationId xmlns:a16="http://schemas.microsoft.com/office/drawing/2014/main" id="{3DC999C0-CBF6-5503-00C9-917CD4AEE7BF}"/>
                </a:ext>
              </a:extLst>
            </p:cNvPr>
            <p:cNvSpPr/>
            <p:nvPr/>
          </p:nvSpPr>
          <p:spPr>
            <a:xfrm>
              <a:off x="6033426" y="5473313"/>
              <a:ext cx="186413" cy="993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1" name="Rectangle 40">
              <a:extLst>
                <a:ext uri="{FF2B5EF4-FFF2-40B4-BE49-F238E27FC236}">
                  <a16:creationId xmlns:a16="http://schemas.microsoft.com/office/drawing/2014/main" id="{32DD3A3F-F9FC-72A1-9C67-A18116DEAD55}"/>
                </a:ext>
              </a:extLst>
            </p:cNvPr>
            <p:cNvSpPr/>
            <p:nvPr/>
          </p:nvSpPr>
          <p:spPr>
            <a:xfrm>
              <a:off x="6346175" y="5473313"/>
              <a:ext cx="186413" cy="993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4" name="Rectangle 43">
              <a:extLst>
                <a:ext uri="{FF2B5EF4-FFF2-40B4-BE49-F238E27FC236}">
                  <a16:creationId xmlns:a16="http://schemas.microsoft.com/office/drawing/2014/main" id="{D80F57DE-0D57-A62C-FFB0-13510C1763C8}"/>
                </a:ext>
              </a:extLst>
            </p:cNvPr>
            <p:cNvSpPr/>
            <p:nvPr/>
          </p:nvSpPr>
          <p:spPr>
            <a:xfrm>
              <a:off x="5897449" y="4552970"/>
              <a:ext cx="753585" cy="257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7" name="Rectangle 46">
              <a:extLst>
                <a:ext uri="{FF2B5EF4-FFF2-40B4-BE49-F238E27FC236}">
                  <a16:creationId xmlns:a16="http://schemas.microsoft.com/office/drawing/2014/main" id="{530B5A49-D265-AF3B-DCDF-D15EA97035C5}"/>
                </a:ext>
              </a:extLst>
            </p:cNvPr>
            <p:cNvSpPr/>
            <p:nvPr/>
          </p:nvSpPr>
          <p:spPr>
            <a:xfrm>
              <a:off x="6132500" y="4363109"/>
              <a:ext cx="693300" cy="243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Rectangle 47">
              <a:extLst>
                <a:ext uri="{FF2B5EF4-FFF2-40B4-BE49-F238E27FC236}">
                  <a16:creationId xmlns:a16="http://schemas.microsoft.com/office/drawing/2014/main" id="{84F70E4E-0CAC-7928-3254-2D5A0EFBA328}"/>
                </a:ext>
              </a:extLst>
            </p:cNvPr>
            <p:cNvSpPr/>
            <p:nvPr/>
          </p:nvSpPr>
          <p:spPr>
            <a:xfrm>
              <a:off x="5757278" y="4330834"/>
              <a:ext cx="391689" cy="243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TextBox 45">
              <a:extLst>
                <a:ext uri="{FF2B5EF4-FFF2-40B4-BE49-F238E27FC236}">
                  <a16:creationId xmlns:a16="http://schemas.microsoft.com/office/drawing/2014/main" id="{B5CE8E3D-0290-794B-1A38-808FC54E4AD6}"/>
                </a:ext>
              </a:extLst>
            </p:cNvPr>
            <p:cNvSpPr txBox="1"/>
            <p:nvPr/>
          </p:nvSpPr>
          <p:spPr>
            <a:xfrm>
              <a:off x="5602923" y="4132276"/>
              <a:ext cx="995362" cy="461665"/>
            </a:xfrm>
            <a:prstGeom prst="rect">
              <a:avLst/>
            </a:prstGeom>
            <a:noFill/>
          </p:spPr>
          <p:txBody>
            <a:bodyPr wrap="square" rtlCol="1">
              <a:spAutoFit/>
            </a:bodyPr>
            <a:lstStyle/>
            <a:p>
              <a:r>
                <a:rPr lang="en-US" sz="1200" dirty="0"/>
                <a:t>Congruent</a:t>
              </a:r>
            </a:p>
            <a:p>
              <a:r>
                <a:rPr lang="en-US" sz="1200" dirty="0"/>
                <a:t>Incongruent</a:t>
              </a:r>
              <a:endParaRPr lang="he-IL" sz="1200" dirty="0"/>
            </a:p>
          </p:txBody>
        </p:sp>
        <p:sp>
          <p:nvSpPr>
            <p:cNvPr id="49" name="Rectangle 48">
              <a:extLst>
                <a:ext uri="{FF2B5EF4-FFF2-40B4-BE49-F238E27FC236}">
                  <a16:creationId xmlns:a16="http://schemas.microsoft.com/office/drawing/2014/main" id="{7A36C88F-762E-1D9E-7EFB-42255BCC6235}"/>
                </a:ext>
              </a:extLst>
            </p:cNvPr>
            <p:cNvSpPr/>
            <p:nvPr/>
          </p:nvSpPr>
          <p:spPr>
            <a:xfrm>
              <a:off x="5381520" y="4211552"/>
              <a:ext cx="241413" cy="101128"/>
            </a:xfrm>
            <a:prstGeom prst="rect">
              <a:avLst/>
            </a:prstGeom>
            <a:solidFill>
              <a:srgbClr val="021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 name="Rectangle 49">
              <a:extLst>
                <a:ext uri="{FF2B5EF4-FFF2-40B4-BE49-F238E27FC236}">
                  <a16:creationId xmlns:a16="http://schemas.microsoft.com/office/drawing/2014/main" id="{20E3E4CF-FAFB-D4FA-D0ED-4EFAB9037C39}"/>
                </a:ext>
              </a:extLst>
            </p:cNvPr>
            <p:cNvSpPr/>
            <p:nvPr/>
          </p:nvSpPr>
          <p:spPr>
            <a:xfrm>
              <a:off x="5381520" y="4397277"/>
              <a:ext cx="241413" cy="101128"/>
            </a:xfrm>
            <a:prstGeom prst="rect">
              <a:avLst/>
            </a:prstGeom>
            <a:solidFill>
              <a:srgbClr val="00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2" name="Rectangle 71">
              <a:extLst>
                <a:ext uri="{FF2B5EF4-FFF2-40B4-BE49-F238E27FC236}">
                  <a16:creationId xmlns:a16="http://schemas.microsoft.com/office/drawing/2014/main" id="{A631B0AA-3B67-9B16-9A11-B904AF6180BB}"/>
                </a:ext>
              </a:extLst>
            </p:cNvPr>
            <p:cNvSpPr/>
            <p:nvPr/>
          </p:nvSpPr>
          <p:spPr>
            <a:xfrm>
              <a:off x="5305425" y="6615823"/>
              <a:ext cx="1087517" cy="126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 name="TextBox 70">
              <a:extLst>
                <a:ext uri="{FF2B5EF4-FFF2-40B4-BE49-F238E27FC236}">
                  <a16:creationId xmlns:a16="http://schemas.microsoft.com/office/drawing/2014/main" id="{27BC1678-B356-DACD-B7EC-2E3B16033689}"/>
                </a:ext>
              </a:extLst>
            </p:cNvPr>
            <p:cNvSpPr txBox="1"/>
            <p:nvPr/>
          </p:nvSpPr>
          <p:spPr>
            <a:xfrm>
              <a:off x="5074738" y="6525673"/>
              <a:ext cx="1479106" cy="276999"/>
            </a:xfrm>
            <a:prstGeom prst="rect">
              <a:avLst/>
            </a:prstGeom>
            <a:noFill/>
          </p:spPr>
          <p:txBody>
            <a:bodyPr wrap="square" rtlCol="1">
              <a:spAutoFit/>
            </a:bodyPr>
            <a:lstStyle/>
            <a:p>
              <a:pPr algn="ctr"/>
              <a:r>
                <a:rPr lang="en-US" sz="1200" dirty="0"/>
                <a:t>Submovements</a:t>
              </a:r>
              <a:endParaRPr lang="he-IL" sz="1200" dirty="0"/>
            </a:p>
          </p:txBody>
        </p:sp>
        <p:sp>
          <p:nvSpPr>
            <p:cNvPr id="76" name="Rectangle 75">
              <a:extLst>
                <a:ext uri="{FF2B5EF4-FFF2-40B4-BE49-F238E27FC236}">
                  <a16:creationId xmlns:a16="http://schemas.microsoft.com/office/drawing/2014/main" id="{491A43F6-57BE-9006-E06B-B81E4BB5643D}"/>
                </a:ext>
              </a:extLst>
            </p:cNvPr>
            <p:cNvSpPr/>
            <p:nvPr/>
          </p:nvSpPr>
          <p:spPr>
            <a:xfrm>
              <a:off x="4897538" y="5038744"/>
              <a:ext cx="176595" cy="610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 name="TextBox 74">
              <a:extLst>
                <a:ext uri="{FF2B5EF4-FFF2-40B4-BE49-F238E27FC236}">
                  <a16:creationId xmlns:a16="http://schemas.microsoft.com/office/drawing/2014/main" id="{0E6D3393-B450-6BC5-6A4E-82EA34C621D4}"/>
                </a:ext>
              </a:extLst>
            </p:cNvPr>
            <p:cNvSpPr txBox="1"/>
            <p:nvPr/>
          </p:nvSpPr>
          <p:spPr>
            <a:xfrm rot="16200000">
              <a:off x="4523094" y="5205642"/>
              <a:ext cx="882606" cy="276999"/>
            </a:xfrm>
            <a:prstGeom prst="rect">
              <a:avLst/>
            </a:prstGeom>
            <a:noFill/>
          </p:spPr>
          <p:txBody>
            <a:bodyPr wrap="square" rtlCol="1">
              <a:spAutoFit/>
            </a:bodyPr>
            <a:lstStyle/>
            <a:p>
              <a:pPr algn="ctr"/>
              <a:r>
                <a:rPr lang="en-US" sz="1200" dirty="0"/>
                <a:t>Proportion</a:t>
              </a:r>
              <a:endParaRPr lang="he-IL" sz="1200" dirty="0"/>
            </a:p>
          </p:txBody>
        </p:sp>
      </p:grpSp>
      <p:grpSp>
        <p:nvGrpSpPr>
          <p:cNvPr id="79" name="Group 78">
            <a:extLst>
              <a:ext uri="{FF2B5EF4-FFF2-40B4-BE49-F238E27FC236}">
                <a16:creationId xmlns:a16="http://schemas.microsoft.com/office/drawing/2014/main" id="{35893E9E-EAA5-6D56-381C-0E20EBD90DF7}"/>
              </a:ext>
            </a:extLst>
          </p:cNvPr>
          <p:cNvGrpSpPr/>
          <p:nvPr/>
        </p:nvGrpSpPr>
        <p:grpSpPr>
          <a:xfrm>
            <a:off x="4248650" y="937870"/>
            <a:ext cx="3942378" cy="2370941"/>
            <a:chOff x="4486325" y="1189615"/>
            <a:chExt cx="3942378" cy="2370941"/>
          </a:xfrm>
        </p:grpSpPr>
        <p:pic>
          <p:nvPicPr>
            <p:cNvPr id="23" name="Picture 22">
              <a:extLst>
                <a:ext uri="{FF2B5EF4-FFF2-40B4-BE49-F238E27FC236}">
                  <a16:creationId xmlns:a16="http://schemas.microsoft.com/office/drawing/2014/main" id="{250F964D-8A45-0B2B-8730-A2A2AD6CA3C7}"/>
                </a:ext>
              </a:extLst>
            </p:cNvPr>
            <p:cNvPicPr>
              <a:picLocks noChangeAspect="1"/>
            </p:cNvPicPr>
            <p:nvPr/>
          </p:nvPicPr>
          <p:blipFill rotWithShape="1">
            <a:blip r:embed="rId8"/>
            <a:srcRect t="8998" b="19261"/>
            <a:stretch/>
          </p:blipFill>
          <p:spPr>
            <a:xfrm>
              <a:off x="4486325" y="1296822"/>
              <a:ext cx="3942378" cy="2263734"/>
            </a:xfrm>
            <a:prstGeom prst="rect">
              <a:avLst/>
            </a:prstGeom>
          </p:spPr>
        </p:pic>
        <p:sp>
          <p:nvSpPr>
            <p:cNvPr id="78" name="TextBox 77">
              <a:extLst>
                <a:ext uri="{FF2B5EF4-FFF2-40B4-BE49-F238E27FC236}">
                  <a16:creationId xmlns:a16="http://schemas.microsoft.com/office/drawing/2014/main" id="{FE87E6AC-6799-0009-0049-78EA092342FD}"/>
                </a:ext>
              </a:extLst>
            </p:cNvPr>
            <p:cNvSpPr txBox="1"/>
            <p:nvPr/>
          </p:nvSpPr>
          <p:spPr>
            <a:xfrm>
              <a:off x="5408053" y="1189615"/>
              <a:ext cx="2779361" cy="276999"/>
            </a:xfrm>
            <a:prstGeom prst="rect">
              <a:avLst/>
            </a:prstGeom>
            <a:noFill/>
          </p:spPr>
          <p:txBody>
            <a:bodyPr wrap="square" rtlCol="1">
              <a:spAutoFit/>
            </a:bodyPr>
            <a:lstStyle/>
            <a:p>
              <a:r>
                <a:rPr lang="en-US" sz="1200" dirty="0"/>
                <a:t>Congruent                              Incongruent</a:t>
              </a:r>
              <a:endParaRPr lang="he-IL" sz="1200" dirty="0"/>
            </a:p>
          </p:txBody>
        </p:sp>
      </p:grpSp>
    </p:spTree>
    <p:extLst>
      <p:ext uri="{BB962C8B-B14F-4D97-AF65-F5344CB8AC3E}">
        <p14:creationId xmlns:p14="http://schemas.microsoft.com/office/powerpoint/2010/main" val="2993252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9772</TotalTime>
  <Words>4191</Words>
  <Application>Microsoft Office PowerPoint</Application>
  <PresentationFormat>Widescreen</PresentationFormat>
  <Paragraphs>958</Paragraphs>
  <Slides>47</Slides>
  <Notes>43</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 Heller</dc:creator>
  <cp:lastModifiedBy>Chen Heller</cp:lastModifiedBy>
  <cp:revision>479</cp:revision>
  <dcterms:created xsi:type="dcterms:W3CDTF">2022-09-13T05:06:56Z</dcterms:created>
  <dcterms:modified xsi:type="dcterms:W3CDTF">2022-10-03T08:27:21Z</dcterms:modified>
</cp:coreProperties>
</file>